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notesMasterIdLst>
    <p:notesMasterId r:id="rId46"/>
  </p:notesMasterIdLst>
  <p:sldIdLst>
    <p:sldId id="4502" r:id="rId7"/>
    <p:sldId id="4501" r:id="rId8"/>
    <p:sldId id="4500" r:id="rId9"/>
    <p:sldId id="4499" r:id="rId10"/>
    <p:sldId id="4498" r:id="rId11"/>
    <p:sldId id="4497" r:id="rId12"/>
    <p:sldId id="4496" r:id="rId13"/>
    <p:sldId id="4495" r:id="rId14"/>
    <p:sldId id="4494" r:id="rId15"/>
    <p:sldId id="4493" r:id="rId16"/>
    <p:sldId id="4492" r:id="rId17"/>
    <p:sldId id="4491" r:id="rId18"/>
    <p:sldId id="4490" r:id="rId19"/>
    <p:sldId id="4489" r:id="rId20"/>
    <p:sldId id="4488" r:id="rId21"/>
    <p:sldId id="4487" r:id="rId22"/>
    <p:sldId id="4486" r:id="rId23"/>
    <p:sldId id="4485" r:id="rId24"/>
    <p:sldId id="4484" r:id="rId25"/>
    <p:sldId id="4483" r:id="rId26"/>
    <p:sldId id="4482" r:id="rId27"/>
    <p:sldId id="4481" r:id="rId28"/>
    <p:sldId id="4480" r:id="rId29"/>
    <p:sldId id="4479" r:id="rId30"/>
    <p:sldId id="4478" r:id="rId31"/>
    <p:sldId id="4477" r:id="rId32"/>
    <p:sldId id="4476" r:id="rId33"/>
    <p:sldId id="4475" r:id="rId34"/>
    <p:sldId id="4474" r:id="rId35"/>
    <p:sldId id="4473" r:id="rId36"/>
    <p:sldId id="4472" r:id="rId37"/>
    <p:sldId id="4471" r:id="rId38"/>
    <p:sldId id="4470" r:id="rId39"/>
    <p:sldId id="4469" r:id="rId40"/>
    <p:sldId id="4468" r:id="rId41"/>
    <p:sldId id="4467" r:id="rId42"/>
    <p:sldId id="4466" r:id="rId43"/>
    <p:sldId id="4465" r:id="rId44"/>
    <p:sldId id="4464" r:id="rId45"/>
  </p:sldIdLst>
  <p:sldSz cx="15546388" cy="10059988"/>
  <p:notesSz cx="6858000" cy="9144000"/>
  <p:defaultTextStyle>
    <a:defPPr>
      <a:defRPr lang="es-CO"/>
    </a:defPPr>
    <a:lvl1pPr marL="0" algn="l" defTabSz="1462704" rtl="0" eaLnBrk="1" latinLnBrk="0" hangingPunct="1">
      <a:defRPr sz="2900" kern="1200">
        <a:solidFill>
          <a:schemeClr val="tx1"/>
        </a:solidFill>
        <a:latin typeface="+mn-lt"/>
        <a:ea typeface="+mn-ea"/>
        <a:cs typeface="+mn-cs"/>
      </a:defRPr>
    </a:lvl1pPr>
    <a:lvl2pPr marL="731351" algn="l" defTabSz="1462704" rtl="0" eaLnBrk="1" latinLnBrk="0" hangingPunct="1">
      <a:defRPr sz="2900" kern="1200">
        <a:solidFill>
          <a:schemeClr val="tx1"/>
        </a:solidFill>
        <a:latin typeface="+mn-lt"/>
        <a:ea typeface="+mn-ea"/>
        <a:cs typeface="+mn-cs"/>
      </a:defRPr>
    </a:lvl2pPr>
    <a:lvl3pPr marL="1462704" algn="l" defTabSz="1462704" rtl="0" eaLnBrk="1" latinLnBrk="0" hangingPunct="1">
      <a:defRPr sz="2900" kern="1200">
        <a:solidFill>
          <a:schemeClr val="tx1"/>
        </a:solidFill>
        <a:latin typeface="+mn-lt"/>
        <a:ea typeface="+mn-ea"/>
        <a:cs typeface="+mn-cs"/>
      </a:defRPr>
    </a:lvl3pPr>
    <a:lvl4pPr marL="2194054" algn="l" defTabSz="1462704" rtl="0" eaLnBrk="1" latinLnBrk="0" hangingPunct="1">
      <a:defRPr sz="2900" kern="1200">
        <a:solidFill>
          <a:schemeClr val="tx1"/>
        </a:solidFill>
        <a:latin typeface="+mn-lt"/>
        <a:ea typeface="+mn-ea"/>
        <a:cs typeface="+mn-cs"/>
      </a:defRPr>
    </a:lvl4pPr>
    <a:lvl5pPr marL="2925408" algn="l" defTabSz="1462704" rtl="0" eaLnBrk="1" latinLnBrk="0" hangingPunct="1">
      <a:defRPr sz="2900" kern="1200">
        <a:solidFill>
          <a:schemeClr val="tx1"/>
        </a:solidFill>
        <a:latin typeface="+mn-lt"/>
        <a:ea typeface="+mn-ea"/>
        <a:cs typeface="+mn-cs"/>
      </a:defRPr>
    </a:lvl5pPr>
    <a:lvl6pPr marL="3656758" algn="l" defTabSz="1462704" rtl="0" eaLnBrk="1" latinLnBrk="0" hangingPunct="1">
      <a:defRPr sz="2900" kern="1200">
        <a:solidFill>
          <a:schemeClr val="tx1"/>
        </a:solidFill>
        <a:latin typeface="+mn-lt"/>
        <a:ea typeface="+mn-ea"/>
        <a:cs typeface="+mn-cs"/>
      </a:defRPr>
    </a:lvl6pPr>
    <a:lvl7pPr marL="4388109" algn="l" defTabSz="1462704" rtl="0" eaLnBrk="1" latinLnBrk="0" hangingPunct="1">
      <a:defRPr sz="2900" kern="1200">
        <a:solidFill>
          <a:schemeClr val="tx1"/>
        </a:solidFill>
        <a:latin typeface="+mn-lt"/>
        <a:ea typeface="+mn-ea"/>
        <a:cs typeface="+mn-cs"/>
      </a:defRPr>
    </a:lvl7pPr>
    <a:lvl8pPr marL="5119462" algn="l" defTabSz="1462704" rtl="0" eaLnBrk="1" latinLnBrk="0" hangingPunct="1">
      <a:defRPr sz="2900" kern="1200">
        <a:solidFill>
          <a:schemeClr val="tx1"/>
        </a:solidFill>
        <a:latin typeface="+mn-lt"/>
        <a:ea typeface="+mn-ea"/>
        <a:cs typeface="+mn-cs"/>
      </a:defRPr>
    </a:lvl8pPr>
    <a:lvl9pPr marL="5850814" algn="l" defTabSz="146270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9">
          <p15:clr>
            <a:srgbClr val="A4A3A4"/>
          </p15:clr>
        </p15:guide>
        <p15:guide id="2" pos="489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47DD9-587B-5363-59AB-FC3A50F36651}" name="Cristian Camilo Suarez Herrera" initials="CCSH" userId="S::Csherrera@bomberosbogota.gov.co::b29ff7da-1aaa-434c-978d-96361c9ff8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rid Johanna Maldonado Martinez" initials="IJMM" lastIdx="18" clrIdx="0">
    <p:extLst>
      <p:ext uri="{19B8F6BF-5375-455C-9EA6-DF929625EA0E}">
        <p15:presenceInfo xmlns:p15="http://schemas.microsoft.com/office/powerpoint/2012/main" userId="S::imaldonado@ani.gov.co::3baf105b-5bb8-42c7-958a-ef311158e289" providerId="AD"/>
      </p:ext>
    </p:extLst>
  </p:cmAuthor>
  <p:cmAuthor id="2" name="Cristian Camilo Suarez Herrera" initials="CCSH [2]" lastIdx="13" clrIdx="1">
    <p:extLst>
      <p:ext uri="{19B8F6BF-5375-455C-9EA6-DF929625EA0E}">
        <p15:presenceInfo xmlns:p15="http://schemas.microsoft.com/office/powerpoint/2012/main" userId="S::Csherrera@bomberosbogota.gov.co::b29ff7da-1aaa-434c-978d-96361c9ff8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919"/>
    <a:srgbClr val="D22E2E"/>
    <a:srgbClr val="FF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4EF90-A378-F99A-37C0-7E34B65B5486}" v="27" dt="2023-05-18T22:21:59.508"/>
    <p1510:client id="{47188289-67BE-C868-F402-44FEB78EC907}" v="150" dt="2023-05-10T14:18:41.224"/>
    <p1510:client id="{4A9663C4-9764-AD75-7688-6A7EE2F18434}" v="557" vWet="558" dt="2023-05-10T14:56:56.281"/>
    <p1510:client id="{4F05E4F6-1946-45D3-B07E-CE7A6297B8FA}" v="871" dt="2023-05-10T16:20:41.177"/>
    <p1510:client id="{A515F2E8-3898-4585-B46B-56545E0DBB08}" v="174" dt="2023-05-10T03:41:57.584"/>
    <p1510:client id="{E034BC05-E0A9-1399-85A2-300EDC008618}" v="1580" dt="2023-05-10T00:28:52.615"/>
    <p1510:client id="{F0B4D62D-01F9-4017-BB95-9EE210DBF386}" v="591" dt="2023-05-10T04:12:18.81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03" autoAdjust="0"/>
    <p:restoredTop sz="86481" autoAdjust="0"/>
  </p:normalViewPr>
  <p:slideViewPr>
    <p:cSldViewPr snapToGrid="0">
      <p:cViewPr>
        <p:scale>
          <a:sx n="40" d="100"/>
          <a:sy n="40" d="100"/>
        </p:scale>
        <p:origin x="888" y="144"/>
      </p:cViewPr>
      <p:guideLst>
        <p:guide orient="horz" pos="3169"/>
        <p:guide pos="4897"/>
      </p:guideLst>
    </p:cSldViewPr>
  </p:slideViewPr>
  <p:outlineViewPr>
    <p:cViewPr>
      <p:scale>
        <a:sx n="33" d="100"/>
        <a:sy n="33" d="100"/>
      </p:scale>
      <p:origin x="0" y="-42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sherrera\Downloads\Evidencias%20cuenta%20Abril\Analisis%20FOGEDI%2026%20DE%20ABRIL%202023.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istian%20Suarez\Downloads\(FOGEDI-%202023)%20Matriz%20de%20Fortalecimiento%20de%20la%20Gestion%20y%20el%20Desempe&#241;o%20institucional%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ristian%20Suarez\Downloads\avance%20fisico%20y%20pptal%20dic%202022%20inversion%20bomberos%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sherrera\Downloads\Primer%20Informe%20de%20Gestion%202023\Graficas%20de%20Presupuest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sherrera\Downloads\Primer%20Informe%20de%20Gestion%202023\Graficas%20de%20Presupuest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sherrera\Downloads\Primer%20Informe%20de%20Gestion%202023\Graficas%20de%20Presupuesto.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[Analisis FOGEDI 26 DE ABRIL 2023.xlsm]Dinamicas!TablaDinámica3</c:name>
    <c:fmtId val="17"/>
  </c:pivotSource>
  <c:chart>
    <c:title>
      <c:tx>
        <c:rich>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r>
              <a:rPr lang="en-US">
                <a:solidFill>
                  <a:schemeClr val="bg1"/>
                </a:solidFill>
              </a:rPr>
              <a:t>AVANCE DE OBJETIVOS INSTITUCIONALES </a:t>
            </a:r>
          </a:p>
        </c:rich>
      </c:tx>
      <c:overlay val="0"/>
      <c:spPr>
        <a:solidFill>
          <a:srgbClr val="C00000"/>
        </a:solid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s-CO"/>
        </a:p>
      </c:txPr>
    </c:title>
    <c:autoTitleDeleted val="0"/>
    <c:pivotFmts>
      <c:pivotFmt>
        <c:idx val="0"/>
      </c:pivotFmt>
      <c:pivotFmt>
        <c:idx val="1"/>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2"/>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3"/>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5"/>
      </c:pivotFmt>
      <c:pivotFmt>
        <c:idx val="6"/>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Dinamicas!$B$3</c:f>
              <c:strCache>
                <c:ptCount val="1"/>
                <c:pt idx="0">
                  <c:v>Total</c:v>
                </c:pt>
              </c:strCache>
            </c:strRef>
          </c:tx>
          <c:spPr>
            <a:solidFill>
              <a:srgbClr val="C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Dinamicas!$A$4:$A$12</c:f>
              <c:strCache>
                <c:ptCount val="8"/>
                <c:pt idx="0">
                  <c:v>Aumentar la efectividad de los servicios ofrecidos (usuarios internos y externos)</c:v>
                </c:pt>
                <c:pt idx="1">
                  <c:v>Consolidar la estrategia del talento humano</c:v>
                </c:pt>
                <c:pt idx="2">
                  <c:v>Fortalecer el proceso de conocimiento del riesgo</c:v>
                </c:pt>
                <c:pt idx="3">
                  <c:v>Implementar la estrategia de gestión del cambio en el cuerpo oficial de bomberos</c:v>
                </c:pt>
                <c:pt idx="4">
                  <c:v>Incrementar la cultura de responsabilidad institucional</c:v>
                </c:pt>
                <c:pt idx="5">
                  <c:v>Optimizar el proceso de reducción del riesgo</c:v>
                </c:pt>
                <c:pt idx="6">
                  <c:v>Optimizar los procesos de preparativos</c:v>
                </c:pt>
                <c:pt idx="7">
                  <c:v>Fortalecer los procesos de atención</c:v>
                </c:pt>
              </c:strCache>
            </c:strRef>
          </c:cat>
          <c:val>
            <c:numRef>
              <c:f>Dinamicas!$B$4:$B$12</c:f>
              <c:numCache>
                <c:formatCode>0.00%</c:formatCode>
                <c:ptCount val="8"/>
                <c:pt idx="0">
                  <c:v>0.23743185840707956</c:v>
                </c:pt>
                <c:pt idx="1">
                  <c:v>0.15733333333333335</c:v>
                </c:pt>
                <c:pt idx="2">
                  <c:v>0.18332500000000002</c:v>
                </c:pt>
                <c:pt idx="3">
                  <c:v>0.11499999999999999</c:v>
                </c:pt>
                <c:pt idx="4">
                  <c:v>0.10400000000000001</c:v>
                </c:pt>
                <c:pt idx="5">
                  <c:v>0.10358461538461539</c:v>
                </c:pt>
                <c:pt idx="6">
                  <c:v>7.6666666666666661E-2</c:v>
                </c:pt>
                <c:pt idx="7">
                  <c:v>0.18024074074074076</c:v>
                </c:pt>
              </c:numCache>
            </c:numRef>
          </c:val>
          <c:extLst>
            <c:ext xmlns:c16="http://schemas.microsoft.com/office/drawing/2014/chart" uri="{C3380CC4-5D6E-409C-BE32-E72D297353CC}">
              <c16:uniqueId val="{00000000-AE95-4365-A83B-F5AE4A6BE51D}"/>
            </c:ext>
          </c:extLst>
        </c:ser>
        <c:dLbls>
          <c:dLblPos val="inEnd"/>
          <c:showLegendKey val="0"/>
          <c:showVal val="1"/>
          <c:showCatName val="0"/>
          <c:showSerName val="0"/>
          <c:showPercent val="0"/>
          <c:showBubbleSize val="0"/>
        </c:dLbls>
        <c:gapWidth val="65"/>
        <c:axId val="235550144"/>
        <c:axId val="235546816"/>
      </c:barChart>
      <c:catAx>
        <c:axId val="2355501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tx1"/>
                </a:solidFill>
                <a:latin typeface="Arial Narrow" panose="020B0606020202030204" pitchFamily="34" charset="0"/>
                <a:ea typeface="+mn-ea"/>
                <a:cs typeface="+mn-cs"/>
              </a:defRPr>
            </a:pPr>
            <a:endParaRPr lang="es-CO"/>
          </a:p>
        </c:txPr>
        <c:crossAx val="235546816"/>
        <c:crosses val="autoZero"/>
        <c:auto val="1"/>
        <c:lblAlgn val="ctr"/>
        <c:lblOffset val="100"/>
        <c:noMultiLvlLbl val="0"/>
      </c:catAx>
      <c:valAx>
        <c:axId val="235546816"/>
        <c:scaling>
          <c:orientation val="minMax"/>
        </c:scaling>
        <c:delete val="1"/>
        <c:axPos val="b"/>
        <c:numFmt formatCode="0.00%" sourceLinked="1"/>
        <c:majorTickMark val="none"/>
        <c:minorTickMark val="none"/>
        <c:tickLblPos val="nextTo"/>
        <c:crossAx val="2355501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Arial Narrow" panose="020B0606020202030204" pitchFamily="34" charset="0"/>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Hoja4!$E$6:$E$23</c:f>
              <c:strCache>
                <c:ptCount val="18"/>
                <c:pt idx="0">
                  <c:v>1.Planeación Institucional</c:v>
                </c:pt>
                <c:pt idx="1">
                  <c:v>10. Racionalización de Trámites</c:v>
                </c:pt>
                <c:pt idx="2">
                  <c:v>11.Gobierno Digital</c:v>
                </c:pt>
                <c:pt idx="3">
                  <c:v>12. Seguridad Digital</c:v>
                </c:pt>
                <c:pt idx="4">
                  <c:v>13. Defensa Jurídica</c:v>
                </c:pt>
                <c:pt idx="5">
                  <c:v>14. Mejora Normativa</c:v>
                </c:pt>
                <c:pt idx="6">
                  <c:v>15. Gestión del Conocimiento y la Innovación</c:v>
                </c:pt>
                <c:pt idx="7">
                  <c:v>16. Gestión Documental</c:v>
                </c:pt>
                <c:pt idx="8">
                  <c:v>17. Información Estadística</c:v>
                </c:pt>
                <c:pt idx="9">
                  <c:v>18. Seguimiento y Evaluación del Desempeño Institucional</c:v>
                </c:pt>
                <c:pt idx="10">
                  <c:v>19. Control Interno</c:v>
                </c:pt>
                <c:pt idx="11">
                  <c:v>2. Gestión Presupuestal y Eficiencia del Gasto Público</c:v>
                </c:pt>
                <c:pt idx="12">
                  <c:v>3.Compras y Contratación Pública </c:v>
                </c:pt>
                <c:pt idx="13">
                  <c:v>4. Talento Humano</c:v>
                </c:pt>
                <c:pt idx="14">
                  <c:v>5. Integridad</c:v>
                </c:pt>
                <c:pt idx="15">
                  <c:v>7. Fortalecimiento Organizacional y Simplificación de Procesos</c:v>
                </c:pt>
                <c:pt idx="16">
                  <c:v>8.Servicio al Ciudadano</c:v>
                </c:pt>
                <c:pt idx="17">
                  <c:v>9. Participación Ciudadana en la Gestión Pública</c:v>
                </c:pt>
              </c:strCache>
            </c:strRef>
          </c:cat>
          <c:val>
            <c:numRef>
              <c:f>Hoja4!$F$6:$F$23</c:f>
              <c:numCache>
                <c:formatCode>0.00%</c:formatCode>
                <c:ptCount val="18"/>
                <c:pt idx="0">
                  <c:v>0.27158620689655172</c:v>
                </c:pt>
                <c:pt idx="1">
                  <c:v>5.3319999999999999E-2</c:v>
                </c:pt>
                <c:pt idx="2">
                  <c:v>0.48826086956521741</c:v>
                </c:pt>
                <c:pt idx="3">
                  <c:v>0.26923076923076922</c:v>
                </c:pt>
                <c:pt idx="4">
                  <c:v>0.19680851063829788</c:v>
                </c:pt>
                <c:pt idx="5">
                  <c:v>0.25</c:v>
                </c:pt>
                <c:pt idx="6">
                  <c:v>0.10433157894736843</c:v>
                </c:pt>
                <c:pt idx="7">
                  <c:v>0.25</c:v>
                </c:pt>
                <c:pt idx="8">
                  <c:v>5.5549999999999995E-2</c:v>
                </c:pt>
                <c:pt idx="9">
                  <c:v>0.19369090909090911</c:v>
                </c:pt>
                <c:pt idx="10">
                  <c:v>0.23</c:v>
                </c:pt>
                <c:pt idx="11">
                  <c:v>0.12874999999999998</c:v>
                </c:pt>
                <c:pt idx="12">
                  <c:v>0.40947368421052632</c:v>
                </c:pt>
                <c:pt idx="13">
                  <c:v>0.14058823529411768</c:v>
                </c:pt>
                <c:pt idx="14">
                  <c:v>0.27999999999999997</c:v>
                </c:pt>
                <c:pt idx="15">
                  <c:v>9.8220000000000016E-2</c:v>
                </c:pt>
                <c:pt idx="16">
                  <c:v>0.33901764705882353</c:v>
                </c:pt>
                <c:pt idx="17">
                  <c:v>0.15953846153846157</c:v>
                </c:pt>
              </c:numCache>
            </c:numRef>
          </c:val>
          <c:extLst>
            <c:ext xmlns:c16="http://schemas.microsoft.com/office/drawing/2014/chart" uri="{C3380CC4-5D6E-409C-BE32-E72D297353CC}">
              <c16:uniqueId val="{00000000-D04F-4FD9-9901-43C42A3D7920}"/>
            </c:ext>
          </c:extLst>
        </c:ser>
        <c:dLbls>
          <c:dLblPos val="inEnd"/>
          <c:showLegendKey val="0"/>
          <c:showVal val="1"/>
          <c:showCatName val="0"/>
          <c:showSerName val="0"/>
          <c:showPercent val="0"/>
          <c:showBubbleSize val="0"/>
        </c:dLbls>
        <c:gapWidth val="65"/>
        <c:axId val="719344879"/>
        <c:axId val="719346799"/>
      </c:barChart>
      <c:catAx>
        <c:axId val="71934487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Arial Narrow" panose="020B0606020202030204" pitchFamily="34" charset="0"/>
                <a:ea typeface="+mn-ea"/>
                <a:cs typeface="+mn-cs"/>
              </a:defRPr>
            </a:pPr>
            <a:endParaRPr lang="es-CO"/>
          </a:p>
        </c:txPr>
        <c:crossAx val="719346799"/>
        <c:crosses val="autoZero"/>
        <c:auto val="1"/>
        <c:lblAlgn val="ctr"/>
        <c:lblOffset val="100"/>
        <c:noMultiLvlLbl val="0"/>
      </c:catAx>
      <c:valAx>
        <c:axId val="719346799"/>
        <c:scaling>
          <c:orientation val="minMax"/>
        </c:scaling>
        <c:delete val="1"/>
        <c:axPos val="b"/>
        <c:numFmt formatCode="0.00%" sourceLinked="1"/>
        <c:majorTickMark val="none"/>
        <c:minorTickMark val="none"/>
        <c:tickLblPos val="nextTo"/>
        <c:crossAx val="719344879"/>
        <c:crosses val="autoZero"/>
        <c:crossBetween val="between"/>
      </c:valAx>
      <c:spPr>
        <a:solidFill>
          <a:schemeClr val="bg1"/>
        </a:solid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sz="1400">
          <a:latin typeface="Arial Narrow" panose="020B060602020203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dLbls>
          <c:showLegendKey val="0"/>
          <c:showVal val="1"/>
          <c:showCatName val="0"/>
          <c:showSerName val="0"/>
          <c:showPercent val="0"/>
          <c:showBubbleSize val="0"/>
        </c:dLbls>
        <c:gapWidth val="6"/>
        <c:overlap val="100"/>
        <c:axId val="1871924608"/>
        <c:axId val="1871929184"/>
      </c:barChart>
      <c:catAx>
        <c:axId val="1871924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baseline="0">
                <a:solidFill>
                  <a:schemeClr val="tx1"/>
                </a:solidFill>
                <a:latin typeface="Arial Narrow" panose="020B0606020202030204" pitchFamily="34" charset="0"/>
                <a:ea typeface="+mn-ea"/>
                <a:cs typeface="+mn-cs"/>
              </a:defRPr>
            </a:pPr>
            <a:endParaRPr lang="es-CO"/>
          </a:p>
        </c:txPr>
        <c:crossAx val="1871929184"/>
        <c:crosses val="autoZero"/>
        <c:auto val="1"/>
        <c:lblAlgn val="ctr"/>
        <c:lblOffset val="100"/>
        <c:noMultiLvlLbl val="0"/>
      </c:catAx>
      <c:valAx>
        <c:axId val="1871929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1924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Arial Narrow" panose="020B060602020203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'SEGUIMIENTO METAS PPTO'!$F$34:$F$36</c:f>
              <c:strCache>
                <c:ptCount val="3"/>
                <c:pt idx="0">
                  <c:v>1-Implementar 100 %  del modelo de seguridad y privacidad de la información en la UAECOB alineado a la Política de Gobierno Digital.</c:v>
                </c:pt>
                <c:pt idx="1">
                  <c:v>2 - Implementar 100% del programa de arquitectura TI conforme a las necesidades de la UAECOB</c:v>
                </c:pt>
                <c:pt idx="2">
                  <c:v>3 - Habilitar 3 servicios ciudadanos digitales básicos en la UAECOBB</c:v>
                </c:pt>
              </c:strCache>
            </c:strRef>
          </c:cat>
          <c:val>
            <c:numRef>
              <c:f>'SEGUIMIENTO METAS PPTO'!$L$34:$L$36</c:f>
              <c:numCache>
                <c:formatCode>0%</c:formatCode>
                <c:ptCount val="3"/>
                <c:pt idx="0">
                  <c:v>0.31199717788152698</c:v>
                </c:pt>
                <c:pt idx="1">
                  <c:v>0.23293571132122232</c:v>
                </c:pt>
                <c:pt idx="2">
                  <c:v>7.8371034987480798E-2</c:v>
                </c:pt>
              </c:numCache>
            </c:numRef>
          </c:val>
          <c:extLst>
            <c:ext xmlns:c16="http://schemas.microsoft.com/office/drawing/2014/chart" uri="{C3380CC4-5D6E-409C-BE32-E72D297353CC}">
              <c16:uniqueId val="{00000000-22DB-41F7-9280-1D756BC6F0B5}"/>
            </c:ext>
          </c:extLst>
        </c:ser>
        <c:dLbls>
          <c:dLblPos val="inEnd"/>
          <c:showLegendKey val="0"/>
          <c:showVal val="1"/>
          <c:showCatName val="0"/>
          <c:showSerName val="0"/>
          <c:showPercent val="0"/>
          <c:showBubbleSize val="0"/>
        </c:dLbls>
        <c:gapWidth val="65"/>
        <c:axId val="1291299039"/>
        <c:axId val="1291296543"/>
      </c:barChart>
      <c:catAx>
        <c:axId val="129129903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s-CO"/>
          </a:p>
        </c:txPr>
        <c:crossAx val="1291296543"/>
        <c:crosses val="autoZero"/>
        <c:auto val="1"/>
        <c:lblAlgn val="ctr"/>
        <c:lblOffset val="100"/>
        <c:noMultiLvlLbl val="0"/>
      </c:catAx>
      <c:valAx>
        <c:axId val="129129654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CO"/>
          </a:p>
        </c:txPr>
        <c:crossAx val="1291299039"/>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'SEGUIMIENTO METAS PPTO'!$O$28:$O$29</c:f>
              <c:strCache>
                <c:ptCount val="2"/>
                <c:pt idx="0">
                  <c:v>1 - Implementar 1 plan de ajuste y sostenibilidad del MIPG en la UAECOB (GH)</c:v>
                </c:pt>
                <c:pt idx="1">
                  <c:v>2 - Elaborar 1 plan de preparativos y continuidad del servicio para la UAECOB ante la eventual ocurrencia de un desastre en el Distrito Capital</c:v>
                </c:pt>
              </c:strCache>
            </c:strRef>
          </c:cat>
          <c:val>
            <c:numRef>
              <c:f>'SEGUIMIENTO METAS PPTO'!$U$28:$U$29</c:f>
              <c:numCache>
                <c:formatCode>0%</c:formatCode>
                <c:ptCount val="2"/>
                <c:pt idx="0">
                  <c:v>0.52216348279155789</c:v>
                </c:pt>
                <c:pt idx="1">
                  <c:v>0.41646251837334641</c:v>
                </c:pt>
              </c:numCache>
            </c:numRef>
          </c:val>
          <c:extLst>
            <c:ext xmlns:c16="http://schemas.microsoft.com/office/drawing/2014/chart" uri="{C3380CC4-5D6E-409C-BE32-E72D297353CC}">
              <c16:uniqueId val="{00000000-A8B0-4C29-AC76-C6655D1BE7C7}"/>
            </c:ext>
          </c:extLst>
        </c:ser>
        <c:dLbls>
          <c:dLblPos val="inEnd"/>
          <c:showLegendKey val="0"/>
          <c:showVal val="1"/>
          <c:showCatName val="0"/>
          <c:showSerName val="0"/>
          <c:showPercent val="0"/>
          <c:showBubbleSize val="0"/>
        </c:dLbls>
        <c:gapWidth val="65"/>
        <c:axId val="1673158639"/>
        <c:axId val="1724716879"/>
      </c:barChart>
      <c:catAx>
        <c:axId val="167315863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s-CO"/>
          </a:p>
        </c:txPr>
        <c:crossAx val="1724716879"/>
        <c:crosses val="autoZero"/>
        <c:auto val="1"/>
        <c:lblAlgn val="ctr"/>
        <c:lblOffset val="100"/>
        <c:noMultiLvlLbl val="0"/>
      </c:catAx>
      <c:valAx>
        <c:axId val="172471687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1673158639"/>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71232409093463"/>
          <c:y val="3.5365356152806185E-2"/>
          <c:w val="0.47983491537848572"/>
          <c:h val="0.92441038014973187"/>
        </c:manualLayout>
      </c:layout>
      <c:barChart>
        <c:barDir val="bar"/>
        <c:grouping val="clustered"/>
        <c:varyColors val="0"/>
        <c:ser>
          <c:idx val="0"/>
          <c:order val="0"/>
          <c:spPr>
            <a:solidFill>
              <a:srgbClr val="C00000"/>
            </a:solidFill>
            <a:ln w="9525" cap="flat" cmpd="sng" algn="ctr">
              <a:solidFill>
                <a:schemeClr val="lt1">
                  <a:alpha val="50000"/>
                </a:schemeClr>
              </a:solidFill>
              <a:round/>
            </a:ln>
            <a:effectLst/>
          </c:spPr>
          <c:invertIfNegative val="0"/>
          <c:dLbls>
            <c:dLbl>
              <c:idx val="0"/>
              <c:layout>
                <c:manualLayout>
                  <c:x val="8.129948110342953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87-454E-B628-45A2BCACAF56}"/>
                </c:ext>
              </c:extLst>
            </c:dLbl>
            <c:dLbl>
              <c:idx val="1"/>
              <c:layout>
                <c:manualLayout>
                  <c:x val="3.8548077039599997E-3"/>
                  <c:y val="2.41144353377095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87-454E-B628-45A2BCACAF56}"/>
                </c:ext>
              </c:extLst>
            </c:dLbl>
            <c:dLbl>
              <c:idx val="2"/>
              <c:layout>
                <c:manualLayout>
                  <c:x val="2.637623101433593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87-454E-B628-45A2BCACAF56}"/>
                </c:ext>
              </c:extLst>
            </c:dLbl>
            <c:dLbl>
              <c:idx val="3"/>
              <c:layout>
                <c:manualLayout>
                  <c:x val="6.7049013082153015E-3"/>
                  <c:y val="2.41144353377112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87-454E-B628-45A2BCACAF56}"/>
                </c:ext>
              </c:extLst>
            </c:dLbl>
            <c:dLbl>
              <c:idx val="4"/>
              <c:layout>
                <c:manualLayout>
                  <c:x val="2.4297609018325574E-3"/>
                  <c:y val="-1.44686612026267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87-454E-B628-45A2BCACAF56}"/>
                </c:ext>
              </c:extLst>
            </c:dLbl>
            <c:dLbl>
              <c:idx val="5"/>
              <c:layout>
                <c:manualLayout>
                  <c:x val="4.5694455159497631E-3"/>
                  <c:y val="-4.1484538291152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87-454E-B628-45A2BCACAF56}"/>
                </c:ext>
              </c:extLst>
            </c:dLbl>
            <c:dLbl>
              <c:idx val="6"/>
              <c:layout>
                <c:manualLayout>
                  <c:x val="5.6759927533725817E-3"/>
                  <c:y val="-4.52563827535412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87-454E-B628-45A2BCACAF5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'SEGUIMIENTO METAS PPTO'!$F$7:$F$15</c:f>
              <c:strCache>
                <c:ptCount val="9"/>
                <c:pt idx="0">
                  <c:v>2 - Implementar 100% del programa de capacitación, formación y entrenamiento al personal uniformado de la Unidad Administrativa Cuerpo Oficial de Bomberos de Bogotá</c:v>
                </c:pt>
                <c:pt idx="1">
                  <c:v>1 - Implementar 100 % del plan de gestión de riesgo para los procesos de conocimiento y reducción en incendios, incidentes con materiales peligrosos y escenarios de riesgos</c:v>
                </c:pt>
                <c:pt idx="2">
                  <c:v>5 - Implementar 100% de un programa de mantenimiento a las estaciones de bomberos de Bogotá</c:v>
                </c:pt>
                <c:pt idx="3">
                  <c:v>6 - Implementar 100% de un programa de renovación de equipo menor, herramientas, accesorios y elementos de protección personal en la UAECOB</c:v>
                </c:pt>
                <c:pt idx="4">
                  <c:v>7 - Implementar 100% de un programa de renovación de vehículos de la Unidad Administrativa Cuerpo Oficial de Bomberos de Bogotá</c:v>
                </c:pt>
                <c:pt idx="5">
                  <c:v>8 - Implementar 100% de un programa de suministros y consumibles para la atención de emergencias en la UAECOB</c:v>
                </c:pt>
                <c:pt idx="6">
                  <c:v>9 - Ejecutar el 100% del programa de mantenimiento de vehículos y equipo menor de la UAECOB</c:v>
                </c:pt>
                <c:pt idx="7">
                  <c:v>3 - Poner 3 espacios nuevos en funcionamiento para la gestión integral de riesgos, incendios, incidentes con materiales peligrosos y rescates en todas sus modalidades</c:v>
                </c:pt>
                <c:pt idx="8">
                  <c:v>4 - Adecuar seis (6) estaciones de Bomberos</c:v>
                </c:pt>
              </c:strCache>
            </c:strRef>
          </c:cat>
          <c:val>
            <c:numRef>
              <c:f>'SEGUIMIENTO METAS PPTO'!$L$7:$L$15</c:f>
              <c:numCache>
                <c:formatCode>0%</c:formatCode>
                <c:ptCount val="9"/>
                <c:pt idx="0">
                  <c:v>0.24705144933844428</c:v>
                </c:pt>
                <c:pt idx="1">
                  <c:v>0.25609129504280925</c:v>
                </c:pt>
                <c:pt idx="2">
                  <c:v>0.33725131941021297</c:v>
                </c:pt>
                <c:pt idx="3">
                  <c:v>0.68259826337705376</c:v>
                </c:pt>
                <c:pt idx="4">
                  <c:v>0.89309755829593518</c:v>
                </c:pt>
                <c:pt idx="5">
                  <c:v>0.28112899356916854</c:v>
                </c:pt>
                <c:pt idx="6" formatCode="0.00%">
                  <c:v>0.29131776287464589</c:v>
                </c:pt>
                <c:pt idx="7">
                  <c:v>0</c:v>
                </c:pt>
                <c:pt idx="8">
                  <c:v>0</c:v>
                </c:pt>
              </c:numCache>
            </c:numRef>
          </c:val>
          <c:extLst>
            <c:ext xmlns:c16="http://schemas.microsoft.com/office/drawing/2014/chart" uri="{C3380CC4-5D6E-409C-BE32-E72D297353CC}">
              <c16:uniqueId val="{00000002-0987-454E-B628-45A2BCACAF56}"/>
            </c:ext>
          </c:extLst>
        </c:ser>
        <c:dLbls>
          <c:dLblPos val="inEnd"/>
          <c:showLegendKey val="0"/>
          <c:showVal val="1"/>
          <c:showCatName val="0"/>
          <c:showSerName val="0"/>
          <c:showPercent val="0"/>
          <c:showBubbleSize val="0"/>
        </c:dLbls>
        <c:gapWidth val="65"/>
        <c:axId val="1724714799"/>
        <c:axId val="1724713967"/>
      </c:barChart>
      <c:catAx>
        <c:axId val="172471479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dk1">
                    <a:lumMod val="75000"/>
                    <a:lumOff val="25000"/>
                  </a:schemeClr>
                </a:solidFill>
                <a:latin typeface="+mn-lt"/>
                <a:ea typeface="+mn-ea"/>
                <a:cs typeface="+mn-cs"/>
              </a:defRPr>
            </a:pPr>
            <a:endParaRPr lang="es-CO"/>
          </a:p>
        </c:txPr>
        <c:crossAx val="1724713967"/>
        <c:crosses val="autoZero"/>
        <c:auto val="1"/>
        <c:lblAlgn val="ctr"/>
        <c:lblOffset val="100"/>
        <c:noMultiLvlLbl val="0"/>
      </c:catAx>
      <c:valAx>
        <c:axId val="172471396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1724714799"/>
        <c:crosses val="autoZero"/>
        <c:crossBetween val="between"/>
      </c:valAx>
      <c:spPr>
        <a:noFill/>
        <a:ln>
          <a:noFill/>
        </a:ln>
        <a:effectLst/>
      </c:spPr>
    </c:plotArea>
    <c:plotVisOnly val="1"/>
    <c:dispBlanksAs val="gap"/>
    <c:showDLblsOverMax val="0"/>
  </c:chart>
  <c:spPr>
    <a:solidFill>
      <a:sysClr val="window" lastClr="FFFFFF"/>
    </a:soli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3.xml"/><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91EAB-541E-4E05-9EB7-C6071FC02209}" type="doc">
      <dgm:prSet loTypeId="urn:microsoft.com/office/officeart/2008/layout/HorizontalMultiLevelHierarchy" loCatId="hierarchy" qsTypeId="urn:microsoft.com/office/officeart/2005/8/quickstyle/simple5" qsCatId="simple" csTypeId="urn:microsoft.com/office/officeart/2005/8/colors/colorful2" csCatId="colorful" phldr="1"/>
      <dgm:spPr/>
      <dgm:t>
        <a:bodyPr/>
        <a:lstStyle/>
        <a:p>
          <a:endParaRPr lang="es-CO"/>
        </a:p>
      </dgm:t>
    </dgm:pt>
    <dgm:pt modelId="{C2B39366-576E-40D3-9D58-9AB2FB95E346}">
      <dgm:prSet phldrT="[Texto]" custT="1"/>
      <dgm:spPr>
        <a:solidFill>
          <a:srgbClr val="FFC000"/>
        </a:solidFill>
      </dgm:spPr>
      <dgm:t>
        <a:bodyPr/>
        <a:lstStyle/>
        <a:p>
          <a:r>
            <a:rPr lang="es-MX" sz="1600" b="1" baseline="0">
              <a:solidFill>
                <a:schemeClr val="tx1"/>
              </a:solidFill>
              <a:latin typeface="Arial Narrow" panose="020B0606020202030204" pitchFamily="34" charset="0"/>
            </a:rPr>
            <a:t>Informe de seguimiento a la planeación institucional- </a:t>
          </a:r>
          <a:endParaRPr lang="es-CO" sz="1600" baseline="0">
            <a:solidFill>
              <a:schemeClr val="tx1"/>
            </a:solidFill>
            <a:latin typeface="Arial Narrow" panose="020B0606020202030204" pitchFamily="34" charset="0"/>
          </a:endParaRPr>
        </a:p>
      </dgm:t>
    </dgm:pt>
    <dgm:pt modelId="{ECF53DDF-BAA1-4A3F-9E6C-BA6C74BAC06D}" type="parTrans" cxnId="{12731B65-204D-42BB-A7AB-A55AD392C96E}">
      <dgm:prSet/>
      <dgm:spPr/>
      <dgm:t>
        <a:bodyPr/>
        <a:lstStyle/>
        <a:p>
          <a:endParaRPr lang="es-CO" sz="1600">
            <a:latin typeface="Arial Narrow" panose="020B0606020202030204" pitchFamily="34" charset="0"/>
          </a:endParaRPr>
        </a:p>
      </dgm:t>
    </dgm:pt>
    <dgm:pt modelId="{8118CE52-8731-437A-9F76-970C2B345F40}" type="sibTrans" cxnId="{12731B65-204D-42BB-A7AB-A55AD392C96E}">
      <dgm:prSet/>
      <dgm:spPr/>
      <dgm:t>
        <a:bodyPr/>
        <a:lstStyle/>
        <a:p>
          <a:endParaRPr lang="es-CO" sz="1600">
            <a:latin typeface="Arial Narrow" panose="020B0606020202030204" pitchFamily="34" charset="0"/>
          </a:endParaRPr>
        </a:p>
      </dgm:t>
    </dgm:pt>
    <dgm:pt modelId="{47E05F7D-E4C2-4558-A994-A52204D89807}">
      <dgm:prSet phldrT="[Texto]" custT="1"/>
      <dgm:spPr>
        <a:solidFill>
          <a:srgbClr val="C00000"/>
        </a:solidFill>
      </dgm:spPr>
      <dgm:t>
        <a:bodyPr spcFirstLastPara="0" vert="horz" wrap="square" lIns="15875" tIns="15875" rIns="15875" bIns="15875" numCol="1" spcCol="1270" anchor="ctr" anchorCtr="0"/>
        <a:lstStyle/>
        <a:p>
          <a:r>
            <a:rPr lang="es-MX" sz="1600" b="0" kern="1200" baseline="0">
              <a:latin typeface="Arial Narrow" panose="020B0606020202030204" pitchFamily="34" charset="0"/>
              <a:ea typeface="+mn-ea"/>
              <a:cs typeface="+mn-cs"/>
            </a:rPr>
            <a:t>Metodología</a:t>
          </a:r>
          <a:r>
            <a:rPr lang="es-MX" sz="1600" kern="1200">
              <a:latin typeface="Arial Narrow" panose="020B0606020202030204" pitchFamily="34" charset="0"/>
            </a:rPr>
            <a:t> </a:t>
          </a:r>
          <a:endParaRPr lang="es-CO" sz="1600" kern="120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F1019EC-6FA2-4ABE-A23C-7575E9DFC3F0}" type="parTrans" cxnId="{2A1A5DB1-45A7-47E1-92D9-651385A9FB1D}">
      <dgm:prSet custT="1"/>
      <dgm:spPr/>
      <dgm:t>
        <a:bodyPr/>
        <a:lstStyle/>
        <a:p>
          <a:endParaRPr lang="es-CO" sz="1600">
            <a:latin typeface="Arial Narrow" panose="020B0606020202030204" pitchFamily="34" charset="0"/>
          </a:endParaRPr>
        </a:p>
      </dgm:t>
    </dgm:pt>
    <dgm:pt modelId="{71CF23DA-1FDF-4F0E-9D27-6AFC4ED0C2E6}" type="sibTrans" cxnId="{2A1A5DB1-45A7-47E1-92D9-651385A9FB1D}">
      <dgm:prSet/>
      <dgm:spPr/>
      <dgm:t>
        <a:bodyPr/>
        <a:lstStyle/>
        <a:p>
          <a:endParaRPr lang="es-CO" sz="1600">
            <a:latin typeface="Arial Narrow" panose="020B0606020202030204" pitchFamily="34" charset="0"/>
          </a:endParaRPr>
        </a:p>
      </dgm:t>
    </dgm:pt>
    <dgm:pt modelId="{7B37C6D5-3291-484F-BBA2-4608BB8F79AB}">
      <dgm:prSet phldrT="[Texto]" custT="1"/>
      <dgm:spPr>
        <a:solidFill>
          <a:srgbClr val="C00000"/>
        </a:solidFill>
      </dgm:spPr>
      <dgm:t>
        <a:bodyPr spcFirstLastPara="0" vert="horz" wrap="square" lIns="15875" tIns="15875" rIns="15875" bIns="15875" numCol="1" spcCol="1270" anchor="ctr" anchorCtr="0"/>
        <a:lstStyle/>
        <a:p>
          <a:pPr marL="0" lvl="0" indent="0" algn="ctr" defTabSz="1111250">
            <a:lnSpc>
              <a:spcPct val="90000"/>
            </a:lnSpc>
            <a:spcBef>
              <a:spcPct val="0"/>
            </a:spcBef>
            <a:spcAft>
              <a:spcPct val="35000"/>
            </a:spcAft>
            <a:buNone/>
          </a:pPr>
          <a:r>
            <a:rPr lang="es-MX" sz="1600" b="0" kern="1200" baseline="0">
              <a:latin typeface="Arial Narrow" panose="020B0606020202030204" pitchFamily="34" charset="0"/>
              <a:ea typeface="+mn-ea"/>
              <a:cs typeface="+mn-cs"/>
            </a:rPr>
            <a:t>Plan Estratégico Institucional</a:t>
          </a:r>
          <a:endParaRPr lang="es-CO" sz="1600" b="0" kern="1200" baseline="0">
            <a:latin typeface="Arial Narrow" panose="020B0606020202030204" pitchFamily="34" charset="0"/>
            <a:ea typeface="+mn-ea"/>
            <a:cs typeface="+mn-cs"/>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4C2D7CC-F1F0-45FF-9B08-136232813A85}" type="parTrans" cxnId="{44E11089-4B27-4978-9935-347A2DCBCA61}">
      <dgm:prSet custT="1"/>
      <dgm:spPr/>
      <dgm:t>
        <a:bodyPr/>
        <a:lstStyle/>
        <a:p>
          <a:endParaRPr lang="es-CO" sz="1600">
            <a:latin typeface="Arial Narrow" panose="020B0606020202030204" pitchFamily="34" charset="0"/>
          </a:endParaRPr>
        </a:p>
      </dgm:t>
    </dgm:pt>
    <dgm:pt modelId="{86D4DEC6-6032-49D5-B336-820A3E091BAB}" type="sibTrans" cxnId="{44E11089-4B27-4978-9935-347A2DCBCA61}">
      <dgm:prSet/>
      <dgm:spPr/>
      <dgm:t>
        <a:bodyPr/>
        <a:lstStyle/>
        <a:p>
          <a:endParaRPr lang="es-CO" sz="1600">
            <a:latin typeface="Arial Narrow" panose="020B0606020202030204" pitchFamily="34" charset="0"/>
          </a:endParaRPr>
        </a:p>
      </dgm:t>
    </dgm:pt>
    <dgm:pt modelId="{DB406682-5394-4BE5-82A2-55BEB6B844BB}">
      <dgm:prSet phldrT="[Texto]" custT="1"/>
      <dgm:spPr>
        <a:solidFill>
          <a:srgbClr val="C00000"/>
        </a:solidFill>
      </dgm:spPr>
      <dgm:t>
        <a:bodyPr/>
        <a:lstStyle/>
        <a:p>
          <a:r>
            <a:rPr lang="es-CO" sz="1600" kern="1200">
              <a:latin typeface="Arial Narrow" panose="020B0606020202030204" pitchFamily="34" charset="0"/>
            </a:rPr>
            <a:t>Indicadores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FF09A66-D691-43C6-88E8-97812D7D65D2}" type="parTrans" cxnId="{5A219B89-6E34-4184-A6A8-D5358038CDCD}">
      <dgm:prSet custT="1"/>
      <dgm:spPr/>
      <dgm:t>
        <a:bodyPr/>
        <a:lstStyle/>
        <a:p>
          <a:endParaRPr lang="es-CO" sz="1600">
            <a:latin typeface="Arial Narrow" panose="020B0606020202030204" pitchFamily="34" charset="0"/>
          </a:endParaRPr>
        </a:p>
      </dgm:t>
    </dgm:pt>
    <dgm:pt modelId="{1AA1C4B5-D859-4974-8EB2-751540EB82BA}" type="sibTrans" cxnId="{5A219B89-6E34-4184-A6A8-D5358038CDCD}">
      <dgm:prSet/>
      <dgm:spPr/>
      <dgm:t>
        <a:bodyPr/>
        <a:lstStyle/>
        <a:p>
          <a:endParaRPr lang="es-CO" sz="1600">
            <a:latin typeface="Arial Narrow" panose="020B0606020202030204" pitchFamily="34" charset="0"/>
          </a:endParaRPr>
        </a:p>
      </dgm:t>
    </dgm:pt>
    <dgm:pt modelId="{805415DA-C0E3-40BC-BA28-F16995FB8DCE}">
      <dgm:prSet phldrT="[Texto]" custT="1"/>
      <dgm:spPr>
        <a:solidFill>
          <a:srgbClr val="C00000"/>
        </a:solidFill>
      </dgm:spPr>
      <dgm:t>
        <a:bodyPr/>
        <a:lstStyle/>
        <a:p>
          <a:r>
            <a:rPr lang="es-CO" sz="1600">
              <a:latin typeface="Arial Narrow" panose="020B0606020202030204" pitchFamily="34" charset="0"/>
            </a:rPr>
            <a:t>Planes Institucionales </a:t>
          </a:r>
        </a:p>
      </dgm:t>
    </dgm:pt>
    <dgm:pt modelId="{802AD754-CEEB-4213-B5C0-1A18311D6EC4}" type="parTrans" cxnId="{4BC17BE8-A2D6-4B44-B655-463D5CD6646E}">
      <dgm:prSet custT="1"/>
      <dgm:spPr/>
      <dgm:t>
        <a:bodyPr/>
        <a:lstStyle/>
        <a:p>
          <a:endParaRPr lang="es-CO" sz="1600">
            <a:latin typeface="Arial Narrow" panose="020B0606020202030204" pitchFamily="34" charset="0"/>
          </a:endParaRPr>
        </a:p>
      </dgm:t>
    </dgm:pt>
    <dgm:pt modelId="{A21FF201-D5F3-4D6E-A187-4C34EB4493F7}" type="sibTrans" cxnId="{4BC17BE8-A2D6-4B44-B655-463D5CD6646E}">
      <dgm:prSet/>
      <dgm:spPr/>
      <dgm:t>
        <a:bodyPr/>
        <a:lstStyle/>
        <a:p>
          <a:endParaRPr lang="es-CO" sz="1600">
            <a:latin typeface="Arial Narrow" panose="020B0606020202030204" pitchFamily="34" charset="0"/>
          </a:endParaRPr>
        </a:p>
      </dgm:t>
    </dgm:pt>
    <dgm:pt modelId="{1D11FF53-D389-49DA-9BDF-62914E346132}">
      <dgm:prSet phldrT="[Texto]" custT="1"/>
      <dgm:spPr>
        <a:solidFill>
          <a:srgbClr val="C00000"/>
        </a:solidFill>
      </dgm:spPr>
      <dgm:t>
        <a:bodyPr/>
        <a:lstStyle/>
        <a:p>
          <a:r>
            <a:rPr lang="es-MX" sz="1600" baseline="0">
              <a:latin typeface="Arial Narrow" panose="020B0606020202030204" pitchFamily="34" charset="0"/>
            </a:rPr>
            <a:t> Ejecución presupuestal </a:t>
          </a:r>
          <a:endParaRPr lang="es-CO" sz="1600" baseline="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14D3027-B239-4AF8-B17E-C060B8A44325}" type="parTrans" cxnId="{0BEEDF89-D668-4409-8CE0-266B358B9D01}">
      <dgm:prSet custT="1"/>
      <dgm:spPr/>
      <dgm:t>
        <a:bodyPr/>
        <a:lstStyle/>
        <a:p>
          <a:endParaRPr lang="es-CO" sz="1600">
            <a:latin typeface="Arial Narrow" panose="020B0606020202030204" pitchFamily="34" charset="0"/>
          </a:endParaRPr>
        </a:p>
      </dgm:t>
    </dgm:pt>
    <dgm:pt modelId="{065E937D-1D10-4149-92EB-D784B7D91784}" type="sibTrans" cxnId="{0BEEDF89-D668-4409-8CE0-266B358B9D01}">
      <dgm:prSet/>
      <dgm:spPr/>
      <dgm:t>
        <a:bodyPr/>
        <a:lstStyle/>
        <a:p>
          <a:endParaRPr lang="es-CO" sz="1600">
            <a:latin typeface="Arial Narrow" panose="020B0606020202030204" pitchFamily="34" charset="0"/>
          </a:endParaRPr>
        </a:p>
      </dgm:t>
    </dgm:pt>
    <dgm:pt modelId="{30B6585F-91A1-409D-8243-7F86D2D1C76C}">
      <dgm:prSet phldrT="[Texto]" custT="1"/>
      <dgm:spPr>
        <a:solidFill>
          <a:srgbClr val="C00000"/>
        </a:solidFill>
      </dgm:spPr>
      <dgm:t>
        <a:bodyPr/>
        <a:lstStyle/>
        <a:p>
          <a:r>
            <a:rPr lang="es-MX" sz="1600" kern="1200">
              <a:latin typeface="Arial Narrow" panose="020B0606020202030204" pitchFamily="34" charset="0"/>
            </a:rPr>
            <a:t>Plan de Acción</a:t>
          </a:r>
          <a:endParaRPr lang="es-CO" sz="1600" kern="120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4F361E1-EC23-4F7D-8D24-0F02BCE3A19A}" type="parTrans" cxnId="{8BD81BC1-74B0-4EDD-96BE-F406922330FD}">
      <dgm:prSet custT="1"/>
      <dgm:spPr/>
      <dgm:t>
        <a:bodyPr/>
        <a:lstStyle/>
        <a:p>
          <a:endParaRPr lang="es-CO" sz="1600">
            <a:latin typeface="Arial Narrow" panose="020B0606020202030204" pitchFamily="34" charset="0"/>
          </a:endParaRPr>
        </a:p>
      </dgm:t>
    </dgm:pt>
    <dgm:pt modelId="{86DF215F-B3EC-44ED-8C7F-407E4F212731}" type="sibTrans" cxnId="{8BD81BC1-74B0-4EDD-96BE-F406922330FD}">
      <dgm:prSet/>
      <dgm:spPr/>
      <dgm:t>
        <a:bodyPr/>
        <a:lstStyle/>
        <a:p>
          <a:endParaRPr lang="es-CO" sz="1600">
            <a:latin typeface="Arial Narrow" panose="020B0606020202030204" pitchFamily="34" charset="0"/>
          </a:endParaRPr>
        </a:p>
      </dgm:t>
    </dgm:pt>
    <dgm:pt modelId="{6A88ABA3-2A81-4474-B2AC-C1C214CE8013}">
      <dgm:prSet phldrT="[Texto]" custT="1"/>
      <dgm:spPr>
        <a:solidFill>
          <a:srgbClr val="C00000"/>
        </a:solidFill>
      </dgm:spPr>
      <dgm:t>
        <a:bodyPr/>
        <a:lstStyle/>
        <a:p>
          <a:r>
            <a:rPr lang="es-MX" sz="1600">
              <a:latin typeface="Arial Narrow" panose="020B0606020202030204" pitchFamily="34" charset="0"/>
            </a:rPr>
            <a:t>Modelo Integrado de Planeación y Gestión MIPG</a:t>
          </a:r>
          <a:endParaRPr lang="es-CO" sz="1600">
            <a:latin typeface="Arial Narrow" panose="020B0606020202030204" pitchFamily="34" charset="0"/>
          </a:endParaRPr>
        </a:p>
      </dgm:t>
    </dgm:pt>
    <dgm:pt modelId="{764C4E41-5086-42F0-917B-D8A8528D7C1B}" type="parTrans" cxnId="{BA6E730D-076C-447E-81C6-68D21783A704}">
      <dgm:prSet custT="1"/>
      <dgm:spPr/>
      <dgm:t>
        <a:bodyPr/>
        <a:lstStyle/>
        <a:p>
          <a:endParaRPr lang="es-CO" sz="1600">
            <a:latin typeface="Arial Narrow" panose="020B0606020202030204" pitchFamily="34" charset="0"/>
          </a:endParaRPr>
        </a:p>
      </dgm:t>
    </dgm:pt>
    <dgm:pt modelId="{D2F4DEA1-A34E-4483-96DB-798217CEC72E}" type="sibTrans" cxnId="{BA6E730D-076C-447E-81C6-68D21783A704}">
      <dgm:prSet/>
      <dgm:spPr/>
      <dgm:t>
        <a:bodyPr/>
        <a:lstStyle/>
        <a:p>
          <a:endParaRPr lang="es-CO" sz="1600">
            <a:latin typeface="Arial Narrow" panose="020B0606020202030204" pitchFamily="34" charset="0"/>
          </a:endParaRPr>
        </a:p>
      </dgm:t>
    </dgm:pt>
    <dgm:pt modelId="{67587217-649B-4CAF-BCF1-626E2D741780}" type="pres">
      <dgm:prSet presAssocID="{C5091EAB-541E-4E05-9EB7-C6071FC02209}" presName="Name0" presStyleCnt="0">
        <dgm:presLayoutVars>
          <dgm:chPref val="1"/>
          <dgm:dir/>
          <dgm:animOne val="branch"/>
          <dgm:animLvl val="lvl"/>
          <dgm:resizeHandles val="exact"/>
        </dgm:presLayoutVars>
      </dgm:prSet>
      <dgm:spPr/>
    </dgm:pt>
    <dgm:pt modelId="{514CA1A6-6554-4504-97BC-481BDE2388B9}" type="pres">
      <dgm:prSet presAssocID="{C2B39366-576E-40D3-9D58-9AB2FB95E346}" presName="root1" presStyleCnt="0"/>
      <dgm:spPr/>
    </dgm:pt>
    <dgm:pt modelId="{A9E753ED-4C9C-4B68-9352-E43541E92C53}" type="pres">
      <dgm:prSet presAssocID="{C2B39366-576E-40D3-9D58-9AB2FB95E346}" presName="LevelOneTextNode" presStyleLbl="node0" presStyleIdx="0" presStyleCnt="1">
        <dgm:presLayoutVars>
          <dgm:chPref val="3"/>
        </dgm:presLayoutVars>
      </dgm:prSet>
      <dgm:spPr/>
    </dgm:pt>
    <dgm:pt modelId="{390D5B99-79EA-4766-9956-D29A0ACE28BB}" type="pres">
      <dgm:prSet presAssocID="{C2B39366-576E-40D3-9D58-9AB2FB95E346}" presName="level2hierChild" presStyleCnt="0"/>
      <dgm:spPr/>
    </dgm:pt>
    <dgm:pt modelId="{5AD3E845-287D-4228-BA67-F119821C0DA2}" type="pres">
      <dgm:prSet presAssocID="{5F1019EC-6FA2-4ABE-A23C-7575E9DFC3F0}" presName="conn2-1" presStyleLbl="parChTrans1D2" presStyleIdx="0" presStyleCnt="7"/>
      <dgm:spPr/>
    </dgm:pt>
    <dgm:pt modelId="{C93A6E2F-B7F2-4520-84AB-1E0880FF53F7}" type="pres">
      <dgm:prSet presAssocID="{5F1019EC-6FA2-4ABE-A23C-7575E9DFC3F0}" presName="connTx" presStyleLbl="parChTrans1D2" presStyleIdx="0" presStyleCnt="7"/>
      <dgm:spPr/>
    </dgm:pt>
    <dgm:pt modelId="{AEE148F3-AD7A-4580-9E2F-F1D84BC2F2C2}" type="pres">
      <dgm:prSet presAssocID="{47E05F7D-E4C2-4558-A994-A52204D89807}" presName="root2" presStyleCnt="0"/>
      <dgm:spPr/>
    </dgm:pt>
    <dgm:pt modelId="{F14ED13E-246D-4D12-88C2-CC28E299B35D}" type="pres">
      <dgm:prSet presAssocID="{47E05F7D-E4C2-4558-A994-A52204D89807}" presName="LevelTwoTextNode" presStyleLbl="node2" presStyleIdx="0" presStyleCnt="7" custLinFactNeighborY="1909">
        <dgm:presLayoutVars>
          <dgm:chPref val="3"/>
        </dgm:presLayoutVars>
      </dgm:prSet>
      <dgm:spPr>
        <a:xfrm>
          <a:off x="2152179" y="861126"/>
          <a:ext cx="2255672" cy="687705"/>
        </a:xfrm>
        <a:prstGeom prst="rect">
          <a:avLst/>
        </a:prstGeom>
      </dgm:spPr>
    </dgm:pt>
    <dgm:pt modelId="{40ABBFAC-C149-4485-9EDA-D5BF1A928D5D}" type="pres">
      <dgm:prSet presAssocID="{47E05F7D-E4C2-4558-A994-A52204D89807}" presName="level3hierChild" presStyleCnt="0"/>
      <dgm:spPr/>
    </dgm:pt>
    <dgm:pt modelId="{1C917F4E-99FA-471A-BA6B-6838E643FDE5}" type="pres">
      <dgm:prSet presAssocID="{44C2D7CC-F1F0-45FF-9B08-136232813A85}" presName="conn2-1" presStyleLbl="parChTrans1D2" presStyleIdx="1" presStyleCnt="7"/>
      <dgm:spPr/>
    </dgm:pt>
    <dgm:pt modelId="{1B10F49B-FF08-471D-BC8F-CA598D500CFA}" type="pres">
      <dgm:prSet presAssocID="{44C2D7CC-F1F0-45FF-9B08-136232813A85}" presName="connTx" presStyleLbl="parChTrans1D2" presStyleIdx="1" presStyleCnt="7"/>
      <dgm:spPr/>
    </dgm:pt>
    <dgm:pt modelId="{60D75430-F7F3-4000-A8D0-CDCB14A8B326}" type="pres">
      <dgm:prSet presAssocID="{7B37C6D5-3291-484F-BBA2-4608BB8F79AB}" presName="root2" presStyleCnt="0"/>
      <dgm:spPr/>
    </dgm:pt>
    <dgm:pt modelId="{616A259F-FD35-4DC1-8094-D64497B3370C}" type="pres">
      <dgm:prSet presAssocID="{7B37C6D5-3291-484F-BBA2-4608BB8F79AB}" presName="LevelTwoTextNode" presStyleLbl="node2" presStyleIdx="1" presStyleCnt="7">
        <dgm:presLayoutVars>
          <dgm:chPref val="3"/>
        </dgm:presLayoutVars>
      </dgm:prSet>
      <dgm:spPr>
        <a:xfrm>
          <a:off x="2154046" y="1721722"/>
          <a:ext cx="2253469" cy="687033"/>
        </a:xfrm>
        <a:prstGeom prst="rect">
          <a:avLst/>
        </a:prstGeom>
      </dgm:spPr>
    </dgm:pt>
    <dgm:pt modelId="{C4C37CB4-6591-460A-A8CA-53FDE9889A04}" type="pres">
      <dgm:prSet presAssocID="{7B37C6D5-3291-484F-BBA2-4608BB8F79AB}" presName="level3hierChild" presStyleCnt="0"/>
      <dgm:spPr/>
    </dgm:pt>
    <dgm:pt modelId="{A6A9C85C-6072-466E-BC3A-1A84E1B6BFCA}" type="pres">
      <dgm:prSet presAssocID="{5FF09A66-D691-43C6-88E8-97812D7D65D2}" presName="conn2-1" presStyleLbl="parChTrans1D2" presStyleIdx="2" presStyleCnt="7"/>
      <dgm:spPr/>
    </dgm:pt>
    <dgm:pt modelId="{629F428A-9F40-41E1-A325-B62C9D5353B4}" type="pres">
      <dgm:prSet presAssocID="{5FF09A66-D691-43C6-88E8-97812D7D65D2}" presName="connTx" presStyleLbl="parChTrans1D2" presStyleIdx="2" presStyleCnt="7"/>
      <dgm:spPr/>
    </dgm:pt>
    <dgm:pt modelId="{4C1AD400-8153-42AE-B453-B6D8A56E0AFD}" type="pres">
      <dgm:prSet presAssocID="{DB406682-5394-4BE5-82A2-55BEB6B844BB}" presName="root2" presStyleCnt="0"/>
      <dgm:spPr/>
    </dgm:pt>
    <dgm:pt modelId="{8DA892D4-B018-4944-8C19-A31EE9E80A6D}" type="pres">
      <dgm:prSet presAssocID="{DB406682-5394-4BE5-82A2-55BEB6B844BB}" presName="LevelTwoTextNode" presStyleLbl="node2" presStyleIdx="2" presStyleCnt="7">
        <dgm:presLayoutVars>
          <dgm:chPref val="3"/>
        </dgm:presLayoutVars>
      </dgm:prSet>
      <dgm:spPr/>
    </dgm:pt>
    <dgm:pt modelId="{9A606462-005D-47BE-B2CE-AF86C96638A9}" type="pres">
      <dgm:prSet presAssocID="{DB406682-5394-4BE5-82A2-55BEB6B844BB}" presName="level3hierChild" presStyleCnt="0"/>
      <dgm:spPr/>
    </dgm:pt>
    <dgm:pt modelId="{9B6F14D5-73F3-401E-B5CA-4D996E4EBE83}" type="pres">
      <dgm:prSet presAssocID="{B4F361E1-EC23-4F7D-8D24-0F02BCE3A19A}" presName="conn2-1" presStyleLbl="parChTrans1D2" presStyleIdx="3" presStyleCnt="7"/>
      <dgm:spPr/>
    </dgm:pt>
    <dgm:pt modelId="{356D0921-585E-48DA-BC60-3FD6DB6D9FF9}" type="pres">
      <dgm:prSet presAssocID="{B4F361E1-EC23-4F7D-8D24-0F02BCE3A19A}" presName="connTx" presStyleLbl="parChTrans1D2" presStyleIdx="3" presStyleCnt="7"/>
      <dgm:spPr/>
    </dgm:pt>
    <dgm:pt modelId="{C2C072CD-8154-420F-BF1C-2A7675ACC6CC}" type="pres">
      <dgm:prSet presAssocID="{30B6585F-91A1-409D-8243-7F86D2D1C76C}" presName="root2" presStyleCnt="0"/>
      <dgm:spPr/>
    </dgm:pt>
    <dgm:pt modelId="{2C76CF78-5C7F-4863-A99D-39F65DD3EF7B}" type="pres">
      <dgm:prSet presAssocID="{30B6585F-91A1-409D-8243-7F86D2D1C76C}" presName="LevelTwoTextNode" presStyleLbl="node2" presStyleIdx="3" presStyleCnt="7">
        <dgm:presLayoutVars>
          <dgm:chPref val="3"/>
        </dgm:presLayoutVars>
      </dgm:prSet>
      <dgm:spPr/>
    </dgm:pt>
    <dgm:pt modelId="{6766A776-941C-4EFE-BFEB-67EA4048DF34}" type="pres">
      <dgm:prSet presAssocID="{30B6585F-91A1-409D-8243-7F86D2D1C76C}" presName="level3hierChild" presStyleCnt="0"/>
      <dgm:spPr/>
    </dgm:pt>
    <dgm:pt modelId="{4859FB89-1B73-4F1A-9DD1-5D682955FDAC}" type="pres">
      <dgm:prSet presAssocID="{802AD754-CEEB-4213-B5C0-1A18311D6EC4}" presName="conn2-1" presStyleLbl="parChTrans1D2" presStyleIdx="4" presStyleCnt="7"/>
      <dgm:spPr/>
    </dgm:pt>
    <dgm:pt modelId="{E6588C13-18F7-48A0-B48F-1D87E7102678}" type="pres">
      <dgm:prSet presAssocID="{802AD754-CEEB-4213-B5C0-1A18311D6EC4}" presName="connTx" presStyleLbl="parChTrans1D2" presStyleIdx="4" presStyleCnt="7"/>
      <dgm:spPr/>
    </dgm:pt>
    <dgm:pt modelId="{34E834C3-C771-4772-AC47-F679A93AF01C}" type="pres">
      <dgm:prSet presAssocID="{805415DA-C0E3-40BC-BA28-F16995FB8DCE}" presName="root2" presStyleCnt="0"/>
      <dgm:spPr/>
    </dgm:pt>
    <dgm:pt modelId="{C3BC0800-E68E-48A9-9523-6672C45C80D1}" type="pres">
      <dgm:prSet presAssocID="{805415DA-C0E3-40BC-BA28-F16995FB8DCE}" presName="LevelTwoTextNode" presStyleLbl="node2" presStyleIdx="4" presStyleCnt="7">
        <dgm:presLayoutVars>
          <dgm:chPref val="3"/>
        </dgm:presLayoutVars>
      </dgm:prSet>
      <dgm:spPr/>
    </dgm:pt>
    <dgm:pt modelId="{D67BC9AC-74AB-45F0-9618-D8F499CE097A}" type="pres">
      <dgm:prSet presAssocID="{805415DA-C0E3-40BC-BA28-F16995FB8DCE}" presName="level3hierChild" presStyleCnt="0"/>
      <dgm:spPr/>
    </dgm:pt>
    <dgm:pt modelId="{7E621A57-6E5F-434E-90B0-40817C95BEE9}" type="pres">
      <dgm:prSet presAssocID="{764C4E41-5086-42F0-917B-D8A8528D7C1B}" presName="conn2-1" presStyleLbl="parChTrans1D2" presStyleIdx="5" presStyleCnt="7"/>
      <dgm:spPr/>
    </dgm:pt>
    <dgm:pt modelId="{589143AA-D544-4EE7-A6AD-5F383AEAD24A}" type="pres">
      <dgm:prSet presAssocID="{764C4E41-5086-42F0-917B-D8A8528D7C1B}" presName="connTx" presStyleLbl="parChTrans1D2" presStyleIdx="5" presStyleCnt="7"/>
      <dgm:spPr/>
    </dgm:pt>
    <dgm:pt modelId="{4641F253-84AD-47AA-B574-5FB5C602E6F5}" type="pres">
      <dgm:prSet presAssocID="{6A88ABA3-2A81-4474-B2AC-C1C214CE8013}" presName="root2" presStyleCnt="0"/>
      <dgm:spPr/>
    </dgm:pt>
    <dgm:pt modelId="{757C20C3-05FA-49E2-BF38-A180406CC67A}" type="pres">
      <dgm:prSet presAssocID="{6A88ABA3-2A81-4474-B2AC-C1C214CE8013}" presName="LevelTwoTextNode" presStyleLbl="node2" presStyleIdx="5" presStyleCnt="7">
        <dgm:presLayoutVars>
          <dgm:chPref val="3"/>
        </dgm:presLayoutVars>
      </dgm:prSet>
      <dgm:spPr/>
    </dgm:pt>
    <dgm:pt modelId="{799AEBBF-2865-41BF-A99A-2C594EF0C3C7}" type="pres">
      <dgm:prSet presAssocID="{6A88ABA3-2A81-4474-B2AC-C1C214CE8013}" presName="level3hierChild" presStyleCnt="0"/>
      <dgm:spPr/>
    </dgm:pt>
    <dgm:pt modelId="{14F6F588-9E56-40A2-BB85-8FFD9C05A9AF}" type="pres">
      <dgm:prSet presAssocID="{214D3027-B239-4AF8-B17E-C060B8A44325}" presName="conn2-1" presStyleLbl="parChTrans1D2" presStyleIdx="6" presStyleCnt="7"/>
      <dgm:spPr/>
    </dgm:pt>
    <dgm:pt modelId="{953CAECC-CFD6-4B6A-82AC-12C4090215EB}" type="pres">
      <dgm:prSet presAssocID="{214D3027-B239-4AF8-B17E-C060B8A44325}" presName="connTx" presStyleLbl="parChTrans1D2" presStyleIdx="6" presStyleCnt="7"/>
      <dgm:spPr/>
    </dgm:pt>
    <dgm:pt modelId="{1DCF37DE-CEF3-447A-876E-EB07C6EA6589}" type="pres">
      <dgm:prSet presAssocID="{1D11FF53-D389-49DA-9BDF-62914E346132}" presName="root2" presStyleCnt="0"/>
      <dgm:spPr/>
    </dgm:pt>
    <dgm:pt modelId="{F4AE9110-D770-460A-84C0-3ADB77428A8B}" type="pres">
      <dgm:prSet presAssocID="{1D11FF53-D389-49DA-9BDF-62914E346132}" presName="LevelTwoTextNode" presStyleLbl="node2" presStyleIdx="6" presStyleCnt="7">
        <dgm:presLayoutVars>
          <dgm:chPref val="3"/>
        </dgm:presLayoutVars>
      </dgm:prSet>
      <dgm:spPr/>
    </dgm:pt>
    <dgm:pt modelId="{63DFC6B1-2509-4D6D-ADBD-75A712B8FDB8}" type="pres">
      <dgm:prSet presAssocID="{1D11FF53-D389-49DA-9BDF-62914E346132}" presName="level3hierChild" presStyleCnt="0"/>
      <dgm:spPr/>
    </dgm:pt>
  </dgm:ptLst>
  <dgm:cxnLst>
    <dgm:cxn modelId="{279AF400-7473-45F5-A159-57E569B210F2}" type="presOf" srcId="{1D11FF53-D389-49DA-9BDF-62914E346132}" destId="{F4AE9110-D770-460A-84C0-3ADB77428A8B}" srcOrd="0" destOrd="0" presId="urn:microsoft.com/office/officeart/2008/layout/HorizontalMultiLevelHierarchy"/>
    <dgm:cxn modelId="{DBB3D301-ADDC-40E7-B06A-A7EEEF930AB1}" type="presOf" srcId="{764C4E41-5086-42F0-917B-D8A8528D7C1B}" destId="{7E621A57-6E5F-434E-90B0-40817C95BEE9}" srcOrd="0" destOrd="0" presId="urn:microsoft.com/office/officeart/2008/layout/HorizontalMultiLevelHierarchy"/>
    <dgm:cxn modelId="{D2F46003-C2DB-4667-844D-8B68BA46FA00}" type="presOf" srcId="{214D3027-B239-4AF8-B17E-C060B8A44325}" destId="{14F6F588-9E56-40A2-BB85-8FFD9C05A9AF}" srcOrd="0" destOrd="0" presId="urn:microsoft.com/office/officeart/2008/layout/HorizontalMultiLevelHierarchy"/>
    <dgm:cxn modelId="{BA6E730D-076C-447E-81C6-68D21783A704}" srcId="{C2B39366-576E-40D3-9D58-9AB2FB95E346}" destId="{6A88ABA3-2A81-4474-B2AC-C1C214CE8013}" srcOrd="5" destOrd="0" parTransId="{764C4E41-5086-42F0-917B-D8A8528D7C1B}" sibTransId="{D2F4DEA1-A34E-4483-96DB-798217CEC72E}"/>
    <dgm:cxn modelId="{4EAB0E11-6F1E-44C0-8503-A3F396258468}" type="presOf" srcId="{802AD754-CEEB-4213-B5C0-1A18311D6EC4}" destId="{4859FB89-1B73-4F1A-9DD1-5D682955FDAC}" srcOrd="0" destOrd="0" presId="urn:microsoft.com/office/officeart/2008/layout/HorizontalMultiLevelHierarchy"/>
    <dgm:cxn modelId="{61050C19-6BE6-4D22-A533-3B0B6618EE50}" type="presOf" srcId="{214D3027-B239-4AF8-B17E-C060B8A44325}" destId="{953CAECC-CFD6-4B6A-82AC-12C4090215EB}" srcOrd="1" destOrd="0" presId="urn:microsoft.com/office/officeart/2008/layout/HorizontalMultiLevelHierarchy"/>
    <dgm:cxn modelId="{A8A01729-A2F8-474D-AF5F-37E568879761}" type="presOf" srcId="{805415DA-C0E3-40BC-BA28-F16995FB8DCE}" destId="{C3BC0800-E68E-48A9-9523-6672C45C80D1}" srcOrd="0" destOrd="0" presId="urn:microsoft.com/office/officeart/2008/layout/HorizontalMultiLevelHierarchy"/>
    <dgm:cxn modelId="{6F23B52E-C620-4067-8E3A-3FC18327C2FB}" type="presOf" srcId="{5F1019EC-6FA2-4ABE-A23C-7575E9DFC3F0}" destId="{C93A6E2F-B7F2-4520-84AB-1E0880FF53F7}" srcOrd="1" destOrd="0" presId="urn:microsoft.com/office/officeart/2008/layout/HorizontalMultiLevelHierarchy"/>
    <dgm:cxn modelId="{F723BE33-83AA-43F6-BBEB-2AADCCAD8A8E}" type="presOf" srcId="{764C4E41-5086-42F0-917B-D8A8528D7C1B}" destId="{589143AA-D544-4EE7-A6AD-5F383AEAD24A}" srcOrd="1" destOrd="0" presId="urn:microsoft.com/office/officeart/2008/layout/HorizontalMultiLevelHierarchy"/>
    <dgm:cxn modelId="{E2DB5163-B3A8-486F-A3C3-0ACB5505212D}" type="presOf" srcId="{C5091EAB-541E-4E05-9EB7-C6071FC02209}" destId="{67587217-649B-4CAF-BCF1-626E2D741780}" srcOrd="0" destOrd="0" presId="urn:microsoft.com/office/officeart/2008/layout/HorizontalMultiLevelHierarchy"/>
    <dgm:cxn modelId="{12731B65-204D-42BB-A7AB-A55AD392C96E}" srcId="{C5091EAB-541E-4E05-9EB7-C6071FC02209}" destId="{C2B39366-576E-40D3-9D58-9AB2FB95E346}" srcOrd="0" destOrd="0" parTransId="{ECF53DDF-BAA1-4A3F-9E6C-BA6C74BAC06D}" sibTransId="{8118CE52-8731-437A-9F76-970C2B345F40}"/>
    <dgm:cxn modelId="{0C52806B-B1EC-416F-9A28-85DC6DB18BF2}" type="presOf" srcId="{802AD754-CEEB-4213-B5C0-1A18311D6EC4}" destId="{E6588C13-18F7-48A0-B48F-1D87E7102678}" srcOrd="1" destOrd="0" presId="urn:microsoft.com/office/officeart/2008/layout/HorizontalMultiLevelHierarchy"/>
    <dgm:cxn modelId="{7A73D459-A642-4D1C-9433-15B276B767E0}" type="presOf" srcId="{C2B39366-576E-40D3-9D58-9AB2FB95E346}" destId="{A9E753ED-4C9C-4B68-9352-E43541E92C53}" srcOrd="0" destOrd="0" presId="urn:microsoft.com/office/officeart/2008/layout/HorizontalMultiLevelHierarchy"/>
    <dgm:cxn modelId="{83B4177A-67D7-40AD-81F5-A61F418FD8DC}" type="presOf" srcId="{44C2D7CC-F1F0-45FF-9B08-136232813A85}" destId="{1B10F49B-FF08-471D-BC8F-CA598D500CFA}" srcOrd="1" destOrd="0" presId="urn:microsoft.com/office/officeart/2008/layout/HorizontalMultiLevelHierarchy"/>
    <dgm:cxn modelId="{C7CB267C-0E67-49E3-BAB1-EC863118BA63}" type="presOf" srcId="{44C2D7CC-F1F0-45FF-9B08-136232813A85}" destId="{1C917F4E-99FA-471A-BA6B-6838E643FDE5}" srcOrd="0" destOrd="0" presId="urn:microsoft.com/office/officeart/2008/layout/HorizontalMultiLevelHierarchy"/>
    <dgm:cxn modelId="{8CBF0A7D-06EB-4593-8995-2C08D0A9AE1A}" type="presOf" srcId="{DB406682-5394-4BE5-82A2-55BEB6B844BB}" destId="{8DA892D4-B018-4944-8C19-A31EE9E80A6D}" srcOrd="0" destOrd="0" presId="urn:microsoft.com/office/officeart/2008/layout/HorizontalMultiLevelHierarchy"/>
    <dgm:cxn modelId="{002B187F-0554-4083-B659-039BDB05B2B6}" type="presOf" srcId="{47E05F7D-E4C2-4558-A994-A52204D89807}" destId="{F14ED13E-246D-4D12-88C2-CC28E299B35D}" srcOrd="0" destOrd="0" presId="urn:microsoft.com/office/officeart/2008/layout/HorizontalMultiLevelHierarchy"/>
    <dgm:cxn modelId="{B6A91785-0B28-48AF-B6CF-9DDF96A07967}" type="presOf" srcId="{30B6585F-91A1-409D-8243-7F86D2D1C76C}" destId="{2C76CF78-5C7F-4863-A99D-39F65DD3EF7B}" srcOrd="0" destOrd="0" presId="urn:microsoft.com/office/officeart/2008/layout/HorizontalMultiLevelHierarchy"/>
    <dgm:cxn modelId="{7E3A7385-3B5E-4342-9C88-CB9F5AB69FBA}" type="presOf" srcId="{B4F361E1-EC23-4F7D-8D24-0F02BCE3A19A}" destId="{356D0921-585E-48DA-BC60-3FD6DB6D9FF9}" srcOrd="1" destOrd="0" presId="urn:microsoft.com/office/officeart/2008/layout/HorizontalMultiLevelHierarchy"/>
    <dgm:cxn modelId="{44E11089-4B27-4978-9935-347A2DCBCA61}" srcId="{C2B39366-576E-40D3-9D58-9AB2FB95E346}" destId="{7B37C6D5-3291-484F-BBA2-4608BB8F79AB}" srcOrd="1" destOrd="0" parTransId="{44C2D7CC-F1F0-45FF-9B08-136232813A85}" sibTransId="{86D4DEC6-6032-49D5-B336-820A3E091BAB}"/>
    <dgm:cxn modelId="{0EC91E89-FF1D-47B8-BCB7-4D49BBE3590C}" type="presOf" srcId="{6A88ABA3-2A81-4474-B2AC-C1C214CE8013}" destId="{757C20C3-05FA-49E2-BF38-A180406CC67A}" srcOrd="0" destOrd="0" presId="urn:microsoft.com/office/officeart/2008/layout/HorizontalMultiLevelHierarchy"/>
    <dgm:cxn modelId="{5A219B89-6E34-4184-A6A8-D5358038CDCD}" srcId="{C2B39366-576E-40D3-9D58-9AB2FB95E346}" destId="{DB406682-5394-4BE5-82A2-55BEB6B844BB}" srcOrd="2" destOrd="0" parTransId="{5FF09A66-D691-43C6-88E8-97812D7D65D2}" sibTransId="{1AA1C4B5-D859-4974-8EB2-751540EB82BA}"/>
    <dgm:cxn modelId="{0BEEDF89-D668-4409-8CE0-266B358B9D01}" srcId="{C2B39366-576E-40D3-9D58-9AB2FB95E346}" destId="{1D11FF53-D389-49DA-9BDF-62914E346132}" srcOrd="6" destOrd="0" parTransId="{214D3027-B239-4AF8-B17E-C060B8A44325}" sibTransId="{065E937D-1D10-4149-92EB-D784B7D91784}"/>
    <dgm:cxn modelId="{C054AD98-C474-4B59-87F1-38A66D9843C9}" type="presOf" srcId="{5FF09A66-D691-43C6-88E8-97812D7D65D2}" destId="{A6A9C85C-6072-466E-BC3A-1A84E1B6BFCA}" srcOrd="0" destOrd="0" presId="urn:microsoft.com/office/officeart/2008/layout/HorizontalMultiLevelHierarchy"/>
    <dgm:cxn modelId="{AA7C7F9C-701E-4414-85AC-1246CE1AB04B}" type="presOf" srcId="{5F1019EC-6FA2-4ABE-A23C-7575E9DFC3F0}" destId="{5AD3E845-287D-4228-BA67-F119821C0DA2}" srcOrd="0" destOrd="0" presId="urn:microsoft.com/office/officeart/2008/layout/HorizontalMultiLevelHierarchy"/>
    <dgm:cxn modelId="{2A1A5DB1-45A7-47E1-92D9-651385A9FB1D}" srcId="{C2B39366-576E-40D3-9D58-9AB2FB95E346}" destId="{47E05F7D-E4C2-4558-A994-A52204D89807}" srcOrd="0" destOrd="0" parTransId="{5F1019EC-6FA2-4ABE-A23C-7575E9DFC3F0}" sibTransId="{71CF23DA-1FDF-4F0E-9D27-6AFC4ED0C2E6}"/>
    <dgm:cxn modelId="{8BD81BC1-74B0-4EDD-96BE-F406922330FD}" srcId="{C2B39366-576E-40D3-9D58-9AB2FB95E346}" destId="{30B6585F-91A1-409D-8243-7F86D2D1C76C}" srcOrd="3" destOrd="0" parTransId="{B4F361E1-EC23-4F7D-8D24-0F02BCE3A19A}" sibTransId="{86DF215F-B3EC-44ED-8C7F-407E4F212731}"/>
    <dgm:cxn modelId="{EF93C1CA-9211-4D6E-8CBB-6578DF79CE79}" type="presOf" srcId="{7B37C6D5-3291-484F-BBA2-4608BB8F79AB}" destId="{616A259F-FD35-4DC1-8094-D64497B3370C}" srcOrd="0" destOrd="0" presId="urn:microsoft.com/office/officeart/2008/layout/HorizontalMultiLevelHierarchy"/>
    <dgm:cxn modelId="{A24378D3-A440-45EB-9E5C-6EA22B7F0682}" type="presOf" srcId="{5FF09A66-D691-43C6-88E8-97812D7D65D2}" destId="{629F428A-9F40-41E1-A325-B62C9D5353B4}" srcOrd="1" destOrd="0" presId="urn:microsoft.com/office/officeart/2008/layout/HorizontalMultiLevelHierarchy"/>
    <dgm:cxn modelId="{4BC17BE8-A2D6-4B44-B655-463D5CD6646E}" srcId="{C2B39366-576E-40D3-9D58-9AB2FB95E346}" destId="{805415DA-C0E3-40BC-BA28-F16995FB8DCE}" srcOrd="4" destOrd="0" parTransId="{802AD754-CEEB-4213-B5C0-1A18311D6EC4}" sibTransId="{A21FF201-D5F3-4D6E-A187-4C34EB4493F7}"/>
    <dgm:cxn modelId="{4E8AADFE-2E43-4AF3-86FC-59E900025B0D}" type="presOf" srcId="{B4F361E1-EC23-4F7D-8D24-0F02BCE3A19A}" destId="{9B6F14D5-73F3-401E-B5CA-4D996E4EBE83}" srcOrd="0" destOrd="0" presId="urn:microsoft.com/office/officeart/2008/layout/HorizontalMultiLevelHierarchy"/>
    <dgm:cxn modelId="{A14B07D8-1615-4C2F-8FCF-BD545AF10468}" type="presParOf" srcId="{67587217-649B-4CAF-BCF1-626E2D741780}" destId="{514CA1A6-6554-4504-97BC-481BDE2388B9}" srcOrd="0" destOrd="0" presId="urn:microsoft.com/office/officeart/2008/layout/HorizontalMultiLevelHierarchy"/>
    <dgm:cxn modelId="{7A5565D1-DAFC-46F7-9E45-5041DE09C949}" type="presParOf" srcId="{514CA1A6-6554-4504-97BC-481BDE2388B9}" destId="{A9E753ED-4C9C-4B68-9352-E43541E92C53}" srcOrd="0" destOrd="0" presId="urn:microsoft.com/office/officeart/2008/layout/HorizontalMultiLevelHierarchy"/>
    <dgm:cxn modelId="{329E9A3C-D54B-40E0-ACF7-0EF924F8149E}" type="presParOf" srcId="{514CA1A6-6554-4504-97BC-481BDE2388B9}" destId="{390D5B99-79EA-4766-9956-D29A0ACE28BB}" srcOrd="1" destOrd="0" presId="urn:microsoft.com/office/officeart/2008/layout/HorizontalMultiLevelHierarchy"/>
    <dgm:cxn modelId="{EBC8D706-EFCA-49A0-BD81-6423A894E00F}" type="presParOf" srcId="{390D5B99-79EA-4766-9956-D29A0ACE28BB}" destId="{5AD3E845-287D-4228-BA67-F119821C0DA2}" srcOrd="0" destOrd="0" presId="urn:microsoft.com/office/officeart/2008/layout/HorizontalMultiLevelHierarchy"/>
    <dgm:cxn modelId="{B6544832-432A-46AD-BEE4-860C3403C509}" type="presParOf" srcId="{5AD3E845-287D-4228-BA67-F119821C0DA2}" destId="{C93A6E2F-B7F2-4520-84AB-1E0880FF53F7}" srcOrd="0" destOrd="0" presId="urn:microsoft.com/office/officeart/2008/layout/HorizontalMultiLevelHierarchy"/>
    <dgm:cxn modelId="{3361E61C-E6DA-4327-BB5A-48A995BB3625}" type="presParOf" srcId="{390D5B99-79EA-4766-9956-D29A0ACE28BB}" destId="{AEE148F3-AD7A-4580-9E2F-F1D84BC2F2C2}" srcOrd="1" destOrd="0" presId="urn:microsoft.com/office/officeart/2008/layout/HorizontalMultiLevelHierarchy"/>
    <dgm:cxn modelId="{C341C9B9-F722-4F7A-BE78-32C882406276}" type="presParOf" srcId="{AEE148F3-AD7A-4580-9E2F-F1D84BC2F2C2}" destId="{F14ED13E-246D-4D12-88C2-CC28E299B35D}" srcOrd="0" destOrd="0" presId="urn:microsoft.com/office/officeart/2008/layout/HorizontalMultiLevelHierarchy"/>
    <dgm:cxn modelId="{4F849805-0AAA-4E81-A2E6-DD193F55C7B3}" type="presParOf" srcId="{AEE148F3-AD7A-4580-9E2F-F1D84BC2F2C2}" destId="{40ABBFAC-C149-4485-9EDA-D5BF1A928D5D}" srcOrd="1" destOrd="0" presId="urn:microsoft.com/office/officeart/2008/layout/HorizontalMultiLevelHierarchy"/>
    <dgm:cxn modelId="{CD7852DD-70EA-41E4-873B-3DD8F7BD68C6}" type="presParOf" srcId="{390D5B99-79EA-4766-9956-D29A0ACE28BB}" destId="{1C917F4E-99FA-471A-BA6B-6838E643FDE5}" srcOrd="2" destOrd="0" presId="urn:microsoft.com/office/officeart/2008/layout/HorizontalMultiLevelHierarchy"/>
    <dgm:cxn modelId="{BEEE79F8-B755-4BBD-82FE-2313B7FF7635}" type="presParOf" srcId="{1C917F4E-99FA-471A-BA6B-6838E643FDE5}" destId="{1B10F49B-FF08-471D-BC8F-CA598D500CFA}" srcOrd="0" destOrd="0" presId="urn:microsoft.com/office/officeart/2008/layout/HorizontalMultiLevelHierarchy"/>
    <dgm:cxn modelId="{540737BD-4FF1-4845-8E53-F197F9E993BE}" type="presParOf" srcId="{390D5B99-79EA-4766-9956-D29A0ACE28BB}" destId="{60D75430-F7F3-4000-A8D0-CDCB14A8B326}" srcOrd="3" destOrd="0" presId="urn:microsoft.com/office/officeart/2008/layout/HorizontalMultiLevelHierarchy"/>
    <dgm:cxn modelId="{C47A23C3-5B53-4802-865B-EC79FF702EDA}" type="presParOf" srcId="{60D75430-F7F3-4000-A8D0-CDCB14A8B326}" destId="{616A259F-FD35-4DC1-8094-D64497B3370C}" srcOrd="0" destOrd="0" presId="urn:microsoft.com/office/officeart/2008/layout/HorizontalMultiLevelHierarchy"/>
    <dgm:cxn modelId="{A8F2BEE6-6F1F-46FC-8D8C-A5C2DF076A14}" type="presParOf" srcId="{60D75430-F7F3-4000-A8D0-CDCB14A8B326}" destId="{C4C37CB4-6591-460A-A8CA-53FDE9889A04}" srcOrd="1" destOrd="0" presId="urn:microsoft.com/office/officeart/2008/layout/HorizontalMultiLevelHierarchy"/>
    <dgm:cxn modelId="{8248398B-45E2-4A99-8E08-BB472FCB5B11}" type="presParOf" srcId="{390D5B99-79EA-4766-9956-D29A0ACE28BB}" destId="{A6A9C85C-6072-466E-BC3A-1A84E1B6BFCA}" srcOrd="4" destOrd="0" presId="urn:microsoft.com/office/officeart/2008/layout/HorizontalMultiLevelHierarchy"/>
    <dgm:cxn modelId="{CABF71C6-7418-4F3C-BCEA-D47EA62E0ED6}" type="presParOf" srcId="{A6A9C85C-6072-466E-BC3A-1A84E1B6BFCA}" destId="{629F428A-9F40-41E1-A325-B62C9D5353B4}" srcOrd="0" destOrd="0" presId="urn:microsoft.com/office/officeart/2008/layout/HorizontalMultiLevelHierarchy"/>
    <dgm:cxn modelId="{CC4CD79B-6ECE-4F96-B8E1-C4C9DF96A92C}" type="presParOf" srcId="{390D5B99-79EA-4766-9956-D29A0ACE28BB}" destId="{4C1AD400-8153-42AE-B453-B6D8A56E0AFD}" srcOrd="5" destOrd="0" presId="urn:microsoft.com/office/officeart/2008/layout/HorizontalMultiLevelHierarchy"/>
    <dgm:cxn modelId="{1B1A25AE-CFFB-4D1D-A5FB-B92F5AA4CAFF}" type="presParOf" srcId="{4C1AD400-8153-42AE-B453-B6D8A56E0AFD}" destId="{8DA892D4-B018-4944-8C19-A31EE9E80A6D}" srcOrd="0" destOrd="0" presId="urn:microsoft.com/office/officeart/2008/layout/HorizontalMultiLevelHierarchy"/>
    <dgm:cxn modelId="{EB684712-C0DD-41A0-81DA-3A1C241FD9BF}" type="presParOf" srcId="{4C1AD400-8153-42AE-B453-B6D8A56E0AFD}" destId="{9A606462-005D-47BE-B2CE-AF86C96638A9}" srcOrd="1" destOrd="0" presId="urn:microsoft.com/office/officeart/2008/layout/HorizontalMultiLevelHierarchy"/>
    <dgm:cxn modelId="{3B1FD80E-5EE2-403C-B382-222AD774FB2A}" type="presParOf" srcId="{390D5B99-79EA-4766-9956-D29A0ACE28BB}" destId="{9B6F14D5-73F3-401E-B5CA-4D996E4EBE83}" srcOrd="6" destOrd="0" presId="urn:microsoft.com/office/officeart/2008/layout/HorizontalMultiLevelHierarchy"/>
    <dgm:cxn modelId="{090D02CF-9ECE-49BC-BD6A-7996B5DFC764}" type="presParOf" srcId="{9B6F14D5-73F3-401E-B5CA-4D996E4EBE83}" destId="{356D0921-585E-48DA-BC60-3FD6DB6D9FF9}" srcOrd="0" destOrd="0" presId="urn:microsoft.com/office/officeart/2008/layout/HorizontalMultiLevelHierarchy"/>
    <dgm:cxn modelId="{878E4F5A-D8C2-4ECB-BBA8-F82D6D2611D1}" type="presParOf" srcId="{390D5B99-79EA-4766-9956-D29A0ACE28BB}" destId="{C2C072CD-8154-420F-BF1C-2A7675ACC6CC}" srcOrd="7" destOrd="0" presId="urn:microsoft.com/office/officeart/2008/layout/HorizontalMultiLevelHierarchy"/>
    <dgm:cxn modelId="{11BE0378-642D-4CD4-8EC4-A8C3CF55608C}" type="presParOf" srcId="{C2C072CD-8154-420F-BF1C-2A7675ACC6CC}" destId="{2C76CF78-5C7F-4863-A99D-39F65DD3EF7B}" srcOrd="0" destOrd="0" presId="urn:microsoft.com/office/officeart/2008/layout/HorizontalMultiLevelHierarchy"/>
    <dgm:cxn modelId="{6A1CB4D1-875B-4DF7-B906-18AF0FD29BD0}" type="presParOf" srcId="{C2C072CD-8154-420F-BF1C-2A7675ACC6CC}" destId="{6766A776-941C-4EFE-BFEB-67EA4048DF34}" srcOrd="1" destOrd="0" presId="urn:microsoft.com/office/officeart/2008/layout/HorizontalMultiLevelHierarchy"/>
    <dgm:cxn modelId="{9A95722F-F34F-429A-8859-4CA6EEDFB814}" type="presParOf" srcId="{390D5B99-79EA-4766-9956-D29A0ACE28BB}" destId="{4859FB89-1B73-4F1A-9DD1-5D682955FDAC}" srcOrd="8" destOrd="0" presId="urn:microsoft.com/office/officeart/2008/layout/HorizontalMultiLevelHierarchy"/>
    <dgm:cxn modelId="{C225413F-E962-4274-87C9-F99239F74861}" type="presParOf" srcId="{4859FB89-1B73-4F1A-9DD1-5D682955FDAC}" destId="{E6588C13-18F7-48A0-B48F-1D87E7102678}" srcOrd="0" destOrd="0" presId="urn:microsoft.com/office/officeart/2008/layout/HorizontalMultiLevelHierarchy"/>
    <dgm:cxn modelId="{14225459-ECB9-44E0-96D1-FEA843005CBA}" type="presParOf" srcId="{390D5B99-79EA-4766-9956-D29A0ACE28BB}" destId="{34E834C3-C771-4772-AC47-F679A93AF01C}" srcOrd="9" destOrd="0" presId="urn:microsoft.com/office/officeart/2008/layout/HorizontalMultiLevelHierarchy"/>
    <dgm:cxn modelId="{E6842374-02EC-4858-8011-A15A621AAC26}" type="presParOf" srcId="{34E834C3-C771-4772-AC47-F679A93AF01C}" destId="{C3BC0800-E68E-48A9-9523-6672C45C80D1}" srcOrd="0" destOrd="0" presId="urn:microsoft.com/office/officeart/2008/layout/HorizontalMultiLevelHierarchy"/>
    <dgm:cxn modelId="{D071BA47-DFC2-43DB-9A40-053FB7FA400D}" type="presParOf" srcId="{34E834C3-C771-4772-AC47-F679A93AF01C}" destId="{D67BC9AC-74AB-45F0-9618-D8F499CE097A}" srcOrd="1" destOrd="0" presId="urn:microsoft.com/office/officeart/2008/layout/HorizontalMultiLevelHierarchy"/>
    <dgm:cxn modelId="{71CA9768-CE6B-4399-A1F1-6A4B1B0684C3}" type="presParOf" srcId="{390D5B99-79EA-4766-9956-D29A0ACE28BB}" destId="{7E621A57-6E5F-434E-90B0-40817C95BEE9}" srcOrd="10" destOrd="0" presId="urn:microsoft.com/office/officeart/2008/layout/HorizontalMultiLevelHierarchy"/>
    <dgm:cxn modelId="{3F894835-C2FB-4C07-A1FB-DC7412826344}" type="presParOf" srcId="{7E621A57-6E5F-434E-90B0-40817C95BEE9}" destId="{589143AA-D544-4EE7-A6AD-5F383AEAD24A}" srcOrd="0" destOrd="0" presId="urn:microsoft.com/office/officeart/2008/layout/HorizontalMultiLevelHierarchy"/>
    <dgm:cxn modelId="{049DCB00-B191-4CAC-81DC-A161CFD532DD}" type="presParOf" srcId="{390D5B99-79EA-4766-9956-D29A0ACE28BB}" destId="{4641F253-84AD-47AA-B574-5FB5C602E6F5}" srcOrd="11" destOrd="0" presId="urn:microsoft.com/office/officeart/2008/layout/HorizontalMultiLevelHierarchy"/>
    <dgm:cxn modelId="{C45A1814-0818-4C63-A764-6862A7F80FD9}" type="presParOf" srcId="{4641F253-84AD-47AA-B574-5FB5C602E6F5}" destId="{757C20C3-05FA-49E2-BF38-A180406CC67A}" srcOrd="0" destOrd="0" presId="urn:microsoft.com/office/officeart/2008/layout/HorizontalMultiLevelHierarchy"/>
    <dgm:cxn modelId="{ED9005F5-B472-4CBD-8A32-A914E5436555}" type="presParOf" srcId="{4641F253-84AD-47AA-B574-5FB5C602E6F5}" destId="{799AEBBF-2865-41BF-A99A-2C594EF0C3C7}" srcOrd="1" destOrd="0" presId="urn:microsoft.com/office/officeart/2008/layout/HorizontalMultiLevelHierarchy"/>
    <dgm:cxn modelId="{456DCDB6-4504-4620-AF2F-ECB39B9C1761}" type="presParOf" srcId="{390D5B99-79EA-4766-9956-D29A0ACE28BB}" destId="{14F6F588-9E56-40A2-BB85-8FFD9C05A9AF}" srcOrd="12" destOrd="0" presId="urn:microsoft.com/office/officeart/2008/layout/HorizontalMultiLevelHierarchy"/>
    <dgm:cxn modelId="{1C264EC8-9AD5-4067-93F7-1F999DBD122A}" type="presParOf" srcId="{14F6F588-9E56-40A2-BB85-8FFD9C05A9AF}" destId="{953CAECC-CFD6-4B6A-82AC-12C4090215EB}" srcOrd="0" destOrd="0" presId="urn:microsoft.com/office/officeart/2008/layout/HorizontalMultiLevelHierarchy"/>
    <dgm:cxn modelId="{D05F2E7F-3B2F-484C-87D4-FBB1615226FD}" type="presParOf" srcId="{390D5B99-79EA-4766-9956-D29A0ACE28BB}" destId="{1DCF37DE-CEF3-447A-876E-EB07C6EA6589}" srcOrd="13" destOrd="0" presId="urn:microsoft.com/office/officeart/2008/layout/HorizontalMultiLevelHierarchy"/>
    <dgm:cxn modelId="{98C0D240-5462-43C7-9251-F05B2D5A5CEF}" type="presParOf" srcId="{1DCF37DE-CEF3-447A-876E-EB07C6EA6589}" destId="{F4AE9110-D770-460A-84C0-3ADB77428A8B}" srcOrd="0" destOrd="0" presId="urn:microsoft.com/office/officeart/2008/layout/HorizontalMultiLevelHierarchy"/>
    <dgm:cxn modelId="{63B67016-93F0-4451-A37A-E4449104288A}" type="presParOf" srcId="{1DCF37DE-CEF3-447A-876E-EB07C6EA6589}" destId="{63DFC6B1-2509-4D6D-ADBD-75A712B8FDB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F588-9E56-40A2-BB85-8FFD9C05A9AF}">
      <dsp:nvSpPr>
        <dsp:cNvPr id="0" name=""/>
        <dsp:cNvSpPr/>
      </dsp:nvSpPr>
      <dsp:spPr>
        <a:xfrm>
          <a:off x="3680442" y="3340723"/>
          <a:ext cx="515605" cy="2947437"/>
        </a:xfrm>
        <a:custGeom>
          <a:avLst/>
          <a:gdLst/>
          <a:ahLst/>
          <a:cxnLst/>
          <a:rect l="0" t="0" r="0" b="0"/>
          <a:pathLst>
            <a:path>
              <a:moveTo>
                <a:pt x="0" y="0"/>
              </a:moveTo>
              <a:lnTo>
                <a:pt x="257802" y="0"/>
              </a:lnTo>
              <a:lnTo>
                <a:pt x="257802" y="2947437"/>
              </a:lnTo>
              <a:lnTo>
                <a:pt x="515605" y="2947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Arial Narrow" panose="020B0606020202030204" pitchFamily="34" charset="0"/>
          </a:endParaRPr>
        </a:p>
      </dsp:txBody>
      <dsp:txXfrm>
        <a:off x="3863440" y="4739636"/>
        <a:ext cx="149609" cy="149609"/>
      </dsp:txXfrm>
    </dsp:sp>
    <dsp:sp modelId="{7E621A57-6E5F-434E-90B0-40817C95BEE9}">
      <dsp:nvSpPr>
        <dsp:cNvPr id="0" name=""/>
        <dsp:cNvSpPr/>
      </dsp:nvSpPr>
      <dsp:spPr>
        <a:xfrm>
          <a:off x="3680442" y="3340723"/>
          <a:ext cx="515605" cy="1964958"/>
        </a:xfrm>
        <a:custGeom>
          <a:avLst/>
          <a:gdLst/>
          <a:ahLst/>
          <a:cxnLst/>
          <a:rect l="0" t="0" r="0" b="0"/>
          <a:pathLst>
            <a:path>
              <a:moveTo>
                <a:pt x="0" y="0"/>
              </a:moveTo>
              <a:lnTo>
                <a:pt x="257802" y="0"/>
              </a:lnTo>
              <a:lnTo>
                <a:pt x="257802" y="1964958"/>
              </a:lnTo>
              <a:lnTo>
                <a:pt x="515605" y="19649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Arial Narrow" panose="020B0606020202030204" pitchFamily="34" charset="0"/>
          </a:endParaRPr>
        </a:p>
      </dsp:txBody>
      <dsp:txXfrm>
        <a:off x="3887458" y="4272415"/>
        <a:ext cx="101573" cy="101573"/>
      </dsp:txXfrm>
    </dsp:sp>
    <dsp:sp modelId="{4859FB89-1B73-4F1A-9DD1-5D682955FDAC}">
      <dsp:nvSpPr>
        <dsp:cNvPr id="0" name=""/>
        <dsp:cNvSpPr/>
      </dsp:nvSpPr>
      <dsp:spPr>
        <a:xfrm>
          <a:off x="3680442" y="3340723"/>
          <a:ext cx="515605" cy="982479"/>
        </a:xfrm>
        <a:custGeom>
          <a:avLst/>
          <a:gdLst/>
          <a:ahLst/>
          <a:cxnLst/>
          <a:rect l="0" t="0" r="0" b="0"/>
          <a:pathLst>
            <a:path>
              <a:moveTo>
                <a:pt x="0" y="0"/>
              </a:moveTo>
              <a:lnTo>
                <a:pt x="257802" y="0"/>
              </a:lnTo>
              <a:lnTo>
                <a:pt x="257802" y="982479"/>
              </a:lnTo>
              <a:lnTo>
                <a:pt x="515605" y="98247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Arial Narrow" panose="020B0606020202030204" pitchFamily="34" charset="0"/>
          </a:endParaRPr>
        </a:p>
      </dsp:txBody>
      <dsp:txXfrm>
        <a:off x="3910506" y="3804223"/>
        <a:ext cx="55477" cy="55477"/>
      </dsp:txXfrm>
    </dsp:sp>
    <dsp:sp modelId="{9B6F14D5-73F3-401E-B5CA-4D996E4EBE83}">
      <dsp:nvSpPr>
        <dsp:cNvPr id="0" name=""/>
        <dsp:cNvSpPr/>
      </dsp:nvSpPr>
      <dsp:spPr>
        <a:xfrm>
          <a:off x="3680442" y="3295003"/>
          <a:ext cx="515605" cy="91440"/>
        </a:xfrm>
        <a:custGeom>
          <a:avLst/>
          <a:gdLst/>
          <a:ahLst/>
          <a:cxnLst/>
          <a:rect l="0" t="0" r="0" b="0"/>
          <a:pathLst>
            <a:path>
              <a:moveTo>
                <a:pt x="0" y="45720"/>
              </a:moveTo>
              <a:lnTo>
                <a:pt x="515605"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Arial Narrow" panose="020B0606020202030204" pitchFamily="34" charset="0"/>
          </a:endParaRPr>
        </a:p>
      </dsp:txBody>
      <dsp:txXfrm>
        <a:off x="3925355" y="3327832"/>
        <a:ext cx="25780" cy="25780"/>
      </dsp:txXfrm>
    </dsp:sp>
    <dsp:sp modelId="{A6A9C85C-6072-466E-BC3A-1A84E1B6BFCA}">
      <dsp:nvSpPr>
        <dsp:cNvPr id="0" name=""/>
        <dsp:cNvSpPr/>
      </dsp:nvSpPr>
      <dsp:spPr>
        <a:xfrm>
          <a:off x="3680442" y="2358243"/>
          <a:ext cx="515605" cy="982479"/>
        </a:xfrm>
        <a:custGeom>
          <a:avLst/>
          <a:gdLst/>
          <a:ahLst/>
          <a:cxnLst/>
          <a:rect l="0" t="0" r="0" b="0"/>
          <a:pathLst>
            <a:path>
              <a:moveTo>
                <a:pt x="0" y="982479"/>
              </a:moveTo>
              <a:lnTo>
                <a:pt x="257802" y="982479"/>
              </a:lnTo>
              <a:lnTo>
                <a:pt x="257802" y="0"/>
              </a:lnTo>
              <a:lnTo>
                <a:pt x="51560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Arial Narrow" panose="020B0606020202030204" pitchFamily="34" charset="0"/>
          </a:endParaRPr>
        </a:p>
      </dsp:txBody>
      <dsp:txXfrm>
        <a:off x="3910506" y="2821744"/>
        <a:ext cx="55477" cy="55477"/>
      </dsp:txXfrm>
    </dsp:sp>
    <dsp:sp modelId="{1C917F4E-99FA-471A-BA6B-6838E643FDE5}">
      <dsp:nvSpPr>
        <dsp:cNvPr id="0" name=""/>
        <dsp:cNvSpPr/>
      </dsp:nvSpPr>
      <dsp:spPr>
        <a:xfrm>
          <a:off x="3680442" y="1375764"/>
          <a:ext cx="515605" cy="1964958"/>
        </a:xfrm>
        <a:custGeom>
          <a:avLst/>
          <a:gdLst/>
          <a:ahLst/>
          <a:cxnLst/>
          <a:rect l="0" t="0" r="0" b="0"/>
          <a:pathLst>
            <a:path>
              <a:moveTo>
                <a:pt x="0" y="1964958"/>
              </a:moveTo>
              <a:lnTo>
                <a:pt x="257802" y="1964958"/>
              </a:lnTo>
              <a:lnTo>
                <a:pt x="257802" y="0"/>
              </a:lnTo>
              <a:lnTo>
                <a:pt x="51560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Arial Narrow" panose="020B0606020202030204" pitchFamily="34" charset="0"/>
          </a:endParaRPr>
        </a:p>
      </dsp:txBody>
      <dsp:txXfrm>
        <a:off x="3887458" y="2307456"/>
        <a:ext cx="101573" cy="101573"/>
      </dsp:txXfrm>
    </dsp:sp>
    <dsp:sp modelId="{5AD3E845-287D-4228-BA67-F119821C0DA2}">
      <dsp:nvSpPr>
        <dsp:cNvPr id="0" name=""/>
        <dsp:cNvSpPr/>
      </dsp:nvSpPr>
      <dsp:spPr>
        <a:xfrm>
          <a:off x="3680442" y="408289"/>
          <a:ext cx="515605" cy="2932433"/>
        </a:xfrm>
        <a:custGeom>
          <a:avLst/>
          <a:gdLst/>
          <a:ahLst/>
          <a:cxnLst/>
          <a:rect l="0" t="0" r="0" b="0"/>
          <a:pathLst>
            <a:path>
              <a:moveTo>
                <a:pt x="0" y="2932433"/>
              </a:moveTo>
              <a:lnTo>
                <a:pt x="257802" y="2932433"/>
              </a:lnTo>
              <a:lnTo>
                <a:pt x="257802" y="0"/>
              </a:lnTo>
              <a:lnTo>
                <a:pt x="51560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Arial Narrow" panose="020B0606020202030204" pitchFamily="34" charset="0"/>
          </a:endParaRPr>
        </a:p>
      </dsp:txBody>
      <dsp:txXfrm>
        <a:off x="3863810" y="1800070"/>
        <a:ext cx="148870" cy="148870"/>
      </dsp:txXfrm>
    </dsp:sp>
    <dsp:sp modelId="{A9E753ED-4C9C-4B68-9352-E43541E92C53}">
      <dsp:nvSpPr>
        <dsp:cNvPr id="0" name=""/>
        <dsp:cNvSpPr/>
      </dsp:nvSpPr>
      <dsp:spPr>
        <a:xfrm rot="16200000">
          <a:off x="1219073" y="2947731"/>
          <a:ext cx="4136754" cy="785983"/>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baseline="0">
              <a:solidFill>
                <a:schemeClr val="tx1"/>
              </a:solidFill>
              <a:latin typeface="Arial Narrow" panose="020B0606020202030204" pitchFamily="34" charset="0"/>
            </a:rPr>
            <a:t>Informe de seguimiento a la planeación institucional- </a:t>
          </a:r>
          <a:endParaRPr lang="es-CO" sz="1600" kern="1200" baseline="0">
            <a:solidFill>
              <a:schemeClr val="tx1"/>
            </a:solidFill>
            <a:latin typeface="Arial Narrow" panose="020B0606020202030204" pitchFamily="34" charset="0"/>
          </a:endParaRPr>
        </a:p>
      </dsp:txBody>
      <dsp:txXfrm>
        <a:off x="1219073" y="2947731"/>
        <a:ext cx="4136754" cy="785983"/>
      </dsp:txXfrm>
    </dsp:sp>
    <dsp:sp modelId="{F14ED13E-246D-4D12-88C2-CC28E299B35D}">
      <dsp:nvSpPr>
        <dsp:cNvPr id="0" name=""/>
        <dsp:cNvSpPr/>
      </dsp:nvSpPr>
      <dsp:spPr>
        <a:xfrm>
          <a:off x="4196047" y="15298"/>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711200">
            <a:lnSpc>
              <a:spcPct val="90000"/>
            </a:lnSpc>
            <a:spcBef>
              <a:spcPct val="0"/>
            </a:spcBef>
            <a:spcAft>
              <a:spcPct val="35000"/>
            </a:spcAft>
            <a:buNone/>
          </a:pPr>
          <a:r>
            <a:rPr lang="es-MX" sz="1600" b="0" kern="1200" baseline="0">
              <a:latin typeface="Arial Narrow" panose="020B0606020202030204" pitchFamily="34" charset="0"/>
              <a:ea typeface="+mn-ea"/>
              <a:cs typeface="+mn-cs"/>
            </a:rPr>
            <a:t>Metodología</a:t>
          </a:r>
          <a:r>
            <a:rPr lang="es-MX" sz="1600" kern="1200">
              <a:latin typeface="Arial Narrow" panose="020B0606020202030204" pitchFamily="34" charset="0"/>
            </a:rPr>
            <a:t> </a:t>
          </a:r>
          <a:endParaRPr lang="es-CO" sz="1600" kern="1200">
            <a:latin typeface="Arial Narrow" panose="020B0606020202030204" pitchFamily="34" charset="0"/>
          </a:endParaRPr>
        </a:p>
      </dsp:txBody>
      <dsp:txXfrm>
        <a:off x="4196047" y="15298"/>
        <a:ext cx="2578025" cy="785983"/>
      </dsp:txXfrm>
    </dsp:sp>
    <dsp:sp modelId="{616A259F-FD35-4DC1-8094-D64497B3370C}">
      <dsp:nvSpPr>
        <dsp:cNvPr id="0" name=""/>
        <dsp:cNvSpPr/>
      </dsp:nvSpPr>
      <dsp:spPr>
        <a:xfrm>
          <a:off x="4196047" y="982772"/>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1600" b="0" kern="1200" baseline="0">
              <a:latin typeface="Arial Narrow" panose="020B0606020202030204" pitchFamily="34" charset="0"/>
              <a:ea typeface="+mn-ea"/>
              <a:cs typeface="+mn-cs"/>
            </a:rPr>
            <a:t>Plan Estratégico Institucional</a:t>
          </a:r>
          <a:endParaRPr lang="es-CO" sz="1600" b="0" kern="1200" baseline="0">
            <a:latin typeface="Arial Narrow" panose="020B0606020202030204" pitchFamily="34" charset="0"/>
            <a:ea typeface="+mn-ea"/>
            <a:cs typeface="+mn-cs"/>
          </a:endParaRPr>
        </a:p>
      </dsp:txBody>
      <dsp:txXfrm>
        <a:off x="4196047" y="982772"/>
        <a:ext cx="2578025" cy="785983"/>
      </dsp:txXfrm>
    </dsp:sp>
    <dsp:sp modelId="{8DA892D4-B018-4944-8C19-A31EE9E80A6D}">
      <dsp:nvSpPr>
        <dsp:cNvPr id="0" name=""/>
        <dsp:cNvSpPr/>
      </dsp:nvSpPr>
      <dsp:spPr>
        <a:xfrm>
          <a:off x="4196047" y="1965252"/>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a:latin typeface="Arial Narrow" panose="020B0606020202030204" pitchFamily="34" charset="0"/>
            </a:rPr>
            <a:t>Indicadores </a:t>
          </a:r>
        </a:p>
      </dsp:txBody>
      <dsp:txXfrm>
        <a:off x="4196047" y="1965252"/>
        <a:ext cx="2578025" cy="785983"/>
      </dsp:txXfrm>
    </dsp:sp>
    <dsp:sp modelId="{2C76CF78-5C7F-4863-A99D-39F65DD3EF7B}">
      <dsp:nvSpPr>
        <dsp:cNvPr id="0" name=""/>
        <dsp:cNvSpPr/>
      </dsp:nvSpPr>
      <dsp:spPr>
        <a:xfrm>
          <a:off x="4196047" y="2947731"/>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a:latin typeface="Arial Narrow" panose="020B0606020202030204" pitchFamily="34" charset="0"/>
            </a:rPr>
            <a:t>Plan de Acción</a:t>
          </a:r>
          <a:endParaRPr lang="es-CO" sz="1600" kern="1200">
            <a:latin typeface="Arial Narrow" panose="020B0606020202030204" pitchFamily="34" charset="0"/>
          </a:endParaRPr>
        </a:p>
      </dsp:txBody>
      <dsp:txXfrm>
        <a:off x="4196047" y="2947731"/>
        <a:ext cx="2578025" cy="785983"/>
      </dsp:txXfrm>
    </dsp:sp>
    <dsp:sp modelId="{C3BC0800-E68E-48A9-9523-6672C45C80D1}">
      <dsp:nvSpPr>
        <dsp:cNvPr id="0" name=""/>
        <dsp:cNvSpPr/>
      </dsp:nvSpPr>
      <dsp:spPr>
        <a:xfrm>
          <a:off x="4196047" y="3930210"/>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a:latin typeface="Arial Narrow" panose="020B0606020202030204" pitchFamily="34" charset="0"/>
            </a:rPr>
            <a:t>Planes Institucionales </a:t>
          </a:r>
        </a:p>
      </dsp:txBody>
      <dsp:txXfrm>
        <a:off x="4196047" y="3930210"/>
        <a:ext cx="2578025" cy="785983"/>
      </dsp:txXfrm>
    </dsp:sp>
    <dsp:sp modelId="{757C20C3-05FA-49E2-BF38-A180406CC67A}">
      <dsp:nvSpPr>
        <dsp:cNvPr id="0" name=""/>
        <dsp:cNvSpPr/>
      </dsp:nvSpPr>
      <dsp:spPr>
        <a:xfrm>
          <a:off x="4196047" y="4912689"/>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a:latin typeface="Arial Narrow" panose="020B0606020202030204" pitchFamily="34" charset="0"/>
            </a:rPr>
            <a:t>Modelo Integrado de Planeación y Gestión MIPG</a:t>
          </a:r>
          <a:endParaRPr lang="es-CO" sz="1600" kern="1200">
            <a:latin typeface="Arial Narrow" panose="020B0606020202030204" pitchFamily="34" charset="0"/>
          </a:endParaRPr>
        </a:p>
      </dsp:txBody>
      <dsp:txXfrm>
        <a:off x="4196047" y="4912689"/>
        <a:ext cx="2578025" cy="785983"/>
      </dsp:txXfrm>
    </dsp:sp>
    <dsp:sp modelId="{F4AE9110-D770-460A-84C0-3ADB77428A8B}">
      <dsp:nvSpPr>
        <dsp:cNvPr id="0" name=""/>
        <dsp:cNvSpPr/>
      </dsp:nvSpPr>
      <dsp:spPr>
        <a:xfrm>
          <a:off x="4196047" y="5895168"/>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baseline="0">
              <a:latin typeface="Arial Narrow" panose="020B0606020202030204" pitchFamily="34" charset="0"/>
            </a:rPr>
            <a:t> Ejecución presupuestal </a:t>
          </a:r>
          <a:endParaRPr lang="es-CO" sz="1600" kern="1200" baseline="0">
            <a:latin typeface="Arial Narrow" panose="020B0606020202030204" pitchFamily="34" charset="0"/>
          </a:endParaRPr>
        </a:p>
      </dsp:txBody>
      <dsp:txXfrm>
        <a:off x="4196047" y="5895168"/>
        <a:ext cx="2578025" cy="78598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A110B-8354-4260-997B-43871FB28C11}" type="datetimeFigureOut">
              <a:rPr lang="es-CO" smtClean="0"/>
              <a:t>31/05/2023</a:t>
            </a:fld>
            <a:endParaRPr lang="es-CO"/>
          </a:p>
        </p:txBody>
      </p:sp>
      <p:sp>
        <p:nvSpPr>
          <p:cNvPr id="4" name="Marcador de imagen de diapositiva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9C54F-4870-4027-A4D2-0DB7A4E2576D}" type="slidenum">
              <a:rPr lang="es-CO" smtClean="0"/>
              <a:t>‹Nº›</a:t>
            </a:fld>
            <a:endParaRPr lang="es-CO"/>
          </a:p>
        </p:txBody>
      </p:sp>
    </p:spTree>
    <p:extLst>
      <p:ext uri="{BB962C8B-B14F-4D97-AF65-F5344CB8AC3E}">
        <p14:creationId xmlns:p14="http://schemas.microsoft.com/office/powerpoint/2010/main" val="44679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7B19C54F-4870-4027-A4D2-0DB7A4E2576D}" type="slidenum">
              <a:rPr lang="es-CO" smtClean="0"/>
              <a:t>29</a:t>
            </a:fld>
            <a:endParaRPr lang="es-CO"/>
          </a:p>
        </p:txBody>
      </p:sp>
    </p:spTree>
    <p:extLst>
      <p:ext uri="{BB962C8B-B14F-4D97-AF65-F5344CB8AC3E}">
        <p14:creationId xmlns:p14="http://schemas.microsoft.com/office/powerpoint/2010/main" val="174908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C717302-B9A0-4750-9FEE-D2511BE95057}"/>
              </a:ext>
            </a:extLst>
          </p:cNvPr>
          <p:cNvSpPr txBox="1">
            <a:spLocks noGrp="1"/>
          </p:cNvSpPr>
          <p:nvPr>
            <p:ph type="ctrTitle"/>
          </p:nvPr>
        </p:nvSpPr>
        <p:spPr>
          <a:xfrm>
            <a:off x="1165978" y="3125117"/>
            <a:ext cx="13214433" cy="2156374"/>
          </a:xfrm>
        </p:spPr>
        <p:txBody>
          <a:bodyPr/>
          <a:lstStyle>
            <a:lvl1pPr>
              <a:defRPr/>
            </a:lvl1pPr>
          </a:lstStyle>
          <a:p>
            <a:pPr lvl="0"/>
            <a:r>
              <a:rPr lang="es-ES"/>
              <a:t>Haga clic para modificar el estilo de título del patrón</a:t>
            </a:r>
            <a:endParaRPr lang="es-CO"/>
          </a:p>
        </p:txBody>
      </p:sp>
      <p:sp>
        <p:nvSpPr>
          <p:cNvPr id="3" name="2 Subtítulo">
            <a:extLst>
              <a:ext uri="{FF2B5EF4-FFF2-40B4-BE49-F238E27FC236}">
                <a16:creationId xmlns:a16="http://schemas.microsoft.com/office/drawing/2014/main" id="{AC5CF26C-4D37-45F4-81BE-492A0A2D088D}"/>
              </a:ext>
            </a:extLst>
          </p:cNvPr>
          <p:cNvSpPr txBox="1">
            <a:spLocks noGrp="1"/>
          </p:cNvSpPr>
          <p:nvPr>
            <p:ph type="subTitle" idx="1"/>
          </p:nvPr>
        </p:nvSpPr>
        <p:spPr>
          <a:xfrm>
            <a:off x="2331957" y="5700662"/>
            <a:ext cx="10882475" cy="2570890"/>
          </a:xfrm>
        </p:spPr>
        <p:txBody>
          <a:bodyPr anchorCtr="1"/>
          <a:lstStyle>
            <a:lvl1pPr marL="0" indent="0" algn="ctr">
              <a:buNone/>
              <a:defRPr>
                <a:solidFill>
                  <a:srgbClr val="898989"/>
                </a:solidFill>
              </a:defRPr>
            </a:lvl1pPr>
          </a:lstStyle>
          <a:p>
            <a:pPr lvl="0"/>
            <a:r>
              <a:rPr lang="es-ES"/>
              <a:t>Haga clic para modificar el estilo de subtítulo del patrón</a:t>
            </a:r>
            <a:endParaRPr lang="es-CO"/>
          </a:p>
        </p:txBody>
      </p:sp>
      <p:sp>
        <p:nvSpPr>
          <p:cNvPr id="4" name="3 Marcador de fecha">
            <a:extLst>
              <a:ext uri="{FF2B5EF4-FFF2-40B4-BE49-F238E27FC236}">
                <a16:creationId xmlns:a16="http://schemas.microsoft.com/office/drawing/2014/main" id="{F429C9CD-84CC-4EA9-B273-A994ADE1580D}"/>
              </a:ext>
            </a:extLst>
          </p:cNvPr>
          <p:cNvSpPr txBox="1">
            <a:spLocks noGrp="1"/>
          </p:cNvSpPr>
          <p:nvPr>
            <p:ph type="dt" sz="half" idx="7"/>
          </p:nvPr>
        </p:nvSpPr>
        <p:spPr/>
        <p:txBody>
          <a:bodyPr/>
          <a:lstStyle>
            <a:lvl1pPr>
              <a:defRPr/>
            </a:lvl1pPr>
          </a:lstStyle>
          <a:p>
            <a:pPr lvl="0"/>
            <a:fld id="{50B8A15F-3811-4131-8A6B-8743C8CEE12C}" type="datetime1">
              <a:rPr lang="es-CO"/>
              <a:pPr lvl="0"/>
              <a:t>31/05/2023</a:t>
            </a:fld>
            <a:endParaRPr lang="es-CO"/>
          </a:p>
        </p:txBody>
      </p:sp>
      <p:sp>
        <p:nvSpPr>
          <p:cNvPr id="5" name="4 Marcador de pie de página">
            <a:extLst>
              <a:ext uri="{FF2B5EF4-FFF2-40B4-BE49-F238E27FC236}">
                <a16:creationId xmlns:a16="http://schemas.microsoft.com/office/drawing/2014/main" id="{FB88CA4D-392C-4F7B-BF82-40734ED09794}"/>
              </a:ext>
            </a:extLst>
          </p:cNvPr>
          <p:cNvSpPr txBox="1">
            <a:spLocks noGrp="1"/>
          </p:cNvSpPr>
          <p:nvPr>
            <p:ph type="ftr" sz="quarter" idx="9"/>
          </p:nvPr>
        </p:nvSpPr>
        <p:spPr/>
        <p:txBody>
          <a:bodyPr/>
          <a:lstStyle>
            <a:lvl1pPr>
              <a:defRPr/>
            </a:lvl1pPr>
          </a:lstStyle>
          <a:p>
            <a:pPr lvl="0"/>
            <a:endParaRPr lang="es-CO"/>
          </a:p>
        </p:txBody>
      </p:sp>
      <p:sp>
        <p:nvSpPr>
          <p:cNvPr id="6" name="5 Marcador de número de diapositiva">
            <a:extLst>
              <a:ext uri="{FF2B5EF4-FFF2-40B4-BE49-F238E27FC236}">
                <a16:creationId xmlns:a16="http://schemas.microsoft.com/office/drawing/2014/main" id="{0AC3CF65-AA34-4245-8FE4-FD6ABCE6B47F}"/>
              </a:ext>
            </a:extLst>
          </p:cNvPr>
          <p:cNvSpPr txBox="1">
            <a:spLocks noGrp="1"/>
          </p:cNvSpPr>
          <p:nvPr>
            <p:ph type="sldNum" sz="quarter" idx="8"/>
          </p:nvPr>
        </p:nvSpPr>
        <p:spPr/>
        <p:txBody>
          <a:bodyPr/>
          <a:lstStyle>
            <a:lvl1pPr>
              <a:defRPr/>
            </a:lvl1pPr>
          </a:lstStyle>
          <a:p>
            <a:pPr lvl="0"/>
            <a:fld id="{A59CF1BF-4972-478C-9B5C-1D877ACD62EF}" type="slidenum">
              <a:t>‹Nº›</a:t>
            </a:fld>
            <a:endParaRPr lang="es-CO"/>
          </a:p>
        </p:txBody>
      </p:sp>
    </p:spTree>
    <p:extLst>
      <p:ext uri="{BB962C8B-B14F-4D97-AF65-F5344CB8AC3E}">
        <p14:creationId xmlns:p14="http://schemas.microsoft.com/office/powerpoint/2010/main" val="41508181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FFCDC29-2977-4230-ABB5-D353CA52C864}"/>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texto vertical">
            <a:extLst>
              <a:ext uri="{FF2B5EF4-FFF2-40B4-BE49-F238E27FC236}">
                <a16:creationId xmlns:a16="http://schemas.microsoft.com/office/drawing/2014/main" id="{BC3A1311-BEF2-4E2C-AF5A-96068163A68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71E00027-78C5-419D-82A8-0AD4CAE5CEA6}"/>
              </a:ext>
            </a:extLst>
          </p:cNvPr>
          <p:cNvSpPr txBox="1">
            <a:spLocks noGrp="1"/>
          </p:cNvSpPr>
          <p:nvPr>
            <p:ph type="dt" sz="half" idx="7"/>
          </p:nvPr>
        </p:nvSpPr>
        <p:spPr/>
        <p:txBody>
          <a:bodyPr/>
          <a:lstStyle>
            <a:lvl1pPr>
              <a:defRPr/>
            </a:lvl1pPr>
          </a:lstStyle>
          <a:p>
            <a:pPr lvl="0"/>
            <a:fld id="{B318F149-0972-4C34-B4B9-7062C0EE2DCF}" type="datetime1">
              <a:rPr lang="es-CO"/>
              <a:pPr lvl="0"/>
              <a:t>31/05/2023</a:t>
            </a:fld>
            <a:endParaRPr lang="es-CO"/>
          </a:p>
        </p:txBody>
      </p:sp>
      <p:sp>
        <p:nvSpPr>
          <p:cNvPr id="5" name="4 Marcador de pie de página">
            <a:extLst>
              <a:ext uri="{FF2B5EF4-FFF2-40B4-BE49-F238E27FC236}">
                <a16:creationId xmlns:a16="http://schemas.microsoft.com/office/drawing/2014/main" id="{3F42BACE-F257-4836-A0F9-0DECD72B8D03}"/>
              </a:ext>
            </a:extLst>
          </p:cNvPr>
          <p:cNvSpPr txBox="1">
            <a:spLocks noGrp="1"/>
          </p:cNvSpPr>
          <p:nvPr>
            <p:ph type="ftr" sz="quarter" idx="9"/>
          </p:nvPr>
        </p:nvSpPr>
        <p:spPr/>
        <p:txBody>
          <a:bodyPr/>
          <a:lstStyle>
            <a:lvl1pPr>
              <a:defRPr/>
            </a:lvl1pPr>
          </a:lstStyle>
          <a:p>
            <a:pPr lvl="0"/>
            <a:endParaRPr lang="es-CO"/>
          </a:p>
        </p:txBody>
      </p:sp>
      <p:sp>
        <p:nvSpPr>
          <p:cNvPr id="6" name="5 Marcador de número de diapositiva">
            <a:extLst>
              <a:ext uri="{FF2B5EF4-FFF2-40B4-BE49-F238E27FC236}">
                <a16:creationId xmlns:a16="http://schemas.microsoft.com/office/drawing/2014/main" id="{CC43A27C-3B2D-4F0E-AE9A-908DE7ED7E0E}"/>
              </a:ext>
            </a:extLst>
          </p:cNvPr>
          <p:cNvSpPr txBox="1">
            <a:spLocks noGrp="1"/>
          </p:cNvSpPr>
          <p:nvPr>
            <p:ph type="sldNum" sz="quarter" idx="8"/>
          </p:nvPr>
        </p:nvSpPr>
        <p:spPr/>
        <p:txBody>
          <a:bodyPr/>
          <a:lstStyle>
            <a:lvl1pPr>
              <a:defRPr/>
            </a:lvl1pPr>
          </a:lstStyle>
          <a:p>
            <a:pPr lvl="0"/>
            <a:fld id="{A305774D-EA6C-4CAA-8923-2B8F60CA4F72}" type="slidenum">
              <a:t>‹Nº›</a:t>
            </a:fld>
            <a:endParaRPr lang="es-CO"/>
          </a:p>
        </p:txBody>
      </p:sp>
    </p:spTree>
    <p:extLst>
      <p:ext uri="{BB962C8B-B14F-4D97-AF65-F5344CB8AC3E}">
        <p14:creationId xmlns:p14="http://schemas.microsoft.com/office/powerpoint/2010/main" val="244538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a:extLst>
              <a:ext uri="{FF2B5EF4-FFF2-40B4-BE49-F238E27FC236}">
                <a16:creationId xmlns:a16="http://schemas.microsoft.com/office/drawing/2014/main" id="{64CD910C-8CC0-4D9B-8B0C-7718ADDE353D}"/>
              </a:ext>
            </a:extLst>
          </p:cNvPr>
          <p:cNvSpPr txBox="1">
            <a:spLocks noGrp="1"/>
          </p:cNvSpPr>
          <p:nvPr>
            <p:ph type="title" orient="vert"/>
          </p:nvPr>
        </p:nvSpPr>
        <p:spPr>
          <a:xfrm>
            <a:off x="11271132" y="402866"/>
            <a:ext cx="3497936" cy="8583591"/>
          </a:xfrm>
        </p:spPr>
        <p:txBody>
          <a:bodyPr vert="eaVert"/>
          <a:lstStyle>
            <a:lvl1pPr>
              <a:defRPr/>
            </a:lvl1pPr>
          </a:lstStyle>
          <a:p>
            <a:pPr lvl="0"/>
            <a:r>
              <a:rPr lang="es-ES"/>
              <a:t>Haga clic para modificar el estilo de título del patrón</a:t>
            </a:r>
            <a:endParaRPr lang="es-CO"/>
          </a:p>
        </p:txBody>
      </p:sp>
      <p:sp>
        <p:nvSpPr>
          <p:cNvPr id="3" name="2 Marcador de texto vertical">
            <a:extLst>
              <a:ext uri="{FF2B5EF4-FFF2-40B4-BE49-F238E27FC236}">
                <a16:creationId xmlns:a16="http://schemas.microsoft.com/office/drawing/2014/main" id="{E34B6BED-AE45-4860-BBAD-9C3E4EBC3192}"/>
              </a:ext>
            </a:extLst>
          </p:cNvPr>
          <p:cNvSpPr txBox="1">
            <a:spLocks noGrp="1"/>
          </p:cNvSpPr>
          <p:nvPr>
            <p:ph type="body" orient="vert" idx="1"/>
          </p:nvPr>
        </p:nvSpPr>
        <p:spPr>
          <a:xfrm>
            <a:off x="777322" y="402866"/>
            <a:ext cx="10234705" cy="8583591"/>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7A76B19C-B8BE-43F2-B930-D4733E140486}"/>
              </a:ext>
            </a:extLst>
          </p:cNvPr>
          <p:cNvSpPr txBox="1">
            <a:spLocks noGrp="1"/>
          </p:cNvSpPr>
          <p:nvPr>
            <p:ph type="dt" sz="half" idx="7"/>
          </p:nvPr>
        </p:nvSpPr>
        <p:spPr/>
        <p:txBody>
          <a:bodyPr/>
          <a:lstStyle>
            <a:lvl1pPr>
              <a:defRPr/>
            </a:lvl1pPr>
          </a:lstStyle>
          <a:p>
            <a:pPr lvl="0"/>
            <a:fld id="{F1B06AB5-079C-450F-9E94-465ECB939724}" type="datetime1">
              <a:rPr lang="es-CO"/>
              <a:pPr lvl="0"/>
              <a:t>31/05/2023</a:t>
            </a:fld>
            <a:endParaRPr lang="es-CO"/>
          </a:p>
        </p:txBody>
      </p:sp>
      <p:sp>
        <p:nvSpPr>
          <p:cNvPr id="5" name="4 Marcador de pie de página">
            <a:extLst>
              <a:ext uri="{FF2B5EF4-FFF2-40B4-BE49-F238E27FC236}">
                <a16:creationId xmlns:a16="http://schemas.microsoft.com/office/drawing/2014/main" id="{2ABC1098-7B5F-4B93-BAF7-1147051B1B24}"/>
              </a:ext>
            </a:extLst>
          </p:cNvPr>
          <p:cNvSpPr txBox="1">
            <a:spLocks noGrp="1"/>
          </p:cNvSpPr>
          <p:nvPr>
            <p:ph type="ftr" sz="quarter" idx="9"/>
          </p:nvPr>
        </p:nvSpPr>
        <p:spPr/>
        <p:txBody>
          <a:bodyPr/>
          <a:lstStyle>
            <a:lvl1pPr>
              <a:defRPr/>
            </a:lvl1pPr>
          </a:lstStyle>
          <a:p>
            <a:pPr lvl="0"/>
            <a:endParaRPr lang="es-CO"/>
          </a:p>
        </p:txBody>
      </p:sp>
      <p:sp>
        <p:nvSpPr>
          <p:cNvPr id="6" name="5 Marcador de número de diapositiva">
            <a:extLst>
              <a:ext uri="{FF2B5EF4-FFF2-40B4-BE49-F238E27FC236}">
                <a16:creationId xmlns:a16="http://schemas.microsoft.com/office/drawing/2014/main" id="{C844B021-D87E-438D-8A0C-DCD9CB3AC517}"/>
              </a:ext>
            </a:extLst>
          </p:cNvPr>
          <p:cNvSpPr txBox="1">
            <a:spLocks noGrp="1"/>
          </p:cNvSpPr>
          <p:nvPr>
            <p:ph type="sldNum" sz="quarter" idx="8"/>
          </p:nvPr>
        </p:nvSpPr>
        <p:spPr/>
        <p:txBody>
          <a:bodyPr/>
          <a:lstStyle>
            <a:lvl1pPr>
              <a:defRPr/>
            </a:lvl1pPr>
          </a:lstStyle>
          <a:p>
            <a:pPr lvl="0"/>
            <a:fld id="{3823549B-4209-4A7A-B551-6A7E86B71D19}" type="slidenum">
              <a:t>‹Nº›</a:t>
            </a:fld>
            <a:endParaRPr lang="es-CO"/>
          </a:p>
        </p:txBody>
      </p:sp>
    </p:spTree>
    <p:extLst>
      <p:ext uri="{BB962C8B-B14F-4D97-AF65-F5344CB8AC3E}">
        <p14:creationId xmlns:p14="http://schemas.microsoft.com/office/powerpoint/2010/main" val="345392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65979" y="1646392"/>
            <a:ext cx="13214430" cy="3502366"/>
          </a:xfrm>
        </p:spPr>
        <p:txBody>
          <a:bodyPr anchor="b"/>
          <a:lstStyle>
            <a:lvl1pPr algn="ctr">
              <a:defRPr sz="8801"/>
            </a:lvl1pPr>
          </a:lstStyle>
          <a:p>
            <a:r>
              <a:rPr lang="es-ES"/>
              <a:t>Haga clic para modificar el estilo de título del patrón</a:t>
            </a:r>
            <a:endParaRPr lang="en-US"/>
          </a:p>
        </p:txBody>
      </p:sp>
      <p:sp>
        <p:nvSpPr>
          <p:cNvPr id="3" name="Subtitle 2"/>
          <p:cNvSpPr>
            <a:spLocks noGrp="1"/>
          </p:cNvSpPr>
          <p:nvPr>
            <p:ph type="subTitle" idx="1"/>
          </p:nvPr>
        </p:nvSpPr>
        <p:spPr>
          <a:xfrm>
            <a:off x="1943300" y="5283824"/>
            <a:ext cx="11659791" cy="2428834"/>
          </a:xfrm>
        </p:spPr>
        <p:txBody>
          <a:bodyPr/>
          <a:lstStyle>
            <a:lvl1pPr marL="0" indent="0" algn="ctr">
              <a:buNone/>
              <a:defRPr sz="3521"/>
            </a:lvl1pPr>
            <a:lvl2pPr marL="670653" indent="0" algn="ctr">
              <a:buNone/>
              <a:defRPr sz="2934"/>
            </a:lvl2pPr>
            <a:lvl3pPr marL="1341307" indent="0" algn="ctr">
              <a:buNone/>
              <a:defRPr sz="2640"/>
            </a:lvl3pPr>
            <a:lvl4pPr marL="2011959" indent="0" algn="ctr">
              <a:buNone/>
              <a:defRPr sz="2347"/>
            </a:lvl4pPr>
            <a:lvl5pPr marL="2682612" indent="0" algn="ctr">
              <a:buNone/>
              <a:defRPr sz="2347"/>
            </a:lvl5pPr>
            <a:lvl6pPr marL="3353265" indent="0" algn="ctr">
              <a:buNone/>
              <a:defRPr sz="2347"/>
            </a:lvl6pPr>
            <a:lvl7pPr marL="4023919" indent="0" algn="ctr">
              <a:buNone/>
              <a:defRPr sz="2347"/>
            </a:lvl7pPr>
            <a:lvl8pPr marL="4694572" indent="0" algn="ctr">
              <a:buNone/>
              <a:defRPr sz="2347"/>
            </a:lvl8pPr>
            <a:lvl9pPr marL="5365224" indent="0" algn="ctr">
              <a:buNone/>
              <a:defRPr sz="2347"/>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09624451-3B6F-4CD7-BFAE-67138B65E701}" type="datetimeFigureOut">
              <a:rPr lang="es-CO" smtClean="0"/>
              <a:t>31/05/2023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51263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9624451-3B6F-4CD7-BFAE-67138B65E701}" type="datetimeFigureOut">
              <a:rPr lang="es-CO" smtClean="0"/>
              <a:t>31/05/2023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2573106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60718" y="2508014"/>
            <a:ext cx="13408760" cy="4184675"/>
          </a:xfrm>
        </p:spPr>
        <p:txBody>
          <a:bodyPr anchor="b"/>
          <a:lstStyle>
            <a:lvl1pPr>
              <a:defRPr sz="8801"/>
            </a:lvl1pPr>
          </a:lstStyle>
          <a:p>
            <a:r>
              <a:rPr lang="es-ES"/>
              <a:t>Haga clic para modificar el estilo de título del patrón</a:t>
            </a:r>
            <a:endParaRPr lang="en-US"/>
          </a:p>
        </p:txBody>
      </p:sp>
      <p:sp>
        <p:nvSpPr>
          <p:cNvPr id="3" name="Text Placeholder 2"/>
          <p:cNvSpPr>
            <a:spLocks noGrp="1"/>
          </p:cNvSpPr>
          <p:nvPr>
            <p:ph type="body" idx="1"/>
          </p:nvPr>
        </p:nvSpPr>
        <p:spPr>
          <a:xfrm>
            <a:off x="1060718" y="6732277"/>
            <a:ext cx="13408760" cy="2200622"/>
          </a:xfrm>
        </p:spPr>
        <p:txBody>
          <a:bodyPr/>
          <a:lstStyle>
            <a:lvl1pPr marL="0" indent="0">
              <a:buNone/>
              <a:defRPr sz="3521">
                <a:solidFill>
                  <a:schemeClr val="tx1"/>
                </a:solidFill>
              </a:defRPr>
            </a:lvl1pPr>
            <a:lvl2pPr marL="670653" indent="0">
              <a:buNone/>
              <a:defRPr sz="2934">
                <a:solidFill>
                  <a:schemeClr val="tx1">
                    <a:tint val="75000"/>
                  </a:schemeClr>
                </a:solidFill>
              </a:defRPr>
            </a:lvl2pPr>
            <a:lvl3pPr marL="1341307" indent="0">
              <a:buNone/>
              <a:defRPr sz="2640">
                <a:solidFill>
                  <a:schemeClr val="tx1">
                    <a:tint val="75000"/>
                  </a:schemeClr>
                </a:solidFill>
              </a:defRPr>
            </a:lvl3pPr>
            <a:lvl4pPr marL="2011959" indent="0">
              <a:buNone/>
              <a:defRPr sz="2347">
                <a:solidFill>
                  <a:schemeClr val="tx1">
                    <a:tint val="75000"/>
                  </a:schemeClr>
                </a:solidFill>
              </a:defRPr>
            </a:lvl4pPr>
            <a:lvl5pPr marL="2682612" indent="0">
              <a:buNone/>
              <a:defRPr sz="2347">
                <a:solidFill>
                  <a:schemeClr val="tx1">
                    <a:tint val="75000"/>
                  </a:schemeClr>
                </a:solidFill>
              </a:defRPr>
            </a:lvl5pPr>
            <a:lvl6pPr marL="3353265" indent="0">
              <a:buNone/>
              <a:defRPr sz="2347">
                <a:solidFill>
                  <a:schemeClr val="tx1">
                    <a:tint val="75000"/>
                  </a:schemeClr>
                </a:solidFill>
              </a:defRPr>
            </a:lvl6pPr>
            <a:lvl7pPr marL="4023919" indent="0">
              <a:buNone/>
              <a:defRPr sz="2347">
                <a:solidFill>
                  <a:schemeClr val="tx1">
                    <a:tint val="75000"/>
                  </a:schemeClr>
                </a:solidFill>
              </a:defRPr>
            </a:lvl7pPr>
            <a:lvl8pPr marL="4694572" indent="0">
              <a:buNone/>
              <a:defRPr sz="2347">
                <a:solidFill>
                  <a:schemeClr val="tx1">
                    <a:tint val="75000"/>
                  </a:schemeClr>
                </a:solidFill>
              </a:defRPr>
            </a:lvl8pPr>
            <a:lvl9pPr marL="5365224" indent="0">
              <a:buNone/>
              <a:defRPr sz="234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624451-3B6F-4CD7-BFAE-67138B65E701}" type="datetimeFigureOut">
              <a:rPr lang="es-CO" smtClean="0"/>
              <a:t>31/05/2023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234896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068815" y="2678006"/>
            <a:ext cx="6607215" cy="63829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7870360" y="2678006"/>
            <a:ext cx="6607215" cy="63829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09624451-3B6F-4CD7-BFAE-67138B65E701}" type="datetimeFigureOut">
              <a:rPr lang="es-CO" smtClean="0"/>
              <a:t>31/05/2023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127901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70839" y="535603"/>
            <a:ext cx="13408760" cy="1944467"/>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1070842" y="2466096"/>
            <a:ext cx="6576850" cy="1208594"/>
          </a:xfrm>
        </p:spPr>
        <p:txBody>
          <a:bodyPr anchor="b"/>
          <a:lstStyle>
            <a:lvl1pPr marL="0" indent="0">
              <a:buNone/>
              <a:defRPr sz="3521" b="1"/>
            </a:lvl1pPr>
            <a:lvl2pPr marL="670653" indent="0">
              <a:buNone/>
              <a:defRPr sz="2934" b="1"/>
            </a:lvl2pPr>
            <a:lvl3pPr marL="1341307" indent="0">
              <a:buNone/>
              <a:defRPr sz="2640" b="1"/>
            </a:lvl3pPr>
            <a:lvl4pPr marL="2011959" indent="0">
              <a:buNone/>
              <a:defRPr sz="2347" b="1"/>
            </a:lvl4pPr>
            <a:lvl5pPr marL="2682612" indent="0">
              <a:buNone/>
              <a:defRPr sz="2347" b="1"/>
            </a:lvl5pPr>
            <a:lvl6pPr marL="3353265" indent="0">
              <a:buNone/>
              <a:defRPr sz="2347" b="1"/>
            </a:lvl6pPr>
            <a:lvl7pPr marL="4023919" indent="0">
              <a:buNone/>
              <a:defRPr sz="2347" b="1"/>
            </a:lvl7pPr>
            <a:lvl8pPr marL="4694572" indent="0">
              <a:buNone/>
              <a:defRPr sz="2347" b="1"/>
            </a:lvl8pPr>
            <a:lvl9pPr marL="5365224" indent="0">
              <a:buNone/>
              <a:defRPr sz="2347" b="1"/>
            </a:lvl9pPr>
          </a:lstStyle>
          <a:p>
            <a:pPr lvl="0"/>
            <a:r>
              <a:rPr lang="es-ES"/>
              <a:t>Haga clic para modificar los estilos de texto del patrón</a:t>
            </a:r>
          </a:p>
        </p:txBody>
      </p:sp>
      <p:sp>
        <p:nvSpPr>
          <p:cNvPr id="4" name="Content Placeholder 3"/>
          <p:cNvSpPr>
            <a:spLocks noGrp="1"/>
          </p:cNvSpPr>
          <p:nvPr>
            <p:ph sz="half" idx="2"/>
          </p:nvPr>
        </p:nvSpPr>
        <p:spPr>
          <a:xfrm>
            <a:off x="1070842" y="3674690"/>
            <a:ext cx="6576850" cy="5404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7870360" y="2466096"/>
            <a:ext cx="6609240" cy="1208594"/>
          </a:xfrm>
        </p:spPr>
        <p:txBody>
          <a:bodyPr anchor="b"/>
          <a:lstStyle>
            <a:lvl1pPr marL="0" indent="0">
              <a:buNone/>
              <a:defRPr sz="3521" b="1"/>
            </a:lvl1pPr>
            <a:lvl2pPr marL="670653" indent="0">
              <a:buNone/>
              <a:defRPr sz="2934" b="1"/>
            </a:lvl2pPr>
            <a:lvl3pPr marL="1341307" indent="0">
              <a:buNone/>
              <a:defRPr sz="2640" b="1"/>
            </a:lvl3pPr>
            <a:lvl4pPr marL="2011959" indent="0">
              <a:buNone/>
              <a:defRPr sz="2347" b="1"/>
            </a:lvl4pPr>
            <a:lvl5pPr marL="2682612" indent="0">
              <a:buNone/>
              <a:defRPr sz="2347" b="1"/>
            </a:lvl5pPr>
            <a:lvl6pPr marL="3353265" indent="0">
              <a:buNone/>
              <a:defRPr sz="2347" b="1"/>
            </a:lvl6pPr>
            <a:lvl7pPr marL="4023919" indent="0">
              <a:buNone/>
              <a:defRPr sz="2347" b="1"/>
            </a:lvl7pPr>
            <a:lvl8pPr marL="4694572" indent="0">
              <a:buNone/>
              <a:defRPr sz="2347" b="1"/>
            </a:lvl8pPr>
            <a:lvl9pPr marL="5365224" indent="0">
              <a:buNone/>
              <a:defRPr sz="2347" b="1"/>
            </a:lvl9pPr>
          </a:lstStyle>
          <a:p>
            <a:pPr lvl="0"/>
            <a:r>
              <a:rPr lang="es-ES"/>
              <a:t>Haga clic para modificar los estilos de texto del patrón</a:t>
            </a:r>
          </a:p>
        </p:txBody>
      </p:sp>
      <p:sp>
        <p:nvSpPr>
          <p:cNvPr id="6" name="Content Placeholder 5"/>
          <p:cNvSpPr>
            <a:spLocks noGrp="1"/>
          </p:cNvSpPr>
          <p:nvPr>
            <p:ph sz="quarter" idx="4"/>
          </p:nvPr>
        </p:nvSpPr>
        <p:spPr>
          <a:xfrm>
            <a:off x="7870360" y="3674690"/>
            <a:ext cx="6609240" cy="5404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09624451-3B6F-4CD7-BFAE-67138B65E701}" type="datetimeFigureOut">
              <a:rPr lang="es-CO" smtClean="0"/>
              <a:t>31/05/2023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2869717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09624451-3B6F-4CD7-BFAE-67138B65E701}" type="datetimeFigureOut">
              <a:rPr lang="es-CO" smtClean="0"/>
              <a:t>31/05/2023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413968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24451-3B6F-4CD7-BFAE-67138B65E701}" type="datetimeFigureOut">
              <a:rPr lang="es-CO" smtClean="0"/>
              <a:t>31/05/2023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404827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839" y="670667"/>
            <a:ext cx="5014115" cy="2347330"/>
          </a:xfrm>
        </p:spPr>
        <p:txBody>
          <a:bodyPr anchor="b"/>
          <a:lstStyle>
            <a:lvl1pPr>
              <a:defRPr sz="4694"/>
            </a:lvl1pPr>
          </a:lstStyle>
          <a:p>
            <a:r>
              <a:rPr lang="es-ES"/>
              <a:t>Haga clic para modificar el estilo de título del patrón</a:t>
            </a:r>
            <a:endParaRPr lang="en-US"/>
          </a:p>
        </p:txBody>
      </p:sp>
      <p:sp>
        <p:nvSpPr>
          <p:cNvPr id="3" name="Content Placeholder 2"/>
          <p:cNvSpPr>
            <a:spLocks noGrp="1"/>
          </p:cNvSpPr>
          <p:nvPr>
            <p:ph idx="1"/>
          </p:nvPr>
        </p:nvSpPr>
        <p:spPr>
          <a:xfrm>
            <a:off x="6609240" y="1448455"/>
            <a:ext cx="7870359" cy="7149112"/>
          </a:xfrm>
        </p:spPr>
        <p:txBody>
          <a:bodyPr/>
          <a:lstStyle>
            <a:lvl1pPr>
              <a:defRPr sz="4694"/>
            </a:lvl1pPr>
            <a:lvl2pPr>
              <a:defRPr sz="4108"/>
            </a:lvl2pPr>
            <a:lvl3pPr>
              <a:defRPr sz="3521"/>
            </a:lvl3pPr>
            <a:lvl4pPr>
              <a:defRPr sz="2934"/>
            </a:lvl4pPr>
            <a:lvl5pPr>
              <a:defRPr sz="2934"/>
            </a:lvl5pPr>
            <a:lvl6pPr>
              <a:defRPr sz="2934"/>
            </a:lvl6pPr>
            <a:lvl7pPr>
              <a:defRPr sz="2934"/>
            </a:lvl7pPr>
            <a:lvl8pPr>
              <a:defRPr sz="2934"/>
            </a:lvl8pPr>
            <a:lvl9pPr>
              <a:defRPr sz="293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070839" y="3017996"/>
            <a:ext cx="5014115" cy="5591212"/>
          </a:xfrm>
        </p:spPr>
        <p:txBody>
          <a:bodyPr/>
          <a:lstStyle>
            <a:lvl1pPr marL="0" indent="0">
              <a:buNone/>
              <a:defRPr sz="2347"/>
            </a:lvl1pPr>
            <a:lvl2pPr marL="670653" indent="0">
              <a:buNone/>
              <a:defRPr sz="2053"/>
            </a:lvl2pPr>
            <a:lvl3pPr marL="1341307" indent="0">
              <a:buNone/>
              <a:defRPr sz="1760"/>
            </a:lvl3pPr>
            <a:lvl4pPr marL="2011959" indent="0">
              <a:buNone/>
              <a:defRPr sz="1466"/>
            </a:lvl4pPr>
            <a:lvl5pPr marL="2682612" indent="0">
              <a:buNone/>
              <a:defRPr sz="1466"/>
            </a:lvl5pPr>
            <a:lvl6pPr marL="3353265" indent="0">
              <a:buNone/>
              <a:defRPr sz="1466"/>
            </a:lvl6pPr>
            <a:lvl7pPr marL="4023919" indent="0">
              <a:buNone/>
              <a:defRPr sz="1466"/>
            </a:lvl7pPr>
            <a:lvl8pPr marL="4694572" indent="0">
              <a:buNone/>
              <a:defRPr sz="1466"/>
            </a:lvl8pPr>
            <a:lvl9pPr marL="5365224" indent="0">
              <a:buNone/>
              <a:defRPr sz="14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31/05/2023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45915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6D15445-C435-4110-85DC-645651ED4766}"/>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64166A09-A599-4E36-942B-427BA7CD620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1E3E0A00-1F23-4002-885B-223842371277}"/>
              </a:ext>
            </a:extLst>
          </p:cNvPr>
          <p:cNvSpPr txBox="1">
            <a:spLocks noGrp="1"/>
          </p:cNvSpPr>
          <p:nvPr>
            <p:ph type="dt" sz="half" idx="7"/>
          </p:nvPr>
        </p:nvSpPr>
        <p:spPr/>
        <p:txBody>
          <a:bodyPr/>
          <a:lstStyle>
            <a:lvl1pPr>
              <a:defRPr/>
            </a:lvl1pPr>
          </a:lstStyle>
          <a:p>
            <a:pPr lvl="0"/>
            <a:fld id="{03DFB2EA-7136-4366-88E4-CDE873F044AE}" type="datetime1">
              <a:rPr lang="es-CO"/>
              <a:pPr lvl="0"/>
              <a:t>31/05/2023</a:t>
            </a:fld>
            <a:endParaRPr lang="es-CO"/>
          </a:p>
        </p:txBody>
      </p:sp>
      <p:sp>
        <p:nvSpPr>
          <p:cNvPr id="5" name="4 Marcador de pie de página">
            <a:extLst>
              <a:ext uri="{FF2B5EF4-FFF2-40B4-BE49-F238E27FC236}">
                <a16:creationId xmlns:a16="http://schemas.microsoft.com/office/drawing/2014/main" id="{73A4F6AC-C9A4-43FD-9278-162ECF0F7FBD}"/>
              </a:ext>
            </a:extLst>
          </p:cNvPr>
          <p:cNvSpPr txBox="1">
            <a:spLocks noGrp="1"/>
          </p:cNvSpPr>
          <p:nvPr>
            <p:ph type="ftr" sz="quarter" idx="9"/>
          </p:nvPr>
        </p:nvSpPr>
        <p:spPr/>
        <p:txBody>
          <a:bodyPr/>
          <a:lstStyle>
            <a:lvl1pPr>
              <a:defRPr/>
            </a:lvl1pPr>
          </a:lstStyle>
          <a:p>
            <a:pPr lvl="0"/>
            <a:endParaRPr lang="es-CO"/>
          </a:p>
        </p:txBody>
      </p:sp>
      <p:sp>
        <p:nvSpPr>
          <p:cNvPr id="6" name="5 Marcador de número de diapositiva">
            <a:extLst>
              <a:ext uri="{FF2B5EF4-FFF2-40B4-BE49-F238E27FC236}">
                <a16:creationId xmlns:a16="http://schemas.microsoft.com/office/drawing/2014/main" id="{65F04631-7711-4DFF-936C-4E1DA6BEE352}"/>
              </a:ext>
            </a:extLst>
          </p:cNvPr>
          <p:cNvSpPr txBox="1">
            <a:spLocks noGrp="1"/>
          </p:cNvSpPr>
          <p:nvPr>
            <p:ph type="sldNum" sz="quarter" idx="8"/>
          </p:nvPr>
        </p:nvSpPr>
        <p:spPr/>
        <p:txBody>
          <a:bodyPr/>
          <a:lstStyle>
            <a:lvl1pPr>
              <a:defRPr/>
            </a:lvl1pPr>
          </a:lstStyle>
          <a:p>
            <a:pPr lvl="0"/>
            <a:fld id="{93C5EBDA-4355-4912-863D-EDD0F349089B}" type="slidenum">
              <a:t>‹Nº›</a:t>
            </a:fld>
            <a:endParaRPr lang="es-CO"/>
          </a:p>
        </p:txBody>
      </p:sp>
    </p:spTree>
    <p:extLst>
      <p:ext uri="{BB962C8B-B14F-4D97-AF65-F5344CB8AC3E}">
        <p14:creationId xmlns:p14="http://schemas.microsoft.com/office/powerpoint/2010/main" val="344643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839" y="670667"/>
            <a:ext cx="5014115" cy="2347330"/>
          </a:xfrm>
        </p:spPr>
        <p:txBody>
          <a:bodyPr anchor="b"/>
          <a:lstStyle>
            <a:lvl1pPr>
              <a:defRPr sz="4694"/>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6609240" y="1448455"/>
            <a:ext cx="7870359" cy="7149112"/>
          </a:xfrm>
        </p:spPr>
        <p:txBody>
          <a:bodyPr anchor="t"/>
          <a:lstStyle>
            <a:lvl1pPr marL="0" indent="0">
              <a:buNone/>
              <a:defRPr sz="4694"/>
            </a:lvl1pPr>
            <a:lvl2pPr marL="670653" indent="0">
              <a:buNone/>
              <a:defRPr sz="4108"/>
            </a:lvl2pPr>
            <a:lvl3pPr marL="1341307" indent="0">
              <a:buNone/>
              <a:defRPr sz="3521"/>
            </a:lvl3pPr>
            <a:lvl4pPr marL="2011959" indent="0">
              <a:buNone/>
              <a:defRPr sz="2934"/>
            </a:lvl4pPr>
            <a:lvl5pPr marL="2682612" indent="0">
              <a:buNone/>
              <a:defRPr sz="2934"/>
            </a:lvl5pPr>
            <a:lvl6pPr marL="3353265" indent="0">
              <a:buNone/>
              <a:defRPr sz="2934"/>
            </a:lvl6pPr>
            <a:lvl7pPr marL="4023919" indent="0">
              <a:buNone/>
              <a:defRPr sz="2934"/>
            </a:lvl7pPr>
            <a:lvl8pPr marL="4694572" indent="0">
              <a:buNone/>
              <a:defRPr sz="2934"/>
            </a:lvl8pPr>
            <a:lvl9pPr marL="5365224" indent="0">
              <a:buNone/>
              <a:defRPr sz="2934"/>
            </a:lvl9pPr>
          </a:lstStyle>
          <a:p>
            <a:r>
              <a:rPr lang="es-ES"/>
              <a:t>Haga clic en el icono para agregar una imagen</a:t>
            </a:r>
            <a:endParaRPr lang="en-US"/>
          </a:p>
        </p:txBody>
      </p:sp>
      <p:sp>
        <p:nvSpPr>
          <p:cNvPr id="4" name="Text Placeholder 3"/>
          <p:cNvSpPr>
            <a:spLocks noGrp="1"/>
          </p:cNvSpPr>
          <p:nvPr>
            <p:ph type="body" sz="half" idx="2"/>
          </p:nvPr>
        </p:nvSpPr>
        <p:spPr>
          <a:xfrm>
            <a:off x="1070839" y="3017996"/>
            <a:ext cx="5014115" cy="5591212"/>
          </a:xfrm>
        </p:spPr>
        <p:txBody>
          <a:bodyPr/>
          <a:lstStyle>
            <a:lvl1pPr marL="0" indent="0">
              <a:buNone/>
              <a:defRPr sz="2347"/>
            </a:lvl1pPr>
            <a:lvl2pPr marL="670653" indent="0">
              <a:buNone/>
              <a:defRPr sz="2053"/>
            </a:lvl2pPr>
            <a:lvl3pPr marL="1341307" indent="0">
              <a:buNone/>
              <a:defRPr sz="1760"/>
            </a:lvl3pPr>
            <a:lvl4pPr marL="2011959" indent="0">
              <a:buNone/>
              <a:defRPr sz="1466"/>
            </a:lvl4pPr>
            <a:lvl5pPr marL="2682612" indent="0">
              <a:buNone/>
              <a:defRPr sz="1466"/>
            </a:lvl5pPr>
            <a:lvl6pPr marL="3353265" indent="0">
              <a:buNone/>
              <a:defRPr sz="1466"/>
            </a:lvl6pPr>
            <a:lvl7pPr marL="4023919" indent="0">
              <a:buNone/>
              <a:defRPr sz="1466"/>
            </a:lvl7pPr>
            <a:lvl8pPr marL="4694572" indent="0">
              <a:buNone/>
              <a:defRPr sz="1466"/>
            </a:lvl8pPr>
            <a:lvl9pPr marL="5365224" indent="0">
              <a:buNone/>
              <a:defRPr sz="14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31/05/2023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2326707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9624451-3B6F-4CD7-BFAE-67138B65E701}" type="datetimeFigureOut">
              <a:rPr lang="es-CO" smtClean="0"/>
              <a:t>31/05/2023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1682742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5385" y="535601"/>
            <a:ext cx="3352189" cy="852537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068816" y="535601"/>
            <a:ext cx="9862239" cy="85253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9624451-3B6F-4CD7-BFAE-67138B65E701}" type="datetimeFigureOut">
              <a:rPr lang="es-CO" smtClean="0"/>
              <a:t>31/05/2023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a:p>
        </p:txBody>
      </p:sp>
    </p:spTree>
    <p:extLst>
      <p:ext uri="{BB962C8B-B14F-4D97-AF65-F5344CB8AC3E}">
        <p14:creationId xmlns:p14="http://schemas.microsoft.com/office/powerpoint/2010/main" val="4264703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165979" y="3125122"/>
            <a:ext cx="13214430" cy="2156377"/>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2331958" y="5700660"/>
            <a:ext cx="10882472" cy="2570886"/>
          </a:xfrm>
        </p:spPr>
        <p:txBody>
          <a:bodyPr/>
          <a:lstStyle>
            <a:lvl1pPr marL="0" indent="0" algn="ctr">
              <a:buNone/>
              <a:defRPr>
                <a:solidFill>
                  <a:schemeClr val="tx1">
                    <a:tint val="75000"/>
                  </a:schemeClr>
                </a:solidFill>
              </a:defRPr>
            </a:lvl1pPr>
            <a:lvl2pPr marL="731351" indent="0" algn="ctr">
              <a:buNone/>
              <a:defRPr>
                <a:solidFill>
                  <a:schemeClr val="tx1">
                    <a:tint val="75000"/>
                  </a:schemeClr>
                </a:solidFill>
              </a:defRPr>
            </a:lvl2pPr>
            <a:lvl3pPr marL="1462704" indent="0" algn="ctr">
              <a:buNone/>
              <a:defRPr>
                <a:solidFill>
                  <a:schemeClr val="tx1">
                    <a:tint val="75000"/>
                  </a:schemeClr>
                </a:solidFill>
              </a:defRPr>
            </a:lvl3pPr>
            <a:lvl4pPr marL="2194054" indent="0" algn="ctr">
              <a:buNone/>
              <a:defRPr>
                <a:solidFill>
                  <a:schemeClr val="tx1">
                    <a:tint val="75000"/>
                  </a:schemeClr>
                </a:solidFill>
              </a:defRPr>
            </a:lvl4pPr>
            <a:lvl5pPr marL="2925408" indent="0" algn="ctr">
              <a:buNone/>
              <a:defRPr>
                <a:solidFill>
                  <a:schemeClr val="tx1">
                    <a:tint val="75000"/>
                  </a:schemeClr>
                </a:solidFill>
              </a:defRPr>
            </a:lvl5pPr>
            <a:lvl6pPr marL="3656758" indent="0" algn="ctr">
              <a:buNone/>
              <a:defRPr>
                <a:solidFill>
                  <a:schemeClr val="tx1">
                    <a:tint val="75000"/>
                  </a:schemeClr>
                </a:solidFill>
              </a:defRPr>
            </a:lvl6pPr>
            <a:lvl7pPr marL="4388109" indent="0" algn="ctr">
              <a:buNone/>
              <a:defRPr>
                <a:solidFill>
                  <a:schemeClr val="tx1">
                    <a:tint val="75000"/>
                  </a:schemeClr>
                </a:solidFill>
              </a:defRPr>
            </a:lvl7pPr>
            <a:lvl8pPr marL="5119462" indent="0" algn="ctr">
              <a:buNone/>
              <a:defRPr>
                <a:solidFill>
                  <a:schemeClr val="tx1">
                    <a:tint val="75000"/>
                  </a:schemeClr>
                </a:solidFill>
              </a:defRPr>
            </a:lvl8pPr>
            <a:lvl9pPr marL="5850814"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31/05/2023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1741900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31/05/2023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1498421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28057" y="6464479"/>
            <a:ext cx="13214430" cy="1998025"/>
          </a:xfrm>
        </p:spPr>
        <p:txBody>
          <a:bodyPr anchor="t"/>
          <a:lstStyle>
            <a:lvl1pPr algn="l">
              <a:defRPr sz="64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1228057" y="4263854"/>
            <a:ext cx="13214430" cy="2200622"/>
          </a:xfrm>
        </p:spPr>
        <p:txBody>
          <a:bodyPr anchor="b"/>
          <a:lstStyle>
            <a:lvl1pPr marL="0" indent="0">
              <a:buNone/>
              <a:defRPr sz="3200">
                <a:solidFill>
                  <a:schemeClr val="tx1">
                    <a:tint val="75000"/>
                  </a:schemeClr>
                </a:solidFill>
              </a:defRPr>
            </a:lvl1pPr>
            <a:lvl2pPr marL="731351" indent="0">
              <a:buNone/>
              <a:defRPr sz="2900">
                <a:solidFill>
                  <a:schemeClr val="tx1">
                    <a:tint val="75000"/>
                  </a:schemeClr>
                </a:solidFill>
              </a:defRPr>
            </a:lvl2pPr>
            <a:lvl3pPr marL="1462704" indent="0">
              <a:buNone/>
              <a:defRPr sz="2600">
                <a:solidFill>
                  <a:schemeClr val="tx1">
                    <a:tint val="75000"/>
                  </a:schemeClr>
                </a:solidFill>
              </a:defRPr>
            </a:lvl3pPr>
            <a:lvl4pPr marL="2194054" indent="0">
              <a:buNone/>
              <a:defRPr sz="2200">
                <a:solidFill>
                  <a:schemeClr val="tx1">
                    <a:tint val="75000"/>
                  </a:schemeClr>
                </a:solidFill>
              </a:defRPr>
            </a:lvl4pPr>
            <a:lvl5pPr marL="2925408" indent="0">
              <a:buNone/>
              <a:defRPr sz="2200">
                <a:solidFill>
                  <a:schemeClr val="tx1">
                    <a:tint val="75000"/>
                  </a:schemeClr>
                </a:solidFill>
              </a:defRPr>
            </a:lvl5pPr>
            <a:lvl6pPr marL="3656758" indent="0">
              <a:buNone/>
              <a:defRPr sz="2200">
                <a:solidFill>
                  <a:schemeClr val="tx1">
                    <a:tint val="75000"/>
                  </a:schemeClr>
                </a:solidFill>
              </a:defRPr>
            </a:lvl6pPr>
            <a:lvl7pPr marL="4388109" indent="0">
              <a:buNone/>
              <a:defRPr sz="2200">
                <a:solidFill>
                  <a:schemeClr val="tx1">
                    <a:tint val="75000"/>
                  </a:schemeClr>
                </a:solidFill>
              </a:defRPr>
            </a:lvl7pPr>
            <a:lvl8pPr marL="5119462" indent="0">
              <a:buNone/>
              <a:defRPr sz="2200">
                <a:solidFill>
                  <a:schemeClr val="tx1">
                    <a:tint val="75000"/>
                  </a:schemeClr>
                </a:solidFill>
              </a:defRPr>
            </a:lvl8pPr>
            <a:lvl9pPr marL="5850814" indent="0">
              <a:buNone/>
              <a:defRPr sz="22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FEED43B-98C4-4EC7-80D1-165B094B92B0}" type="datetimeFigureOut">
              <a:rPr lang="es-CO" smtClean="0"/>
              <a:t>31/05/2023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23155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777321" y="2347336"/>
            <a:ext cx="6866321" cy="663912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7902747" y="2347336"/>
            <a:ext cx="6866321" cy="663912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EFEED43B-98C4-4EC7-80D1-165B094B92B0}" type="datetimeFigureOut">
              <a:rPr lang="es-CO" smtClean="0"/>
              <a:t>31/05/2023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1510266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777321" y="2251854"/>
            <a:ext cx="6869021" cy="938466"/>
          </a:xfrm>
        </p:spPr>
        <p:txBody>
          <a:bodyPr anchor="b"/>
          <a:lstStyle>
            <a:lvl1pPr marL="0" indent="0">
              <a:buNone/>
              <a:defRPr sz="3800" b="1"/>
            </a:lvl1pPr>
            <a:lvl2pPr marL="731351" indent="0">
              <a:buNone/>
              <a:defRPr sz="3200" b="1"/>
            </a:lvl2pPr>
            <a:lvl3pPr marL="1462704" indent="0">
              <a:buNone/>
              <a:defRPr sz="2900" b="1"/>
            </a:lvl3pPr>
            <a:lvl4pPr marL="2194054" indent="0">
              <a:buNone/>
              <a:defRPr sz="2600" b="1"/>
            </a:lvl4pPr>
            <a:lvl5pPr marL="2925408" indent="0">
              <a:buNone/>
              <a:defRPr sz="2600" b="1"/>
            </a:lvl5pPr>
            <a:lvl6pPr marL="3656758" indent="0">
              <a:buNone/>
              <a:defRPr sz="2600" b="1"/>
            </a:lvl6pPr>
            <a:lvl7pPr marL="4388109" indent="0">
              <a:buNone/>
              <a:defRPr sz="2600" b="1"/>
            </a:lvl7pPr>
            <a:lvl8pPr marL="5119462" indent="0">
              <a:buNone/>
              <a:defRPr sz="2600" b="1"/>
            </a:lvl8pPr>
            <a:lvl9pPr marL="5850814" indent="0">
              <a:buNone/>
              <a:defRPr sz="2600" b="1"/>
            </a:lvl9pPr>
          </a:lstStyle>
          <a:p>
            <a:pPr lvl="0"/>
            <a:r>
              <a:rPr lang="es-ES"/>
              <a:t>Haga clic para modificar el estilo de texto del patrón</a:t>
            </a:r>
          </a:p>
        </p:txBody>
      </p:sp>
      <p:sp>
        <p:nvSpPr>
          <p:cNvPr id="4" name="3 Marcador de contenido"/>
          <p:cNvSpPr>
            <a:spLocks noGrp="1"/>
          </p:cNvSpPr>
          <p:nvPr>
            <p:ph sz="half" idx="2"/>
          </p:nvPr>
        </p:nvSpPr>
        <p:spPr>
          <a:xfrm>
            <a:off x="777321" y="3190320"/>
            <a:ext cx="6869021" cy="5796137"/>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7897355" y="2251854"/>
            <a:ext cx="6871719" cy="938466"/>
          </a:xfrm>
        </p:spPr>
        <p:txBody>
          <a:bodyPr anchor="b"/>
          <a:lstStyle>
            <a:lvl1pPr marL="0" indent="0">
              <a:buNone/>
              <a:defRPr sz="3800" b="1"/>
            </a:lvl1pPr>
            <a:lvl2pPr marL="731351" indent="0">
              <a:buNone/>
              <a:defRPr sz="3200" b="1"/>
            </a:lvl2pPr>
            <a:lvl3pPr marL="1462704" indent="0">
              <a:buNone/>
              <a:defRPr sz="2900" b="1"/>
            </a:lvl3pPr>
            <a:lvl4pPr marL="2194054" indent="0">
              <a:buNone/>
              <a:defRPr sz="2600" b="1"/>
            </a:lvl4pPr>
            <a:lvl5pPr marL="2925408" indent="0">
              <a:buNone/>
              <a:defRPr sz="2600" b="1"/>
            </a:lvl5pPr>
            <a:lvl6pPr marL="3656758" indent="0">
              <a:buNone/>
              <a:defRPr sz="2600" b="1"/>
            </a:lvl6pPr>
            <a:lvl7pPr marL="4388109" indent="0">
              <a:buNone/>
              <a:defRPr sz="2600" b="1"/>
            </a:lvl7pPr>
            <a:lvl8pPr marL="5119462" indent="0">
              <a:buNone/>
              <a:defRPr sz="2600" b="1"/>
            </a:lvl8pPr>
            <a:lvl9pPr marL="5850814" indent="0">
              <a:buNone/>
              <a:defRPr sz="2600" b="1"/>
            </a:lvl9pPr>
          </a:lstStyle>
          <a:p>
            <a:pPr lvl="0"/>
            <a:r>
              <a:rPr lang="es-ES"/>
              <a:t>Haga clic para modificar el estilo de texto del patrón</a:t>
            </a:r>
          </a:p>
        </p:txBody>
      </p:sp>
      <p:sp>
        <p:nvSpPr>
          <p:cNvPr id="6" name="5 Marcador de contenido"/>
          <p:cNvSpPr>
            <a:spLocks noGrp="1"/>
          </p:cNvSpPr>
          <p:nvPr>
            <p:ph sz="quarter" idx="4"/>
          </p:nvPr>
        </p:nvSpPr>
        <p:spPr>
          <a:xfrm>
            <a:off x="7897355" y="3190320"/>
            <a:ext cx="6871719" cy="5796137"/>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EFEED43B-98C4-4EC7-80D1-165B094B92B0}" type="datetimeFigureOut">
              <a:rPr lang="es-CO" smtClean="0"/>
              <a:t>31/05/2023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1465866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EFEED43B-98C4-4EC7-80D1-165B094B92B0}" type="datetimeFigureOut">
              <a:rPr lang="es-CO" smtClean="0"/>
              <a:t>31/05/2023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2785754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EED43B-98C4-4EC7-80D1-165B094B92B0}" type="datetimeFigureOut">
              <a:rPr lang="es-CO" smtClean="0"/>
              <a:t>31/05/2023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58297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1E15C2E-0088-4295-8D2E-27DCA9705E42}"/>
              </a:ext>
            </a:extLst>
          </p:cNvPr>
          <p:cNvSpPr txBox="1">
            <a:spLocks noGrp="1"/>
          </p:cNvSpPr>
          <p:nvPr>
            <p:ph type="title"/>
          </p:nvPr>
        </p:nvSpPr>
        <p:spPr>
          <a:xfrm>
            <a:off x="1228057" y="6464478"/>
            <a:ext cx="13214433" cy="1998028"/>
          </a:xfrm>
        </p:spPr>
        <p:txBody>
          <a:bodyPr anchor="t" anchorCtr="0"/>
          <a:lstStyle>
            <a:lvl1pPr algn="l">
              <a:defRPr sz="6400" b="1" cap="all"/>
            </a:lvl1p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369C4A5C-48CE-4AE2-8C24-4043548A0BDB}"/>
              </a:ext>
            </a:extLst>
          </p:cNvPr>
          <p:cNvSpPr txBox="1">
            <a:spLocks noGrp="1"/>
          </p:cNvSpPr>
          <p:nvPr>
            <p:ph type="body" idx="1"/>
          </p:nvPr>
        </p:nvSpPr>
        <p:spPr>
          <a:xfrm>
            <a:off x="1228057" y="4263856"/>
            <a:ext cx="13214433" cy="2200622"/>
          </a:xfrm>
        </p:spPr>
        <p:txBody>
          <a:bodyPr anchor="b"/>
          <a:lstStyle>
            <a:lvl1pPr marL="0" indent="0">
              <a:spcBef>
                <a:spcPts val="800"/>
              </a:spcBef>
              <a:buNone/>
              <a:defRPr sz="3200">
                <a:solidFill>
                  <a:srgbClr val="898989"/>
                </a:solidFill>
              </a:defRPr>
            </a:lvl1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8DC0A907-EAF0-499F-9A7A-9E863B1CF2F9}"/>
              </a:ext>
            </a:extLst>
          </p:cNvPr>
          <p:cNvSpPr txBox="1">
            <a:spLocks noGrp="1"/>
          </p:cNvSpPr>
          <p:nvPr>
            <p:ph type="dt" sz="half" idx="7"/>
          </p:nvPr>
        </p:nvSpPr>
        <p:spPr/>
        <p:txBody>
          <a:bodyPr/>
          <a:lstStyle>
            <a:lvl1pPr>
              <a:defRPr/>
            </a:lvl1pPr>
          </a:lstStyle>
          <a:p>
            <a:pPr lvl="0"/>
            <a:fld id="{9B245107-00D8-43C5-A7DD-F5D4A246F095}" type="datetime1">
              <a:rPr lang="es-CO"/>
              <a:pPr lvl="0"/>
              <a:t>31/05/2023</a:t>
            </a:fld>
            <a:endParaRPr lang="es-CO"/>
          </a:p>
        </p:txBody>
      </p:sp>
      <p:sp>
        <p:nvSpPr>
          <p:cNvPr id="5" name="4 Marcador de pie de página">
            <a:extLst>
              <a:ext uri="{FF2B5EF4-FFF2-40B4-BE49-F238E27FC236}">
                <a16:creationId xmlns:a16="http://schemas.microsoft.com/office/drawing/2014/main" id="{5009B294-4BBA-448F-9A43-E63E94F4702B}"/>
              </a:ext>
            </a:extLst>
          </p:cNvPr>
          <p:cNvSpPr txBox="1">
            <a:spLocks noGrp="1"/>
          </p:cNvSpPr>
          <p:nvPr>
            <p:ph type="ftr" sz="quarter" idx="9"/>
          </p:nvPr>
        </p:nvSpPr>
        <p:spPr/>
        <p:txBody>
          <a:bodyPr/>
          <a:lstStyle>
            <a:lvl1pPr>
              <a:defRPr/>
            </a:lvl1pPr>
          </a:lstStyle>
          <a:p>
            <a:pPr lvl="0"/>
            <a:endParaRPr lang="es-CO"/>
          </a:p>
        </p:txBody>
      </p:sp>
      <p:sp>
        <p:nvSpPr>
          <p:cNvPr id="6" name="5 Marcador de número de diapositiva">
            <a:extLst>
              <a:ext uri="{FF2B5EF4-FFF2-40B4-BE49-F238E27FC236}">
                <a16:creationId xmlns:a16="http://schemas.microsoft.com/office/drawing/2014/main" id="{32AF43E8-856D-4DCF-81AE-38DA2E4E0640}"/>
              </a:ext>
            </a:extLst>
          </p:cNvPr>
          <p:cNvSpPr txBox="1">
            <a:spLocks noGrp="1"/>
          </p:cNvSpPr>
          <p:nvPr>
            <p:ph type="sldNum" sz="quarter" idx="8"/>
          </p:nvPr>
        </p:nvSpPr>
        <p:spPr/>
        <p:txBody>
          <a:bodyPr/>
          <a:lstStyle>
            <a:lvl1pPr>
              <a:defRPr/>
            </a:lvl1pPr>
          </a:lstStyle>
          <a:p>
            <a:pPr lvl="0"/>
            <a:fld id="{9709E785-00A3-4271-9AE2-86F2656EF7BE}" type="slidenum">
              <a:t>‹Nº›</a:t>
            </a:fld>
            <a:endParaRPr lang="es-CO"/>
          </a:p>
        </p:txBody>
      </p:sp>
    </p:spTree>
    <p:extLst>
      <p:ext uri="{BB962C8B-B14F-4D97-AF65-F5344CB8AC3E}">
        <p14:creationId xmlns:p14="http://schemas.microsoft.com/office/powerpoint/2010/main" val="1732400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77325" y="400538"/>
            <a:ext cx="5114655" cy="1704609"/>
          </a:xfrm>
        </p:spPr>
        <p:txBody>
          <a:bodyPr anchor="b"/>
          <a:lstStyle>
            <a:lvl1pPr algn="l">
              <a:defRPr sz="3200" b="1"/>
            </a:lvl1pPr>
          </a:lstStyle>
          <a:p>
            <a:r>
              <a:rPr lang="es-ES"/>
              <a:t>Haga clic para modificar el estilo de título del patrón</a:t>
            </a:r>
            <a:endParaRPr lang="es-CO"/>
          </a:p>
        </p:txBody>
      </p:sp>
      <p:sp>
        <p:nvSpPr>
          <p:cNvPr id="3" name="2 Marcador de contenido"/>
          <p:cNvSpPr>
            <a:spLocks noGrp="1"/>
          </p:cNvSpPr>
          <p:nvPr>
            <p:ph idx="1"/>
          </p:nvPr>
        </p:nvSpPr>
        <p:spPr>
          <a:xfrm>
            <a:off x="6078206" y="400542"/>
            <a:ext cx="8690863" cy="8585921"/>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777325" y="2105146"/>
            <a:ext cx="5114655" cy="6881312"/>
          </a:xfrm>
        </p:spPr>
        <p:txBody>
          <a:bodyPr/>
          <a:lstStyle>
            <a:lvl1pPr marL="0" indent="0">
              <a:buNone/>
              <a:defRPr sz="2200"/>
            </a:lvl1pPr>
            <a:lvl2pPr marL="731351" indent="0">
              <a:buNone/>
              <a:defRPr sz="1900"/>
            </a:lvl2pPr>
            <a:lvl3pPr marL="1462704" indent="0">
              <a:buNone/>
              <a:defRPr sz="1600"/>
            </a:lvl3pPr>
            <a:lvl4pPr marL="2194054" indent="0">
              <a:buNone/>
              <a:defRPr sz="1400"/>
            </a:lvl4pPr>
            <a:lvl5pPr marL="2925408" indent="0">
              <a:buNone/>
              <a:defRPr sz="1400"/>
            </a:lvl5pPr>
            <a:lvl6pPr marL="3656758" indent="0">
              <a:buNone/>
              <a:defRPr sz="1400"/>
            </a:lvl6pPr>
            <a:lvl7pPr marL="4388109" indent="0">
              <a:buNone/>
              <a:defRPr sz="1400"/>
            </a:lvl7pPr>
            <a:lvl8pPr marL="5119462" indent="0">
              <a:buNone/>
              <a:defRPr sz="1400"/>
            </a:lvl8pPr>
            <a:lvl9pPr marL="5850814" indent="0">
              <a:buNone/>
              <a:defRPr sz="14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EED43B-98C4-4EC7-80D1-165B094B92B0}" type="datetimeFigureOut">
              <a:rPr lang="es-CO" smtClean="0"/>
              <a:t>31/05/2023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3724942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7201" y="7041993"/>
            <a:ext cx="9327833" cy="831347"/>
          </a:xfrm>
        </p:spPr>
        <p:txBody>
          <a:bodyPr anchor="b"/>
          <a:lstStyle>
            <a:lvl1pPr algn="l">
              <a:defRPr sz="32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3047201" y="898878"/>
            <a:ext cx="9327833" cy="6035993"/>
          </a:xfrm>
        </p:spPr>
        <p:txBody>
          <a:bodyPr/>
          <a:lstStyle>
            <a:lvl1pPr marL="0" indent="0">
              <a:buNone/>
              <a:defRPr sz="5100"/>
            </a:lvl1pPr>
            <a:lvl2pPr marL="731351" indent="0">
              <a:buNone/>
              <a:defRPr sz="4500"/>
            </a:lvl2pPr>
            <a:lvl3pPr marL="1462704" indent="0">
              <a:buNone/>
              <a:defRPr sz="3800"/>
            </a:lvl3pPr>
            <a:lvl4pPr marL="2194054" indent="0">
              <a:buNone/>
              <a:defRPr sz="3200"/>
            </a:lvl4pPr>
            <a:lvl5pPr marL="2925408" indent="0">
              <a:buNone/>
              <a:defRPr sz="3200"/>
            </a:lvl5pPr>
            <a:lvl6pPr marL="3656758" indent="0">
              <a:buNone/>
              <a:defRPr sz="3200"/>
            </a:lvl6pPr>
            <a:lvl7pPr marL="4388109" indent="0">
              <a:buNone/>
              <a:defRPr sz="3200"/>
            </a:lvl7pPr>
            <a:lvl8pPr marL="5119462" indent="0">
              <a:buNone/>
              <a:defRPr sz="3200"/>
            </a:lvl8pPr>
            <a:lvl9pPr marL="5850814" indent="0">
              <a:buNone/>
              <a:defRPr sz="3200"/>
            </a:lvl9pPr>
          </a:lstStyle>
          <a:p>
            <a:endParaRPr lang="es-CO"/>
          </a:p>
        </p:txBody>
      </p:sp>
      <p:sp>
        <p:nvSpPr>
          <p:cNvPr id="4" name="3 Marcador de texto"/>
          <p:cNvSpPr>
            <a:spLocks noGrp="1"/>
          </p:cNvSpPr>
          <p:nvPr>
            <p:ph type="body" sz="half" idx="2"/>
          </p:nvPr>
        </p:nvSpPr>
        <p:spPr>
          <a:xfrm>
            <a:off x="3047201" y="7873338"/>
            <a:ext cx="9327833" cy="1180651"/>
          </a:xfrm>
        </p:spPr>
        <p:txBody>
          <a:bodyPr/>
          <a:lstStyle>
            <a:lvl1pPr marL="0" indent="0">
              <a:buNone/>
              <a:defRPr sz="2200"/>
            </a:lvl1pPr>
            <a:lvl2pPr marL="731351" indent="0">
              <a:buNone/>
              <a:defRPr sz="1900"/>
            </a:lvl2pPr>
            <a:lvl3pPr marL="1462704" indent="0">
              <a:buNone/>
              <a:defRPr sz="1600"/>
            </a:lvl3pPr>
            <a:lvl4pPr marL="2194054" indent="0">
              <a:buNone/>
              <a:defRPr sz="1400"/>
            </a:lvl4pPr>
            <a:lvl5pPr marL="2925408" indent="0">
              <a:buNone/>
              <a:defRPr sz="1400"/>
            </a:lvl5pPr>
            <a:lvl6pPr marL="3656758" indent="0">
              <a:buNone/>
              <a:defRPr sz="1400"/>
            </a:lvl6pPr>
            <a:lvl7pPr marL="4388109" indent="0">
              <a:buNone/>
              <a:defRPr sz="1400"/>
            </a:lvl7pPr>
            <a:lvl8pPr marL="5119462" indent="0">
              <a:buNone/>
              <a:defRPr sz="1400"/>
            </a:lvl8pPr>
            <a:lvl9pPr marL="5850814" indent="0">
              <a:buNone/>
              <a:defRPr sz="14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EED43B-98C4-4EC7-80D1-165B094B92B0}" type="datetimeFigureOut">
              <a:rPr lang="es-CO" smtClean="0"/>
              <a:t>31/05/2023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4211566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31/05/2023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734099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271131" y="402868"/>
            <a:ext cx="3497937" cy="8583592"/>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777321" y="402868"/>
            <a:ext cx="10234705" cy="858359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31/05/2023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a:p>
        </p:txBody>
      </p:sp>
    </p:spTree>
    <p:extLst>
      <p:ext uri="{BB962C8B-B14F-4D97-AF65-F5344CB8AC3E}">
        <p14:creationId xmlns:p14="http://schemas.microsoft.com/office/powerpoint/2010/main" val="333886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83B3CD8-8FCA-4D38-B3D1-AB1350FB1FA3}"/>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1E29FBBC-450D-4761-9861-CB36915987C7}"/>
              </a:ext>
            </a:extLst>
          </p:cNvPr>
          <p:cNvSpPr txBox="1">
            <a:spLocks noGrp="1"/>
          </p:cNvSpPr>
          <p:nvPr>
            <p:ph idx="1"/>
          </p:nvPr>
        </p:nvSpPr>
        <p:spPr>
          <a:xfrm>
            <a:off x="777322" y="2347337"/>
            <a:ext cx="6866321" cy="6639129"/>
          </a:xfrm>
        </p:spPr>
        <p:txBody>
          <a:bodyPr/>
          <a:lstStyle>
            <a:lvl1pPr>
              <a:spcBef>
                <a:spcPts val="1100"/>
              </a:spcBef>
              <a:defRPr sz="4500"/>
            </a:lvl1pPr>
            <a:lvl2pPr>
              <a:spcBef>
                <a:spcPts val="900"/>
              </a:spcBef>
              <a:defRPr sz="3800"/>
            </a:lvl2pPr>
            <a:lvl3pPr>
              <a:spcBef>
                <a:spcPts val="800"/>
              </a:spcBef>
              <a:defRPr sz="3200"/>
            </a:lvl3pPr>
            <a:lvl4pPr>
              <a:spcBef>
                <a:spcPts val="700"/>
              </a:spcBef>
              <a:defRPr sz="2900"/>
            </a:lvl4pPr>
            <a:lvl5pPr>
              <a:spcBef>
                <a:spcPts val="700"/>
              </a:spcBef>
              <a:defRPr sz="29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a:extLst>
              <a:ext uri="{FF2B5EF4-FFF2-40B4-BE49-F238E27FC236}">
                <a16:creationId xmlns:a16="http://schemas.microsoft.com/office/drawing/2014/main" id="{77165E3F-3A67-4A7E-82DF-6E315271547F}"/>
              </a:ext>
            </a:extLst>
          </p:cNvPr>
          <p:cNvSpPr txBox="1">
            <a:spLocks noGrp="1"/>
          </p:cNvSpPr>
          <p:nvPr>
            <p:ph idx="2"/>
          </p:nvPr>
        </p:nvSpPr>
        <p:spPr>
          <a:xfrm>
            <a:off x="7902747" y="2347337"/>
            <a:ext cx="6866321" cy="6639129"/>
          </a:xfrm>
        </p:spPr>
        <p:txBody>
          <a:bodyPr/>
          <a:lstStyle>
            <a:lvl1pPr>
              <a:spcBef>
                <a:spcPts val="1100"/>
              </a:spcBef>
              <a:defRPr sz="4500"/>
            </a:lvl1pPr>
            <a:lvl2pPr>
              <a:spcBef>
                <a:spcPts val="900"/>
              </a:spcBef>
              <a:defRPr sz="3800"/>
            </a:lvl2pPr>
            <a:lvl3pPr>
              <a:spcBef>
                <a:spcPts val="800"/>
              </a:spcBef>
              <a:defRPr sz="3200"/>
            </a:lvl3pPr>
            <a:lvl4pPr>
              <a:spcBef>
                <a:spcPts val="700"/>
              </a:spcBef>
              <a:defRPr sz="2900"/>
            </a:lvl4pPr>
            <a:lvl5pPr>
              <a:spcBef>
                <a:spcPts val="700"/>
              </a:spcBef>
              <a:defRPr sz="29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a:extLst>
              <a:ext uri="{FF2B5EF4-FFF2-40B4-BE49-F238E27FC236}">
                <a16:creationId xmlns:a16="http://schemas.microsoft.com/office/drawing/2014/main" id="{66405345-03D1-416E-9348-7698F64989F6}"/>
              </a:ext>
            </a:extLst>
          </p:cNvPr>
          <p:cNvSpPr txBox="1">
            <a:spLocks noGrp="1"/>
          </p:cNvSpPr>
          <p:nvPr>
            <p:ph type="dt" sz="half" idx="7"/>
          </p:nvPr>
        </p:nvSpPr>
        <p:spPr/>
        <p:txBody>
          <a:bodyPr/>
          <a:lstStyle>
            <a:lvl1pPr>
              <a:defRPr/>
            </a:lvl1pPr>
          </a:lstStyle>
          <a:p>
            <a:pPr lvl="0"/>
            <a:fld id="{35F98192-CB71-4503-B4B4-BBC2AF85ABAD}" type="datetime1">
              <a:rPr lang="es-CO"/>
              <a:pPr lvl="0"/>
              <a:t>31/05/2023</a:t>
            </a:fld>
            <a:endParaRPr lang="es-CO"/>
          </a:p>
        </p:txBody>
      </p:sp>
      <p:sp>
        <p:nvSpPr>
          <p:cNvPr id="6" name="5 Marcador de pie de página">
            <a:extLst>
              <a:ext uri="{FF2B5EF4-FFF2-40B4-BE49-F238E27FC236}">
                <a16:creationId xmlns:a16="http://schemas.microsoft.com/office/drawing/2014/main" id="{3EAD88AF-9182-4F1C-B6A3-E1F278DFD405}"/>
              </a:ext>
            </a:extLst>
          </p:cNvPr>
          <p:cNvSpPr txBox="1">
            <a:spLocks noGrp="1"/>
          </p:cNvSpPr>
          <p:nvPr>
            <p:ph type="ftr" sz="quarter" idx="9"/>
          </p:nvPr>
        </p:nvSpPr>
        <p:spPr/>
        <p:txBody>
          <a:bodyPr/>
          <a:lstStyle>
            <a:lvl1pPr>
              <a:defRPr/>
            </a:lvl1pPr>
          </a:lstStyle>
          <a:p>
            <a:pPr lvl="0"/>
            <a:endParaRPr lang="es-CO"/>
          </a:p>
        </p:txBody>
      </p:sp>
      <p:sp>
        <p:nvSpPr>
          <p:cNvPr id="7" name="6 Marcador de número de diapositiva">
            <a:extLst>
              <a:ext uri="{FF2B5EF4-FFF2-40B4-BE49-F238E27FC236}">
                <a16:creationId xmlns:a16="http://schemas.microsoft.com/office/drawing/2014/main" id="{A9EEA6F0-A3FD-4321-878E-0F29E7C8DE17}"/>
              </a:ext>
            </a:extLst>
          </p:cNvPr>
          <p:cNvSpPr txBox="1">
            <a:spLocks noGrp="1"/>
          </p:cNvSpPr>
          <p:nvPr>
            <p:ph type="sldNum" sz="quarter" idx="8"/>
          </p:nvPr>
        </p:nvSpPr>
        <p:spPr/>
        <p:txBody>
          <a:bodyPr/>
          <a:lstStyle>
            <a:lvl1pPr>
              <a:defRPr/>
            </a:lvl1pPr>
          </a:lstStyle>
          <a:p>
            <a:pPr lvl="0"/>
            <a:fld id="{C34FC281-5546-4CBE-A57C-40687E82E24B}" type="slidenum">
              <a:t>‹Nº›</a:t>
            </a:fld>
            <a:endParaRPr lang="es-CO"/>
          </a:p>
        </p:txBody>
      </p:sp>
    </p:spTree>
    <p:extLst>
      <p:ext uri="{BB962C8B-B14F-4D97-AF65-F5344CB8AC3E}">
        <p14:creationId xmlns:p14="http://schemas.microsoft.com/office/powerpoint/2010/main" val="229789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6C9F45F-65A5-4B2B-BF53-763055958EFA}"/>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F1D10960-C3C7-4B62-9866-257B3495A142}"/>
              </a:ext>
            </a:extLst>
          </p:cNvPr>
          <p:cNvSpPr txBox="1">
            <a:spLocks noGrp="1"/>
          </p:cNvSpPr>
          <p:nvPr>
            <p:ph type="body" idx="1"/>
          </p:nvPr>
        </p:nvSpPr>
        <p:spPr>
          <a:xfrm>
            <a:off x="777322" y="2251856"/>
            <a:ext cx="6869018" cy="938467"/>
          </a:xfrm>
        </p:spPr>
        <p:txBody>
          <a:bodyPr anchor="b"/>
          <a:lstStyle>
            <a:lvl1pPr marL="0" indent="0">
              <a:spcBef>
                <a:spcPts val="900"/>
              </a:spcBef>
              <a:buNone/>
              <a:defRPr sz="3800" b="1"/>
            </a:lvl1pPr>
          </a:lstStyle>
          <a:p>
            <a:pPr lvl="0"/>
            <a:r>
              <a:rPr lang="es-ES"/>
              <a:t>Haga clic para modificar el estilo de texto del patrón</a:t>
            </a:r>
          </a:p>
        </p:txBody>
      </p:sp>
      <p:sp>
        <p:nvSpPr>
          <p:cNvPr id="4" name="3 Marcador de contenido">
            <a:extLst>
              <a:ext uri="{FF2B5EF4-FFF2-40B4-BE49-F238E27FC236}">
                <a16:creationId xmlns:a16="http://schemas.microsoft.com/office/drawing/2014/main" id="{6E2919B3-A145-49C3-908D-41F653BAF9C3}"/>
              </a:ext>
            </a:extLst>
          </p:cNvPr>
          <p:cNvSpPr txBox="1">
            <a:spLocks noGrp="1"/>
          </p:cNvSpPr>
          <p:nvPr>
            <p:ph idx="2"/>
          </p:nvPr>
        </p:nvSpPr>
        <p:spPr>
          <a:xfrm>
            <a:off x="777322" y="3190323"/>
            <a:ext cx="6869018" cy="5796134"/>
          </a:xfrm>
        </p:spPr>
        <p:txBody>
          <a:bodyPr/>
          <a:lstStyle>
            <a:lvl1pPr>
              <a:spcBef>
                <a:spcPts val="900"/>
              </a:spcBef>
              <a:defRPr sz="3800"/>
            </a:lvl1pPr>
            <a:lvl2pPr>
              <a:spcBef>
                <a:spcPts val="800"/>
              </a:spcBef>
              <a:defRPr sz="3200"/>
            </a:lvl2pPr>
            <a:lvl3pPr>
              <a:spcBef>
                <a:spcPts val="700"/>
              </a:spcBef>
              <a:defRPr sz="2900"/>
            </a:lvl3pPr>
            <a:lvl4pPr>
              <a:spcBef>
                <a:spcPts val="600"/>
              </a:spcBef>
              <a:defRPr sz="2600"/>
            </a:lvl4pPr>
            <a:lvl5pPr>
              <a:spcBef>
                <a:spcPts val="600"/>
              </a:spcBef>
              <a:defRPr sz="2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a:extLst>
              <a:ext uri="{FF2B5EF4-FFF2-40B4-BE49-F238E27FC236}">
                <a16:creationId xmlns:a16="http://schemas.microsoft.com/office/drawing/2014/main" id="{6B32DF75-7344-4F37-A83A-A9D1478F983C}"/>
              </a:ext>
            </a:extLst>
          </p:cNvPr>
          <p:cNvSpPr txBox="1">
            <a:spLocks noGrp="1"/>
          </p:cNvSpPr>
          <p:nvPr>
            <p:ph type="body" idx="3"/>
          </p:nvPr>
        </p:nvSpPr>
        <p:spPr>
          <a:xfrm>
            <a:off x="7897352" y="2251856"/>
            <a:ext cx="6871716" cy="938467"/>
          </a:xfrm>
        </p:spPr>
        <p:txBody>
          <a:bodyPr anchor="b"/>
          <a:lstStyle>
            <a:lvl1pPr marL="0" indent="0">
              <a:spcBef>
                <a:spcPts val="900"/>
              </a:spcBef>
              <a:buNone/>
              <a:defRPr sz="3800" b="1"/>
            </a:lvl1pPr>
          </a:lstStyle>
          <a:p>
            <a:pPr lvl="0"/>
            <a:r>
              <a:rPr lang="es-ES"/>
              <a:t>Haga clic para modificar el estilo de texto del patrón</a:t>
            </a:r>
          </a:p>
        </p:txBody>
      </p:sp>
      <p:sp>
        <p:nvSpPr>
          <p:cNvPr id="6" name="5 Marcador de contenido">
            <a:extLst>
              <a:ext uri="{FF2B5EF4-FFF2-40B4-BE49-F238E27FC236}">
                <a16:creationId xmlns:a16="http://schemas.microsoft.com/office/drawing/2014/main" id="{44DF902A-DE9C-45CD-9F45-CF9059FEEF8C}"/>
              </a:ext>
            </a:extLst>
          </p:cNvPr>
          <p:cNvSpPr txBox="1">
            <a:spLocks noGrp="1"/>
          </p:cNvSpPr>
          <p:nvPr>
            <p:ph idx="4"/>
          </p:nvPr>
        </p:nvSpPr>
        <p:spPr>
          <a:xfrm>
            <a:off x="7897352" y="3190323"/>
            <a:ext cx="6871716" cy="5796134"/>
          </a:xfrm>
        </p:spPr>
        <p:txBody>
          <a:bodyPr/>
          <a:lstStyle>
            <a:lvl1pPr>
              <a:spcBef>
                <a:spcPts val="900"/>
              </a:spcBef>
              <a:defRPr sz="3800"/>
            </a:lvl1pPr>
            <a:lvl2pPr>
              <a:spcBef>
                <a:spcPts val="800"/>
              </a:spcBef>
              <a:defRPr sz="3200"/>
            </a:lvl2pPr>
            <a:lvl3pPr>
              <a:spcBef>
                <a:spcPts val="700"/>
              </a:spcBef>
              <a:defRPr sz="2900"/>
            </a:lvl3pPr>
            <a:lvl4pPr>
              <a:spcBef>
                <a:spcPts val="600"/>
              </a:spcBef>
              <a:defRPr sz="2600"/>
            </a:lvl4pPr>
            <a:lvl5pPr>
              <a:spcBef>
                <a:spcPts val="600"/>
              </a:spcBef>
              <a:defRPr sz="2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a:extLst>
              <a:ext uri="{FF2B5EF4-FFF2-40B4-BE49-F238E27FC236}">
                <a16:creationId xmlns:a16="http://schemas.microsoft.com/office/drawing/2014/main" id="{A1738195-6197-4C37-9051-35CBFFE07AFE}"/>
              </a:ext>
            </a:extLst>
          </p:cNvPr>
          <p:cNvSpPr txBox="1">
            <a:spLocks noGrp="1"/>
          </p:cNvSpPr>
          <p:nvPr>
            <p:ph type="dt" sz="half" idx="7"/>
          </p:nvPr>
        </p:nvSpPr>
        <p:spPr/>
        <p:txBody>
          <a:bodyPr/>
          <a:lstStyle>
            <a:lvl1pPr>
              <a:defRPr/>
            </a:lvl1pPr>
          </a:lstStyle>
          <a:p>
            <a:pPr lvl="0"/>
            <a:fld id="{FA5C8854-5B0F-4D92-8CC9-C2BD6FC7028A}" type="datetime1">
              <a:rPr lang="es-CO"/>
              <a:pPr lvl="0"/>
              <a:t>31/05/2023</a:t>
            </a:fld>
            <a:endParaRPr lang="es-CO"/>
          </a:p>
        </p:txBody>
      </p:sp>
      <p:sp>
        <p:nvSpPr>
          <p:cNvPr id="8" name="7 Marcador de pie de página">
            <a:extLst>
              <a:ext uri="{FF2B5EF4-FFF2-40B4-BE49-F238E27FC236}">
                <a16:creationId xmlns:a16="http://schemas.microsoft.com/office/drawing/2014/main" id="{5A3BEC96-1011-443E-B81C-5A2E8A3D56F7}"/>
              </a:ext>
            </a:extLst>
          </p:cNvPr>
          <p:cNvSpPr txBox="1">
            <a:spLocks noGrp="1"/>
          </p:cNvSpPr>
          <p:nvPr>
            <p:ph type="ftr" sz="quarter" idx="9"/>
          </p:nvPr>
        </p:nvSpPr>
        <p:spPr/>
        <p:txBody>
          <a:bodyPr/>
          <a:lstStyle>
            <a:lvl1pPr>
              <a:defRPr/>
            </a:lvl1pPr>
          </a:lstStyle>
          <a:p>
            <a:pPr lvl="0"/>
            <a:endParaRPr lang="es-CO"/>
          </a:p>
        </p:txBody>
      </p:sp>
      <p:sp>
        <p:nvSpPr>
          <p:cNvPr id="9" name="8 Marcador de número de diapositiva">
            <a:extLst>
              <a:ext uri="{FF2B5EF4-FFF2-40B4-BE49-F238E27FC236}">
                <a16:creationId xmlns:a16="http://schemas.microsoft.com/office/drawing/2014/main" id="{588995C1-0ABB-4700-9214-948D535349F5}"/>
              </a:ext>
            </a:extLst>
          </p:cNvPr>
          <p:cNvSpPr txBox="1">
            <a:spLocks noGrp="1"/>
          </p:cNvSpPr>
          <p:nvPr>
            <p:ph type="sldNum" sz="quarter" idx="8"/>
          </p:nvPr>
        </p:nvSpPr>
        <p:spPr/>
        <p:txBody>
          <a:bodyPr/>
          <a:lstStyle>
            <a:lvl1pPr>
              <a:defRPr/>
            </a:lvl1pPr>
          </a:lstStyle>
          <a:p>
            <a:pPr lvl="0"/>
            <a:fld id="{C9A000F2-DC80-4602-AE62-8FCCBB6CC7BB}" type="slidenum">
              <a:t>‹Nº›</a:t>
            </a:fld>
            <a:endParaRPr lang="es-CO"/>
          </a:p>
        </p:txBody>
      </p:sp>
    </p:spTree>
    <p:extLst>
      <p:ext uri="{BB962C8B-B14F-4D97-AF65-F5344CB8AC3E}">
        <p14:creationId xmlns:p14="http://schemas.microsoft.com/office/powerpoint/2010/main" val="13195820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7927153-0318-4414-91A9-AC54C833DD79}"/>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fecha">
            <a:extLst>
              <a:ext uri="{FF2B5EF4-FFF2-40B4-BE49-F238E27FC236}">
                <a16:creationId xmlns:a16="http://schemas.microsoft.com/office/drawing/2014/main" id="{F1727BC7-B9B8-4AF5-806E-A2DEBA025E91}"/>
              </a:ext>
            </a:extLst>
          </p:cNvPr>
          <p:cNvSpPr txBox="1">
            <a:spLocks noGrp="1"/>
          </p:cNvSpPr>
          <p:nvPr>
            <p:ph type="dt" sz="half" idx="7"/>
          </p:nvPr>
        </p:nvSpPr>
        <p:spPr/>
        <p:txBody>
          <a:bodyPr/>
          <a:lstStyle>
            <a:lvl1pPr>
              <a:defRPr/>
            </a:lvl1pPr>
          </a:lstStyle>
          <a:p>
            <a:pPr lvl="0"/>
            <a:fld id="{289E5185-56DB-4646-B4AC-2FA7DF9F6BA8}" type="datetime1">
              <a:rPr lang="es-CO"/>
              <a:pPr lvl="0"/>
              <a:t>31/05/2023</a:t>
            </a:fld>
            <a:endParaRPr lang="es-CO"/>
          </a:p>
        </p:txBody>
      </p:sp>
      <p:sp>
        <p:nvSpPr>
          <p:cNvPr id="4" name="3 Marcador de pie de página">
            <a:extLst>
              <a:ext uri="{FF2B5EF4-FFF2-40B4-BE49-F238E27FC236}">
                <a16:creationId xmlns:a16="http://schemas.microsoft.com/office/drawing/2014/main" id="{23CB7BF6-C24C-4EFF-96AD-F5EBE8875CEE}"/>
              </a:ext>
            </a:extLst>
          </p:cNvPr>
          <p:cNvSpPr txBox="1">
            <a:spLocks noGrp="1"/>
          </p:cNvSpPr>
          <p:nvPr>
            <p:ph type="ftr" sz="quarter" idx="9"/>
          </p:nvPr>
        </p:nvSpPr>
        <p:spPr/>
        <p:txBody>
          <a:bodyPr/>
          <a:lstStyle>
            <a:lvl1pPr>
              <a:defRPr/>
            </a:lvl1pPr>
          </a:lstStyle>
          <a:p>
            <a:pPr lvl="0"/>
            <a:endParaRPr lang="es-CO"/>
          </a:p>
        </p:txBody>
      </p:sp>
      <p:sp>
        <p:nvSpPr>
          <p:cNvPr id="5" name="4 Marcador de número de diapositiva">
            <a:extLst>
              <a:ext uri="{FF2B5EF4-FFF2-40B4-BE49-F238E27FC236}">
                <a16:creationId xmlns:a16="http://schemas.microsoft.com/office/drawing/2014/main" id="{E4731A7D-65B7-4186-BB3A-03BF91307EA7}"/>
              </a:ext>
            </a:extLst>
          </p:cNvPr>
          <p:cNvSpPr txBox="1">
            <a:spLocks noGrp="1"/>
          </p:cNvSpPr>
          <p:nvPr>
            <p:ph type="sldNum" sz="quarter" idx="8"/>
          </p:nvPr>
        </p:nvSpPr>
        <p:spPr/>
        <p:txBody>
          <a:bodyPr/>
          <a:lstStyle>
            <a:lvl1pPr>
              <a:defRPr/>
            </a:lvl1pPr>
          </a:lstStyle>
          <a:p>
            <a:pPr lvl="0"/>
            <a:fld id="{7E0C4209-421A-4DEE-B335-7FAA78E0697E}" type="slidenum">
              <a:t>‹Nº›</a:t>
            </a:fld>
            <a:endParaRPr lang="es-CO"/>
          </a:p>
        </p:txBody>
      </p:sp>
    </p:spTree>
    <p:extLst>
      <p:ext uri="{BB962C8B-B14F-4D97-AF65-F5344CB8AC3E}">
        <p14:creationId xmlns:p14="http://schemas.microsoft.com/office/powerpoint/2010/main" val="106419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a:extLst>
              <a:ext uri="{FF2B5EF4-FFF2-40B4-BE49-F238E27FC236}">
                <a16:creationId xmlns:a16="http://schemas.microsoft.com/office/drawing/2014/main" id="{AC4DE1C5-0ED2-490E-B204-10F64FD6C832}"/>
              </a:ext>
            </a:extLst>
          </p:cNvPr>
          <p:cNvSpPr txBox="1">
            <a:spLocks noGrp="1"/>
          </p:cNvSpPr>
          <p:nvPr>
            <p:ph type="dt" sz="half" idx="7"/>
          </p:nvPr>
        </p:nvSpPr>
        <p:spPr/>
        <p:txBody>
          <a:bodyPr/>
          <a:lstStyle>
            <a:lvl1pPr>
              <a:defRPr/>
            </a:lvl1pPr>
          </a:lstStyle>
          <a:p>
            <a:pPr lvl="0"/>
            <a:fld id="{D1B9046B-D621-4150-8110-A802CC898C2D}" type="datetime1">
              <a:rPr lang="es-CO"/>
              <a:pPr lvl="0"/>
              <a:t>31/05/2023</a:t>
            </a:fld>
            <a:endParaRPr lang="es-CO"/>
          </a:p>
        </p:txBody>
      </p:sp>
      <p:sp>
        <p:nvSpPr>
          <p:cNvPr id="3" name="2 Marcador de pie de página">
            <a:extLst>
              <a:ext uri="{FF2B5EF4-FFF2-40B4-BE49-F238E27FC236}">
                <a16:creationId xmlns:a16="http://schemas.microsoft.com/office/drawing/2014/main" id="{88B5ABCC-C77D-4AA6-B310-4B5B7DD386AB}"/>
              </a:ext>
            </a:extLst>
          </p:cNvPr>
          <p:cNvSpPr txBox="1">
            <a:spLocks noGrp="1"/>
          </p:cNvSpPr>
          <p:nvPr>
            <p:ph type="ftr" sz="quarter" idx="9"/>
          </p:nvPr>
        </p:nvSpPr>
        <p:spPr/>
        <p:txBody>
          <a:bodyPr/>
          <a:lstStyle>
            <a:lvl1pPr>
              <a:defRPr/>
            </a:lvl1pPr>
          </a:lstStyle>
          <a:p>
            <a:pPr lvl="0"/>
            <a:endParaRPr lang="es-CO"/>
          </a:p>
        </p:txBody>
      </p:sp>
      <p:sp>
        <p:nvSpPr>
          <p:cNvPr id="4" name="3 Marcador de número de diapositiva">
            <a:extLst>
              <a:ext uri="{FF2B5EF4-FFF2-40B4-BE49-F238E27FC236}">
                <a16:creationId xmlns:a16="http://schemas.microsoft.com/office/drawing/2014/main" id="{BA8FF668-6511-4338-B25B-CCB5D82E9ACD}"/>
              </a:ext>
            </a:extLst>
          </p:cNvPr>
          <p:cNvSpPr txBox="1">
            <a:spLocks noGrp="1"/>
          </p:cNvSpPr>
          <p:nvPr>
            <p:ph type="sldNum" sz="quarter" idx="8"/>
          </p:nvPr>
        </p:nvSpPr>
        <p:spPr/>
        <p:txBody>
          <a:bodyPr/>
          <a:lstStyle>
            <a:lvl1pPr>
              <a:defRPr/>
            </a:lvl1pPr>
          </a:lstStyle>
          <a:p>
            <a:pPr lvl="0"/>
            <a:fld id="{DE2F67F8-E7C8-4D72-9A05-58CD1B6961F8}" type="slidenum">
              <a:t>‹Nº›</a:t>
            </a:fld>
            <a:endParaRPr lang="es-CO"/>
          </a:p>
        </p:txBody>
      </p:sp>
    </p:spTree>
    <p:extLst>
      <p:ext uri="{BB962C8B-B14F-4D97-AF65-F5344CB8AC3E}">
        <p14:creationId xmlns:p14="http://schemas.microsoft.com/office/powerpoint/2010/main" val="60189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3DE93D6-3A55-4014-9CF6-CA7204169691}"/>
              </a:ext>
            </a:extLst>
          </p:cNvPr>
          <p:cNvSpPr txBox="1">
            <a:spLocks noGrp="1"/>
          </p:cNvSpPr>
          <p:nvPr>
            <p:ph type="title"/>
          </p:nvPr>
        </p:nvSpPr>
        <p:spPr>
          <a:xfrm>
            <a:off x="777322" y="400534"/>
            <a:ext cx="5114650" cy="1704606"/>
          </a:xfrm>
        </p:spPr>
        <p:txBody>
          <a:bodyPr anchor="b" anchorCtr="0"/>
          <a:lstStyle>
            <a:lvl1pPr algn="l">
              <a:defRPr sz="3200" b="1"/>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D1C1629B-3F96-4D1E-820E-182F744FA620}"/>
              </a:ext>
            </a:extLst>
          </p:cNvPr>
          <p:cNvSpPr txBox="1">
            <a:spLocks noGrp="1"/>
          </p:cNvSpPr>
          <p:nvPr>
            <p:ph idx="1"/>
          </p:nvPr>
        </p:nvSpPr>
        <p:spPr>
          <a:xfrm>
            <a:off x="6078208" y="400543"/>
            <a:ext cx="8690859" cy="858592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a:extLst>
              <a:ext uri="{FF2B5EF4-FFF2-40B4-BE49-F238E27FC236}">
                <a16:creationId xmlns:a16="http://schemas.microsoft.com/office/drawing/2014/main" id="{4BFB1035-80BF-4313-AA06-1EE5C6777EE8}"/>
              </a:ext>
            </a:extLst>
          </p:cNvPr>
          <p:cNvSpPr txBox="1">
            <a:spLocks noGrp="1"/>
          </p:cNvSpPr>
          <p:nvPr>
            <p:ph type="body" idx="2"/>
          </p:nvPr>
        </p:nvSpPr>
        <p:spPr>
          <a:xfrm>
            <a:off x="777322" y="2105149"/>
            <a:ext cx="5114650" cy="6881308"/>
          </a:xfrm>
        </p:spPr>
        <p:txBody>
          <a:bodyPr/>
          <a:lstStyle>
            <a:lvl1pPr marL="0" indent="0">
              <a:spcBef>
                <a:spcPts val="500"/>
              </a:spcBef>
              <a:buNone/>
              <a:defRPr sz="2200"/>
            </a:lvl1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E56CB0FB-F02D-499F-B9E6-3B482EFD28B9}"/>
              </a:ext>
            </a:extLst>
          </p:cNvPr>
          <p:cNvSpPr txBox="1">
            <a:spLocks noGrp="1"/>
          </p:cNvSpPr>
          <p:nvPr>
            <p:ph type="dt" sz="half" idx="7"/>
          </p:nvPr>
        </p:nvSpPr>
        <p:spPr/>
        <p:txBody>
          <a:bodyPr/>
          <a:lstStyle>
            <a:lvl1pPr>
              <a:defRPr/>
            </a:lvl1pPr>
          </a:lstStyle>
          <a:p>
            <a:pPr lvl="0"/>
            <a:fld id="{7F10E521-F365-4F9F-A6E4-9C5DABF1F37F}" type="datetime1">
              <a:rPr lang="es-CO"/>
              <a:pPr lvl="0"/>
              <a:t>31/05/2023</a:t>
            </a:fld>
            <a:endParaRPr lang="es-CO"/>
          </a:p>
        </p:txBody>
      </p:sp>
      <p:sp>
        <p:nvSpPr>
          <p:cNvPr id="6" name="5 Marcador de pie de página">
            <a:extLst>
              <a:ext uri="{FF2B5EF4-FFF2-40B4-BE49-F238E27FC236}">
                <a16:creationId xmlns:a16="http://schemas.microsoft.com/office/drawing/2014/main" id="{2A4C21CA-AB37-4DF6-AD22-0AEACFD3FE0F}"/>
              </a:ext>
            </a:extLst>
          </p:cNvPr>
          <p:cNvSpPr txBox="1">
            <a:spLocks noGrp="1"/>
          </p:cNvSpPr>
          <p:nvPr>
            <p:ph type="ftr" sz="quarter" idx="9"/>
          </p:nvPr>
        </p:nvSpPr>
        <p:spPr/>
        <p:txBody>
          <a:bodyPr/>
          <a:lstStyle>
            <a:lvl1pPr>
              <a:defRPr/>
            </a:lvl1pPr>
          </a:lstStyle>
          <a:p>
            <a:pPr lvl="0"/>
            <a:endParaRPr lang="es-CO"/>
          </a:p>
        </p:txBody>
      </p:sp>
      <p:sp>
        <p:nvSpPr>
          <p:cNvPr id="7" name="6 Marcador de número de diapositiva">
            <a:extLst>
              <a:ext uri="{FF2B5EF4-FFF2-40B4-BE49-F238E27FC236}">
                <a16:creationId xmlns:a16="http://schemas.microsoft.com/office/drawing/2014/main" id="{AC3FD381-93B2-4C3B-BB3D-AC3D8328D291}"/>
              </a:ext>
            </a:extLst>
          </p:cNvPr>
          <p:cNvSpPr txBox="1">
            <a:spLocks noGrp="1"/>
          </p:cNvSpPr>
          <p:nvPr>
            <p:ph type="sldNum" sz="quarter" idx="8"/>
          </p:nvPr>
        </p:nvSpPr>
        <p:spPr/>
        <p:txBody>
          <a:bodyPr/>
          <a:lstStyle>
            <a:lvl1pPr>
              <a:defRPr/>
            </a:lvl1pPr>
          </a:lstStyle>
          <a:p>
            <a:pPr lvl="0"/>
            <a:fld id="{3E56161D-2C9F-40B0-929F-A7D17D3857F4}" type="slidenum">
              <a:t>‹Nº›</a:t>
            </a:fld>
            <a:endParaRPr lang="es-CO"/>
          </a:p>
        </p:txBody>
      </p:sp>
    </p:spTree>
    <p:extLst>
      <p:ext uri="{BB962C8B-B14F-4D97-AF65-F5344CB8AC3E}">
        <p14:creationId xmlns:p14="http://schemas.microsoft.com/office/powerpoint/2010/main" val="29139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2E1CE329-D398-4DC8-ACBF-BA7103991A08}"/>
              </a:ext>
            </a:extLst>
          </p:cNvPr>
          <p:cNvSpPr txBox="1">
            <a:spLocks noGrp="1"/>
          </p:cNvSpPr>
          <p:nvPr>
            <p:ph type="title"/>
          </p:nvPr>
        </p:nvSpPr>
        <p:spPr>
          <a:xfrm>
            <a:off x="3047201" y="7041995"/>
            <a:ext cx="9327830" cy="831345"/>
          </a:xfrm>
        </p:spPr>
        <p:txBody>
          <a:bodyPr anchor="b" anchorCtr="0"/>
          <a:lstStyle>
            <a:lvl1pPr algn="l">
              <a:defRPr sz="3200" b="1"/>
            </a:lvl1pPr>
          </a:lstStyle>
          <a:p>
            <a:pPr lvl="0"/>
            <a:r>
              <a:rPr lang="es-ES"/>
              <a:t>Haga clic para modificar el estilo de título del patrón</a:t>
            </a:r>
            <a:endParaRPr lang="es-CO"/>
          </a:p>
        </p:txBody>
      </p:sp>
      <p:sp>
        <p:nvSpPr>
          <p:cNvPr id="3" name="2 Marcador de posición de imagen">
            <a:extLst>
              <a:ext uri="{FF2B5EF4-FFF2-40B4-BE49-F238E27FC236}">
                <a16:creationId xmlns:a16="http://schemas.microsoft.com/office/drawing/2014/main" id="{C9A61C85-81DF-44C8-9C5F-BFBBDA97E43B}"/>
              </a:ext>
            </a:extLst>
          </p:cNvPr>
          <p:cNvSpPr txBox="1">
            <a:spLocks noGrp="1"/>
          </p:cNvSpPr>
          <p:nvPr>
            <p:ph type="pic" idx="1"/>
          </p:nvPr>
        </p:nvSpPr>
        <p:spPr>
          <a:xfrm>
            <a:off x="3047201" y="898873"/>
            <a:ext cx="9327830" cy="6035990"/>
          </a:xfrm>
        </p:spPr>
        <p:txBody>
          <a:bodyPr/>
          <a:lstStyle>
            <a:lvl1pPr marL="0" indent="0">
              <a:buNone/>
              <a:defRPr lang="es-CO"/>
            </a:lvl1pPr>
          </a:lstStyle>
          <a:p>
            <a:pPr lvl="0"/>
            <a:endParaRPr lang="es-CO"/>
          </a:p>
        </p:txBody>
      </p:sp>
      <p:sp>
        <p:nvSpPr>
          <p:cNvPr id="4" name="3 Marcador de texto">
            <a:extLst>
              <a:ext uri="{FF2B5EF4-FFF2-40B4-BE49-F238E27FC236}">
                <a16:creationId xmlns:a16="http://schemas.microsoft.com/office/drawing/2014/main" id="{9F30BC01-4C76-4770-BB52-96C754523503}"/>
              </a:ext>
            </a:extLst>
          </p:cNvPr>
          <p:cNvSpPr txBox="1">
            <a:spLocks noGrp="1"/>
          </p:cNvSpPr>
          <p:nvPr>
            <p:ph type="body" idx="2"/>
          </p:nvPr>
        </p:nvSpPr>
        <p:spPr>
          <a:xfrm>
            <a:off x="3047201" y="7873340"/>
            <a:ext cx="9327830" cy="1180654"/>
          </a:xfrm>
        </p:spPr>
        <p:txBody>
          <a:bodyPr/>
          <a:lstStyle>
            <a:lvl1pPr marL="0" indent="0">
              <a:spcBef>
                <a:spcPts val="500"/>
              </a:spcBef>
              <a:buNone/>
              <a:defRPr sz="2200"/>
            </a:lvl1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3D56AD48-15B1-427C-A5B2-41C1DAA16F01}"/>
              </a:ext>
            </a:extLst>
          </p:cNvPr>
          <p:cNvSpPr txBox="1">
            <a:spLocks noGrp="1"/>
          </p:cNvSpPr>
          <p:nvPr>
            <p:ph type="dt" sz="half" idx="7"/>
          </p:nvPr>
        </p:nvSpPr>
        <p:spPr/>
        <p:txBody>
          <a:bodyPr/>
          <a:lstStyle>
            <a:lvl1pPr>
              <a:defRPr/>
            </a:lvl1pPr>
          </a:lstStyle>
          <a:p>
            <a:pPr lvl="0"/>
            <a:fld id="{FB7D0BB0-A4B3-40C9-BBF2-17422AFE017E}" type="datetime1">
              <a:rPr lang="es-CO"/>
              <a:pPr lvl="0"/>
              <a:t>31/05/2023</a:t>
            </a:fld>
            <a:endParaRPr lang="es-CO"/>
          </a:p>
        </p:txBody>
      </p:sp>
      <p:sp>
        <p:nvSpPr>
          <p:cNvPr id="6" name="5 Marcador de pie de página">
            <a:extLst>
              <a:ext uri="{FF2B5EF4-FFF2-40B4-BE49-F238E27FC236}">
                <a16:creationId xmlns:a16="http://schemas.microsoft.com/office/drawing/2014/main" id="{BDC0383B-712D-4530-ACF0-A876FC7D9605}"/>
              </a:ext>
            </a:extLst>
          </p:cNvPr>
          <p:cNvSpPr txBox="1">
            <a:spLocks noGrp="1"/>
          </p:cNvSpPr>
          <p:nvPr>
            <p:ph type="ftr" sz="quarter" idx="9"/>
          </p:nvPr>
        </p:nvSpPr>
        <p:spPr/>
        <p:txBody>
          <a:bodyPr/>
          <a:lstStyle>
            <a:lvl1pPr>
              <a:defRPr/>
            </a:lvl1pPr>
          </a:lstStyle>
          <a:p>
            <a:pPr lvl="0"/>
            <a:endParaRPr lang="es-CO"/>
          </a:p>
        </p:txBody>
      </p:sp>
      <p:sp>
        <p:nvSpPr>
          <p:cNvPr id="7" name="6 Marcador de número de diapositiva">
            <a:extLst>
              <a:ext uri="{FF2B5EF4-FFF2-40B4-BE49-F238E27FC236}">
                <a16:creationId xmlns:a16="http://schemas.microsoft.com/office/drawing/2014/main" id="{F79E14A5-4148-4C16-90EF-A9B9187DEE31}"/>
              </a:ext>
            </a:extLst>
          </p:cNvPr>
          <p:cNvSpPr txBox="1">
            <a:spLocks noGrp="1"/>
          </p:cNvSpPr>
          <p:nvPr>
            <p:ph type="sldNum" sz="quarter" idx="8"/>
          </p:nvPr>
        </p:nvSpPr>
        <p:spPr/>
        <p:txBody>
          <a:bodyPr/>
          <a:lstStyle>
            <a:lvl1pPr>
              <a:defRPr/>
            </a:lvl1pPr>
          </a:lstStyle>
          <a:p>
            <a:pPr lvl="0"/>
            <a:fld id="{CBD734B9-42DF-4690-9342-61ED66C7686D}" type="slidenum">
              <a:t>‹Nº›</a:t>
            </a:fld>
            <a:endParaRPr lang="es-CO"/>
          </a:p>
        </p:txBody>
      </p:sp>
    </p:spTree>
    <p:extLst>
      <p:ext uri="{BB962C8B-B14F-4D97-AF65-F5344CB8AC3E}">
        <p14:creationId xmlns:p14="http://schemas.microsoft.com/office/powerpoint/2010/main" val="388212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título">
            <a:extLst>
              <a:ext uri="{FF2B5EF4-FFF2-40B4-BE49-F238E27FC236}">
                <a16:creationId xmlns:a16="http://schemas.microsoft.com/office/drawing/2014/main" id="{1CCCC4BE-5B7F-42E9-BDD1-75A28196797C}"/>
              </a:ext>
            </a:extLst>
          </p:cNvPr>
          <p:cNvSpPr txBox="1">
            <a:spLocks noGrp="1"/>
          </p:cNvSpPr>
          <p:nvPr>
            <p:ph type="title"/>
          </p:nvPr>
        </p:nvSpPr>
        <p:spPr>
          <a:xfrm>
            <a:off x="777322" y="402866"/>
            <a:ext cx="13991746" cy="1676662"/>
          </a:xfrm>
          <a:prstGeom prst="rect">
            <a:avLst/>
          </a:prstGeom>
          <a:noFill/>
          <a:ln>
            <a:noFill/>
          </a:ln>
        </p:spPr>
        <p:txBody>
          <a:bodyPr vert="horz" wrap="square" lIns="146267" tIns="73133" rIns="146267" bIns="73133" anchor="ctr" anchorCtr="1" compatLnSpc="1">
            <a:normAutofit/>
          </a:body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A1A1CACC-76F8-4F75-90B4-3E31C081CC6A}"/>
              </a:ext>
            </a:extLst>
          </p:cNvPr>
          <p:cNvSpPr txBox="1">
            <a:spLocks noGrp="1"/>
          </p:cNvSpPr>
          <p:nvPr>
            <p:ph type="body" idx="1"/>
          </p:nvPr>
        </p:nvSpPr>
        <p:spPr>
          <a:xfrm>
            <a:off x="777322" y="2347337"/>
            <a:ext cx="13991746" cy="6639129"/>
          </a:xfrm>
          <a:prstGeom prst="rect">
            <a:avLst/>
          </a:prstGeom>
          <a:noFill/>
          <a:ln>
            <a:noFill/>
          </a:ln>
        </p:spPr>
        <p:txBody>
          <a:bodyPr vert="horz" wrap="square" lIns="146267" tIns="73133" rIns="146267" bIns="73133" anchor="t" anchorCtr="0" compatLnSpc="1">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4E93E9DF-1175-44AA-9C6E-D6C904452181}"/>
              </a:ext>
            </a:extLst>
          </p:cNvPr>
          <p:cNvSpPr txBox="1">
            <a:spLocks noGrp="1"/>
          </p:cNvSpPr>
          <p:nvPr>
            <p:ph type="dt" sz="half" idx="2"/>
          </p:nvPr>
        </p:nvSpPr>
        <p:spPr>
          <a:xfrm>
            <a:off x="777322" y="9324127"/>
            <a:ext cx="3627488" cy="535600"/>
          </a:xfrm>
          <a:prstGeom prst="rect">
            <a:avLst/>
          </a:prstGeom>
          <a:noFill/>
          <a:ln>
            <a:noFill/>
          </a:ln>
        </p:spPr>
        <p:txBody>
          <a:bodyPr vert="horz" wrap="square" lIns="146267" tIns="73133" rIns="146267" bIns="73133" anchor="ctr" anchorCtr="0" compatLnSpc="1">
            <a:noAutofit/>
          </a:bodyPr>
          <a:lstStyle>
            <a:lvl1pPr marL="0" marR="0" lvl="0" indent="0" algn="l"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fld id="{43835E87-CC94-4FF5-984E-6FCC62FAB90C}" type="datetime1">
              <a:rPr lang="es-CO"/>
              <a:pPr lvl="0"/>
              <a:t>31/05/2023</a:t>
            </a:fld>
            <a:endParaRPr lang="es-CO"/>
          </a:p>
        </p:txBody>
      </p:sp>
      <p:sp>
        <p:nvSpPr>
          <p:cNvPr id="5" name="4 Marcador de pie de página">
            <a:extLst>
              <a:ext uri="{FF2B5EF4-FFF2-40B4-BE49-F238E27FC236}">
                <a16:creationId xmlns:a16="http://schemas.microsoft.com/office/drawing/2014/main" id="{A0012B99-1AA8-4C68-9D15-6257329FC0AC}"/>
              </a:ext>
            </a:extLst>
          </p:cNvPr>
          <p:cNvSpPr txBox="1">
            <a:spLocks noGrp="1"/>
          </p:cNvSpPr>
          <p:nvPr>
            <p:ph type="ftr" sz="quarter" idx="3"/>
          </p:nvPr>
        </p:nvSpPr>
        <p:spPr>
          <a:xfrm>
            <a:off x="5311685" y="9324127"/>
            <a:ext cx="4923019" cy="535600"/>
          </a:xfrm>
          <a:prstGeom prst="rect">
            <a:avLst/>
          </a:prstGeom>
          <a:noFill/>
          <a:ln>
            <a:noFill/>
          </a:ln>
        </p:spPr>
        <p:txBody>
          <a:bodyPr vert="horz" wrap="square" lIns="146267" tIns="73133" rIns="146267" bIns="73133" anchor="ctr" anchorCtr="1" compatLnSpc="1">
            <a:noAutofit/>
          </a:bodyPr>
          <a:lstStyle>
            <a:lvl1pPr marL="0" marR="0" lvl="0" indent="0" algn="ctr"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endParaRPr lang="es-CO"/>
          </a:p>
        </p:txBody>
      </p:sp>
      <p:sp>
        <p:nvSpPr>
          <p:cNvPr id="6" name="5 Marcador de número de diapositiva">
            <a:extLst>
              <a:ext uri="{FF2B5EF4-FFF2-40B4-BE49-F238E27FC236}">
                <a16:creationId xmlns:a16="http://schemas.microsoft.com/office/drawing/2014/main" id="{6E730C37-A834-47E1-91D2-77B7C2F1A840}"/>
              </a:ext>
            </a:extLst>
          </p:cNvPr>
          <p:cNvSpPr txBox="1">
            <a:spLocks noGrp="1"/>
          </p:cNvSpPr>
          <p:nvPr>
            <p:ph type="sldNum" sz="quarter" idx="4"/>
          </p:nvPr>
        </p:nvSpPr>
        <p:spPr>
          <a:xfrm>
            <a:off x="11141579" y="9324127"/>
            <a:ext cx="3627488" cy="535600"/>
          </a:xfrm>
          <a:prstGeom prst="rect">
            <a:avLst/>
          </a:prstGeom>
          <a:noFill/>
          <a:ln>
            <a:noFill/>
          </a:ln>
        </p:spPr>
        <p:txBody>
          <a:bodyPr vert="horz" wrap="square" lIns="146267" tIns="73133" rIns="146267" bIns="73133" anchor="ctr" anchorCtr="0" compatLnSpc="1">
            <a:noAutofit/>
          </a:bodyPr>
          <a:lstStyle>
            <a:lvl1pPr marL="0" marR="0" lvl="0" indent="0" algn="r"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fld id="{761002A7-A461-40AD-B7C4-6FA715AAAFC7}" type="slidenum">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p:titleStyle>
    <p:bodyStyle>
      <a:lvl1pPr marL="548511" marR="0" lvl="0" indent="-548511" algn="l" defTabSz="1462701" rtl="0" fontAlgn="auto" hangingPunct="1">
        <a:lnSpc>
          <a:spcPct val="100000"/>
        </a:lnSpc>
        <a:spcBef>
          <a:spcPts val="1200"/>
        </a:spcBef>
        <a:spcAft>
          <a:spcPts val="0"/>
        </a:spcAft>
        <a:buSzPct val="100000"/>
        <a:buFont typeface="Arial" pitchFamily="34"/>
        <a:buChar char="•"/>
        <a:tabLst/>
        <a:defRPr lang="es-ES" sz="5100" b="0" i="0" u="none" strike="noStrike" kern="1200" cap="none" spc="0" baseline="0">
          <a:solidFill>
            <a:srgbClr val="000000"/>
          </a:solidFill>
          <a:uFillTx/>
          <a:latin typeface="Calibri"/>
        </a:defRPr>
      </a:lvl1pPr>
      <a:lvl2pPr marL="1188445" marR="0" lvl="1" indent="-457090" algn="l" defTabSz="1462701" rtl="0" fontAlgn="auto" hangingPunct="1">
        <a:lnSpc>
          <a:spcPct val="100000"/>
        </a:lnSpc>
        <a:spcBef>
          <a:spcPts val="1100"/>
        </a:spcBef>
        <a:spcAft>
          <a:spcPts val="0"/>
        </a:spcAft>
        <a:buSzPct val="100000"/>
        <a:buFont typeface="Arial" pitchFamily="34"/>
        <a:buChar char="–"/>
        <a:tabLst/>
        <a:defRPr lang="es-ES" sz="4500" b="0" i="0" u="none" strike="noStrike" kern="1200" cap="none" spc="0" baseline="0">
          <a:solidFill>
            <a:srgbClr val="000000"/>
          </a:solidFill>
          <a:uFillTx/>
          <a:latin typeface="Calibri"/>
        </a:defRPr>
      </a:lvl2pPr>
      <a:lvl3pPr marL="1828379" marR="0" lvl="2" indent="-365677" algn="l" defTabSz="1462701" rtl="0" fontAlgn="auto" hangingPunct="1">
        <a:lnSpc>
          <a:spcPct val="100000"/>
        </a:lnSpc>
        <a:spcBef>
          <a:spcPts val="900"/>
        </a:spcBef>
        <a:spcAft>
          <a:spcPts val="0"/>
        </a:spcAft>
        <a:buSzPct val="100000"/>
        <a:buFont typeface="Arial" pitchFamily="34"/>
        <a:buChar char="•"/>
        <a:tabLst/>
        <a:defRPr lang="es-ES" sz="3800" b="0" i="0" u="none" strike="noStrike" kern="1200" cap="none" spc="0" baseline="0">
          <a:solidFill>
            <a:srgbClr val="000000"/>
          </a:solidFill>
          <a:uFillTx/>
          <a:latin typeface="Calibri"/>
        </a:defRPr>
      </a:lvl3pPr>
      <a:lvl4pPr marL="2559734" marR="0" lvl="3" indent="-365677" algn="l" defTabSz="1462701"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defRPr>
      </a:lvl4pPr>
      <a:lvl5pPr marL="3291090" marR="0" lvl="4" indent="-365677" algn="l" defTabSz="1462701"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814" y="535603"/>
            <a:ext cx="13408760" cy="194446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068814" y="2678006"/>
            <a:ext cx="13408760" cy="638297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1068815" y="9324121"/>
            <a:ext cx="3497937" cy="535602"/>
          </a:xfrm>
          <a:prstGeom prst="rect">
            <a:avLst/>
          </a:prstGeom>
        </p:spPr>
        <p:txBody>
          <a:bodyPr vert="horz" lIns="91440" tIns="45720" rIns="91440" bIns="45720" rtlCol="0" anchor="ctr"/>
          <a:lstStyle>
            <a:lvl1pPr algn="l">
              <a:defRPr sz="1760">
                <a:solidFill>
                  <a:schemeClr val="tx1">
                    <a:tint val="75000"/>
                  </a:schemeClr>
                </a:solidFill>
              </a:defRPr>
            </a:lvl1pPr>
          </a:lstStyle>
          <a:p>
            <a:fld id="{09624451-3B6F-4CD7-BFAE-67138B65E701}" type="datetimeFigureOut">
              <a:rPr lang="es-CO" smtClean="0"/>
              <a:t>31/05/2023</a:t>
            </a:fld>
            <a:endParaRPr lang="es-CO"/>
          </a:p>
        </p:txBody>
      </p:sp>
      <p:sp>
        <p:nvSpPr>
          <p:cNvPr id="5" name="Footer Placeholder 4"/>
          <p:cNvSpPr>
            <a:spLocks noGrp="1"/>
          </p:cNvSpPr>
          <p:nvPr>
            <p:ph type="ftr" sz="quarter" idx="3"/>
          </p:nvPr>
        </p:nvSpPr>
        <p:spPr>
          <a:xfrm>
            <a:off x="5149741" y="9324121"/>
            <a:ext cx="5246906" cy="535602"/>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0979638" y="9324121"/>
            <a:ext cx="3497937" cy="535602"/>
          </a:xfrm>
          <a:prstGeom prst="rect">
            <a:avLst/>
          </a:prstGeom>
        </p:spPr>
        <p:txBody>
          <a:bodyPr vert="horz" lIns="91440" tIns="45720" rIns="91440" bIns="45720" rtlCol="0" anchor="ctr"/>
          <a:lstStyle>
            <a:lvl1pPr algn="r">
              <a:defRPr sz="1760">
                <a:solidFill>
                  <a:schemeClr val="tx1">
                    <a:tint val="75000"/>
                  </a:schemeClr>
                </a:solidFill>
              </a:defRPr>
            </a:lvl1pPr>
          </a:lstStyle>
          <a:p>
            <a:fld id="{2B6706F8-933F-4AC3-963B-E8A8F1DD828B}" type="slidenum">
              <a:rPr lang="es-CO" smtClean="0"/>
              <a:t>‹Nº›</a:t>
            </a:fld>
            <a:endParaRPr lang="es-CO"/>
          </a:p>
        </p:txBody>
      </p:sp>
    </p:spTree>
    <p:extLst>
      <p:ext uri="{BB962C8B-B14F-4D97-AF65-F5344CB8AC3E}">
        <p14:creationId xmlns:p14="http://schemas.microsoft.com/office/powerpoint/2010/main" val="29719522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p:titleStyle>
    <p:bodyStyle>
      <a:lvl1pPr marL="335327" indent="-335327" algn="l" defTabSz="1341307" rtl="0" eaLnBrk="1" latinLnBrk="0" hangingPunct="1">
        <a:lnSpc>
          <a:spcPct val="90000"/>
        </a:lnSpc>
        <a:spcBef>
          <a:spcPts val="1466"/>
        </a:spcBef>
        <a:buFont typeface="Arial" panose="020B0604020202020204" pitchFamily="34" charset="0"/>
        <a:buChar char="•"/>
        <a:defRPr sz="4108" kern="1200">
          <a:solidFill>
            <a:schemeClr val="tx1"/>
          </a:solidFill>
          <a:latin typeface="+mn-lt"/>
          <a:ea typeface="+mn-ea"/>
          <a:cs typeface="+mn-cs"/>
        </a:defRPr>
      </a:lvl1pPr>
      <a:lvl2pPr marL="1005980" indent="-335327" algn="l" defTabSz="1341307" rtl="0" eaLnBrk="1" latinLnBrk="0" hangingPunct="1">
        <a:lnSpc>
          <a:spcPct val="90000"/>
        </a:lnSpc>
        <a:spcBef>
          <a:spcPts val="734"/>
        </a:spcBef>
        <a:buFont typeface="Arial" panose="020B0604020202020204" pitchFamily="34" charset="0"/>
        <a:buChar char="•"/>
        <a:defRPr sz="3521" kern="1200">
          <a:solidFill>
            <a:schemeClr val="tx1"/>
          </a:solidFill>
          <a:latin typeface="+mn-lt"/>
          <a:ea typeface="+mn-ea"/>
          <a:cs typeface="+mn-cs"/>
        </a:defRPr>
      </a:lvl2pPr>
      <a:lvl3pPr marL="1676632" indent="-335327" algn="l" defTabSz="1341307" rtl="0" eaLnBrk="1" latinLnBrk="0" hangingPunct="1">
        <a:lnSpc>
          <a:spcPct val="90000"/>
        </a:lnSpc>
        <a:spcBef>
          <a:spcPts val="734"/>
        </a:spcBef>
        <a:buFont typeface="Arial" panose="020B0604020202020204" pitchFamily="34" charset="0"/>
        <a:buChar char="•"/>
        <a:defRPr sz="2934" kern="1200">
          <a:solidFill>
            <a:schemeClr val="tx1"/>
          </a:solidFill>
          <a:latin typeface="+mn-lt"/>
          <a:ea typeface="+mn-ea"/>
          <a:cs typeface="+mn-cs"/>
        </a:defRPr>
      </a:lvl3pPr>
      <a:lvl4pPr marL="2347285"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4pPr>
      <a:lvl5pPr marL="3017939"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5pPr>
      <a:lvl6pPr marL="3688592"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6pPr>
      <a:lvl7pPr marL="4359245"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7pPr>
      <a:lvl8pPr marL="5029899"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8pPr>
      <a:lvl9pPr marL="5700551"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307" rtl="0" eaLnBrk="1" latinLnBrk="0" hangingPunct="1">
        <a:defRPr sz="2640" kern="1200">
          <a:solidFill>
            <a:schemeClr val="tx1"/>
          </a:solidFill>
          <a:latin typeface="+mn-lt"/>
          <a:ea typeface="+mn-ea"/>
          <a:cs typeface="+mn-cs"/>
        </a:defRPr>
      </a:lvl1pPr>
      <a:lvl2pPr marL="670653" algn="l" defTabSz="1341307" rtl="0" eaLnBrk="1" latinLnBrk="0" hangingPunct="1">
        <a:defRPr sz="2640" kern="1200">
          <a:solidFill>
            <a:schemeClr val="tx1"/>
          </a:solidFill>
          <a:latin typeface="+mn-lt"/>
          <a:ea typeface="+mn-ea"/>
          <a:cs typeface="+mn-cs"/>
        </a:defRPr>
      </a:lvl2pPr>
      <a:lvl3pPr marL="1341307" algn="l" defTabSz="1341307" rtl="0" eaLnBrk="1" latinLnBrk="0" hangingPunct="1">
        <a:defRPr sz="2640" kern="1200">
          <a:solidFill>
            <a:schemeClr val="tx1"/>
          </a:solidFill>
          <a:latin typeface="+mn-lt"/>
          <a:ea typeface="+mn-ea"/>
          <a:cs typeface="+mn-cs"/>
        </a:defRPr>
      </a:lvl3pPr>
      <a:lvl4pPr marL="2011959" algn="l" defTabSz="1341307" rtl="0" eaLnBrk="1" latinLnBrk="0" hangingPunct="1">
        <a:defRPr sz="2640" kern="1200">
          <a:solidFill>
            <a:schemeClr val="tx1"/>
          </a:solidFill>
          <a:latin typeface="+mn-lt"/>
          <a:ea typeface="+mn-ea"/>
          <a:cs typeface="+mn-cs"/>
        </a:defRPr>
      </a:lvl4pPr>
      <a:lvl5pPr marL="2682612" algn="l" defTabSz="1341307" rtl="0" eaLnBrk="1" latinLnBrk="0" hangingPunct="1">
        <a:defRPr sz="2640" kern="1200">
          <a:solidFill>
            <a:schemeClr val="tx1"/>
          </a:solidFill>
          <a:latin typeface="+mn-lt"/>
          <a:ea typeface="+mn-ea"/>
          <a:cs typeface="+mn-cs"/>
        </a:defRPr>
      </a:lvl5pPr>
      <a:lvl6pPr marL="3353265" algn="l" defTabSz="1341307" rtl="0" eaLnBrk="1" latinLnBrk="0" hangingPunct="1">
        <a:defRPr sz="2640" kern="1200">
          <a:solidFill>
            <a:schemeClr val="tx1"/>
          </a:solidFill>
          <a:latin typeface="+mn-lt"/>
          <a:ea typeface="+mn-ea"/>
          <a:cs typeface="+mn-cs"/>
        </a:defRPr>
      </a:lvl6pPr>
      <a:lvl7pPr marL="4023919" algn="l" defTabSz="1341307" rtl="0" eaLnBrk="1" latinLnBrk="0" hangingPunct="1">
        <a:defRPr sz="2640" kern="1200">
          <a:solidFill>
            <a:schemeClr val="tx1"/>
          </a:solidFill>
          <a:latin typeface="+mn-lt"/>
          <a:ea typeface="+mn-ea"/>
          <a:cs typeface="+mn-cs"/>
        </a:defRPr>
      </a:lvl7pPr>
      <a:lvl8pPr marL="4694572" algn="l" defTabSz="1341307" rtl="0" eaLnBrk="1" latinLnBrk="0" hangingPunct="1">
        <a:defRPr sz="2640" kern="1200">
          <a:solidFill>
            <a:schemeClr val="tx1"/>
          </a:solidFill>
          <a:latin typeface="+mn-lt"/>
          <a:ea typeface="+mn-ea"/>
          <a:cs typeface="+mn-cs"/>
        </a:defRPr>
      </a:lvl8pPr>
      <a:lvl9pPr marL="5365224" algn="l" defTabSz="1341307" rtl="0" eaLnBrk="1" latinLnBrk="0" hangingPunct="1">
        <a:defRPr sz="26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777321" y="402866"/>
            <a:ext cx="13991749" cy="1676665"/>
          </a:xfrm>
          <a:prstGeom prst="rect">
            <a:avLst/>
          </a:prstGeom>
        </p:spPr>
        <p:txBody>
          <a:bodyPr vert="horz" lIns="146270" tIns="73134" rIns="146270" bIns="73134"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777321" y="2347336"/>
            <a:ext cx="13991749" cy="6639127"/>
          </a:xfrm>
          <a:prstGeom prst="rect">
            <a:avLst/>
          </a:prstGeom>
        </p:spPr>
        <p:txBody>
          <a:bodyPr vert="horz" lIns="146270" tIns="73134" rIns="146270" bIns="7313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777319" y="9324124"/>
            <a:ext cx="3627491" cy="535601"/>
          </a:xfrm>
          <a:prstGeom prst="rect">
            <a:avLst/>
          </a:prstGeom>
        </p:spPr>
        <p:txBody>
          <a:bodyPr vert="horz" lIns="146270" tIns="73134" rIns="146270" bIns="73134" rtlCol="0" anchor="ctr"/>
          <a:lstStyle>
            <a:lvl1pPr algn="l">
              <a:defRPr sz="1900">
                <a:solidFill>
                  <a:schemeClr val="tx1">
                    <a:tint val="75000"/>
                  </a:schemeClr>
                </a:solidFill>
              </a:defRPr>
            </a:lvl1pPr>
          </a:lstStyle>
          <a:p>
            <a:fld id="{EFEED43B-98C4-4EC7-80D1-165B094B92B0}" type="datetimeFigureOut">
              <a:rPr lang="es-CO" smtClean="0"/>
              <a:t>31/05/2023</a:t>
            </a:fld>
            <a:endParaRPr lang="es-CO"/>
          </a:p>
        </p:txBody>
      </p:sp>
      <p:sp>
        <p:nvSpPr>
          <p:cNvPr id="5" name="4 Marcador de pie de página"/>
          <p:cNvSpPr>
            <a:spLocks noGrp="1"/>
          </p:cNvSpPr>
          <p:nvPr>
            <p:ph type="ftr" sz="quarter" idx="3"/>
          </p:nvPr>
        </p:nvSpPr>
        <p:spPr>
          <a:xfrm>
            <a:off x="5311684" y="9324124"/>
            <a:ext cx="4923023" cy="535601"/>
          </a:xfrm>
          <a:prstGeom prst="rect">
            <a:avLst/>
          </a:prstGeom>
        </p:spPr>
        <p:txBody>
          <a:bodyPr vert="horz" lIns="146270" tIns="73134" rIns="146270" bIns="73134" rtlCol="0" anchor="ctr"/>
          <a:lstStyle>
            <a:lvl1pPr algn="ctr">
              <a:defRPr sz="19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11141578" y="9324124"/>
            <a:ext cx="3627491" cy="535601"/>
          </a:xfrm>
          <a:prstGeom prst="rect">
            <a:avLst/>
          </a:prstGeom>
        </p:spPr>
        <p:txBody>
          <a:bodyPr vert="horz" lIns="146270" tIns="73134" rIns="146270" bIns="73134" rtlCol="0" anchor="ctr"/>
          <a:lstStyle>
            <a:lvl1pPr algn="r">
              <a:defRPr sz="1900">
                <a:solidFill>
                  <a:schemeClr val="tx1">
                    <a:tint val="75000"/>
                  </a:schemeClr>
                </a:solidFill>
              </a:defRPr>
            </a:lvl1pPr>
          </a:lstStyle>
          <a:p>
            <a:fld id="{D8C0089A-DDEF-4F7F-ABFE-81D42DC1AA0A}" type="slidenum">
              <a:rPr lang="es-CO" smtClean="0"/>
              <a:t>‹Nº›</a:t>
            </a:fld>
            <a:endParaRPr lang="es-CO"/>
          </a:p>
        </p:txBody>
      </p:sp>
    </p:spTree>
    <p:extLst>
      <p:ext uri="{BB962C8B-B14F-4D97-AF65-F5344CB8AC3E}">
        <p14:creationId xmlns:p14="http://schemas.microsoft.com/office/powerpoint/2010/main" val="276824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62704" rtl="0" eaLnBrk="1" latinLnBrk="0" hangingPunct="1">
        <a:spcBef>
          <a:spcPct val="0"/>
        </a:spcBef>
        <a:buNone/>
        <a:defRPr sz="7000" kern="1200">
          <a:solidFill>
            <a:schemeClr val="tx1"/>
          </a:solidFill>
          <a:latin typeface="+mj-lt"/>
          <a:ea typeface="+mj-ea"/>
          <a:cs typeface="+mj-cs"/>
        </a:defRPr>
      </a:lvl1pPr>
    </p:titleStyle>
    <p:bodyStyle>
      <a:lvl1pPr marL="548514" indent="-548514" algn="l" defTabSz="1462704"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8445" indent="-457094" algn="l" defTabSz="1462704"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2pPr>
      <a:lvl3pPr marL="1828378" indent="-365676" algn="l" defTabSz="1462704"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59731"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91086"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022435"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3785"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5136"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6489"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s-CO"/>
      </a:defPPr>
      <a:lvl1pPr marL="0" algn="l" defTabSz="1462704" rtl="0" eaLnBrk="1" latinLnBrk="0" hangingPunct="1">
        <a:defRPr sz="2900" kern="1200">
          <a:solidFill>
            <a:schemeClr val="tx1"/>
          </a:solidFill>
          <a:latin typeface="+mn-lt"/>
          <a:ea typeface="+mn-ea"/>
          <a:cs typeface="+mn-cs"/>
        </a:defRPr>
      </a:lvl1pPr>
      <a:lvl2pPr marL="731351" algn="l" defTabSz="1462704" rtl="0" eaLnBrk="1" latinLnBrk="0" hangingPunct="1">
        <a:defRPr sz="2900" kern="1200">
          <a:solidFill>
            <a:schemeClr val="tx1"/>
          </a:solidFill>
          <a:latin typeface="+mn-lt"/>
          <a:ea typeface="+mn-ea"/>
          <a:cs typeface="+mn-cs"/>
        </a:defRPr>
      </a:lvl2pPr>
      <a:lvl3pPr marL="1462704" algn="l" defTabSz="1462704" rtl="0" eaLnBrk="1" latinLnBrk="0" hangingPunct="1">
        <a:defRPr sz="2900" kern="1200">
          <a:solidFill>
            <a:schemeClr val="tx1"/>
          </a:solidFill>
          <a:latin typeface="+mn-lt"/>
          <a:ea typeface="+mn-ea"/>
          <a:cs typeface="+mn-cs"/>
        </a:defRPr>
      </a:lvl3pPr>
      <a:lvl4pPr marL="2194054" algn="l" defTabSz="1462704" rtl="0" eaLnBrk="1" latinLnBrk="0" hangingPunct="1">
        <a:defRPr sz="2900" kern="1200">
          <a:solidFill>
            <a:schemeClr val="tx1"/>
          </a:solidFill>
          <a:latin typeface="+mn-lt"/>
          <a:ea typeface="+mn-ea"/>
          <a:cs typeface="+mn-cs"/>
        </a:defRPr>
      </a:lvl4pPr>
      <a:lvl5pPr marL="2925408" algn="l" defTabSz="1462704" rtl="0" eaLnBrk="1" latinLnBrk="0" hangingPunct="1">
        <a:defRPr sz="2900" kern="1200">
          <a:solidFill>
            <a:schemeClr val="tx1"/>
          </a:solidFill>
          <a:latin typeface="+mn-lt"/>
          <a:ea typeface="+mn-ea"/>
          <a:cs typeface="+mn-cs"/>
        </a:defRPr>
      </a:lvl5pPr>
      <a:lvl6pPr marL="3656758" algn="l" defTabSz="1462704" rtl="0" eaLnBrk="1" latinLnBrk="0" hangingPunct="1">
        <a:defRPr sz="2900" kern="1200">
          <a:solidFill>
            <a:schemeClr val="tx1"/>
          </a:solidFill>
          <a:latin typeface="+mn-lt"/>
          <a:ea typeface="+mn-ea"/>
          <a:cs typeface="+mn-cs"/>
        </a:defRPr>
      </a:lvl6pPr>
      <a:lvl7pPr marL="4388109" algn="l" defTabSz="1462704" rtl="0" eaLnBrk="1" latinLnBrk="0" hangingPunct="1">
        <a:defRPr sz="2900" kern="1200">
          <a:solidFill>
            <a:schemeClr val="tx1"/>
          </a:solidFill>
          <a:latin typeface="+mn-lt"/>
          <a:ea typeface="+mn-ea"/>
          <a:cs typeface="+mn-cs"/>
        </a:defRPr>
      </a:lvl7pPr>
      <a:lvl8pPr marL="5119462" algn="l" defTabSz="1462704" rtl="0" eaLnBrk="1" latinLnBrk="0" hangingPunct="1">
        <a:defRPr sz="2900" kern="1200">
          <a:solidFill>
            <a:schemeClr val="tx1"/>
          </a:solidFill>
          <a:latin typeface="+mn-lt"/>
          <a:ea typeface="+mn-ea"/>
          <a:cs typeface="+mn-cs"/>
        </a:defRPr>
      </a:lvl8pPr>
      <a:lvl9pPr marL="5850814" algn="l" defTabSz="146270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4.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24.xm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omberosbogota.gov.co/" TargetMode="Externa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ortada Informe de Gestion " title="Portada Informe de Gestion "/>
          <p:cNvPicPr>
            <a:picLocks noChangeAspect="1"/>
          </p:cNvPicPr>
          <p:nvPr/>
        </p:nvPicPr>
        <p:blipFill>
          <a:blip r:embed="rId2"/>
          <a:stretch>
            <a:fillRect/>
          </a:stretch>
        </p:blipFill>
        <p:spPr>
          <a:xfrm>
            <a:off x="1" y="-88938"/>
            <a:ext cx="15459456" cy="10180618"/>
          </a:xfrm>
          <a:prstGeom prst="rect">
            <a:avLst/>
          </a:prstGeom>
        </p:spPr>
      </p:pic>
      <p:sp>
        <p:nvSpPr>
          <p:cNvPr id="6" name="1 Título">
            <a:extLst>
              <a:ext uri="{FF2B5EF4-FFF2-40B4-BE49-F238E27FC236}">
                <a16:creationId xmlns:a16="http://schemas.microsoft.com/office/drawing/2014/main" id="{2D4F513F-D350-4E80-ADDB-BD555D0BC27F}"/>
              </a:ext>
            </a:extLst>
          </p:cNvPr>
          <p:cNvSpPr txBox="1">
            <a:spLocks noGrp="1"/>
          </p:cNvSpPr>
          <p:nvPr>
            <p:ph type="title" idx="4294967295"/>
          </p:nvPr>
        </p:nvSpPr>
        <p:spPr>
          <a:xfrm>
            <a:off x="6013199" y="3625415"/>
            <a:ext cx="9041133" cy="2445179"/>
          </a:xfrm>
          <a:prstGeom prst="rect">
            <a:avLst/>
          </a:prstGeom>
          <a:noFill/>
          <a:ln>
            <a:noFill/>
            <a:prstDash/>
          </a:ln>
          <a:effectLst/>
        </p:spPr>
        <p:txBody>
          <a:bodyPr rot="0" spcFirstLastPara="0" vertOverflow="overflow" horzOverflow="overflow" vert="horz" wrap="square" lIns="121144" tIns="60571" rIns="121144" bIns="60571" numCol="1" spcCol="0" rtlCol="0" fromWordArt="0" anchor="ctr" anchorCtr="0" forceAA="0" compatLnSpc="1">
            <a:prstTxWarp prst="textNoShape">
              <a:avLst/>
            </a:prstTxWarp>
            <a:no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algn="r" defTabSz="1777039">
              <a:lnSpc>
                <a:spcPts val="3810"/>
              </a:lnSpc>
              <a:defRPr/>
            </a:pPr>
            <a:r>
              <a:rPr lang="es-MX" sz="4400" b="1" dirty="0">
                <a:solidFill>
                  <a:schemeClr val="tx1">
                    <a:lumMod val="75000"/>
                    <a:lumOff val="25000"/>
                  </a:schemeClr>
                </a:solidFill>
                <a:latin typeface="Arial Narrow" panose="020B0606020202030204" pitchFamily="34" charset="0"/>
              </a:rPr>
              <a:t>Cuarto informe de seguimiento a la planeación institucional- Corte a 31 de Marzo </a:t>
            </a:r>
          </a:p>
          <a:p>
            <a:pPr algn="r" defTabSz="1777039">
              <a:lnSpc>
                <a:spcPts val="3810"/>
              </a:lnSpc>
              <a:defRPr/>
            </a:pPr>
            <a:endParaRPr lang="es-MX" sz="4472" b="1" dirty="0">
              <a:solidFill>
                <a:schemeClr val="tx1">
                  <a:lumMod val="75000"/>
                  <a:lumOff val="25000"/>
                </a:schemeClr>
              </a:solidFill>
              <a:latin typeface="Impact" panose="020B0806030902050204" pitchFamily="34" charset="0"/>
            </a:endParaRPr>
          </a:p>
          <a:p>
            <a:pPr algn="r" defTabSz="1777039">
              <a:lnSpc>
                <a:spcPts val="3810"/>
              </a:lnSpc>
              <a:defRPr/>
            </a:pPr>
            <a:endParaRPr lang="es-CO" sz="4472" b="1" dirty="0">
              <a:solidFill>
                <a:schemeClr val="tx1">
                  <a:lumMod val="75000"/>
                  <a:lumOff val="25000"/>
                </a:schemeClr>
              </a:solidFill>
              <a:latin typeface="Museo Sans Condensed" panose="02000000000000000000" pitchFamily="2" charset="0"/>
            </a:endParaRPr>
          </a:p>
          <a:p>
            <a:pPr algn="r" defTabSz="1777039">
              <a:lnSpc>
                <a:spcPts val="3810"/>
              </a:lnSpc>
              <a:defRPr/>
            </a:pPr>
            <a:r>
              <a:rPr lang="es-CO" sz="5963" b="1" dirty="0">
                <a:solidFill>
                  <a:schemeClr val="tx1">
                    <a:lumMod val="75000"/>
                    <a:lumOff val="25000"/>
                  </a:schemeClr>
                </a:solidFill>
                <a:latin typeface="Aharoni" pitchFamily="2" charset="-79"/>
                <a:cs typeface="Aharoni" pitchFamily="2" charset="-79"/>
              </a:rPr>
              <a:t>                  </a:t>
            </a:r>
            <a:endParaRPr lang="es-CO" sz="4969" b="1" dirty="0">
              <a:solidFill>
                <a:schemeClr val="tx1">
                  <a:lumMod val="75000"/>
                  <a:lumOff val="25000"/>
                </a:schemeClr>
              </a:solidFill>
              <a:latin typeface="Aharoni" pitchFamily="2" charset="-79"/>
              <a:cs typeface="Aharoni" pitchFamily="2" charset="-79"/>
            </a:endParaRPr>
          </a:p>
        </p:txBody>
      </p:sp>
      <p:sp>
        <p:nvSpPr>
          <p:cNvPr id="3" name="Rectángulo 2">
            <a:extLst>
              <a:ext uri="{FF2B5EF4-FFF2-40B4-BE49-F238E27FC236}">
                <a16:creationId xmlns:a16="http://schemas.microsoft.com/office/drawing/2014/main" id="{D7A0A7D7-B1DE-4D43-806D-1A71C7B244C7}"/>
              </a:ext>
            </a:extLst>
          </p:cNvPr>
          <p:cNvSpPr/>
          <p:nvPr/>
        </p:nvSpPr>
        <p:spPr>
          <a:xfrm>
            <a:off x="5872680" y="7450315"/>
            <a:ext cx="7744843" cy="709040"/>
          </a:xfrm>
          <a:prstGeom prst="rect">
            <a:avLst/>
          </a:prstGeom>
        </p:spPr>
        <p:txBody>
          <a:bodyPr wrap="square">
            <a:spAutoFit/>
          </a:bodyPr>
          <a:lstStyle/>
          <a:p>
            <a:r>
              <a:rPr lang="es-CO" sz="1336" dirty="0">
                <a:latin typeface="Arial Narrow" panose="020B0606020202030204" pitchFamily="34" charset="0"/>
              </a:rPr>
              <a:t>Elaboró Cristian Camilo Suarez Herrera  – Contratista OAP</a:t>
            </a:r>
            <a:br>
              <a:rPr lang="es-CO" sz="1336" dirty="0">
                <a:latin typeface="Arial Narrow" panose="020B0606020202030204" pitchFamily="34" charset="0"/>
              </a:rPr>
            </a:br>
            <a:r>
              <a:rPr lang="es-CO" sz="1336" dirty="0">
                <a:latin typeface="Arial Narrow" panose="020B0606020202030204" pitchFamily="34" charset="0"/>
              </a:rPr>
              <a:t>Revisó:– Iveet Saudy Rojas Paez- Profesional Especializada </a:t>
            </a:r>
            <a:br>
              <a:rPr lang="es-CO" sz="1336" dirty="0">
                <a:latin typeface="Arial Narrow" panose="020B0606020202030204" pitchFamily="34" charset="0"/>
              </a:rPr>
            </a:br>
            <a:r>
              <a:rPr lang="es-CO" sz="1336" dirty="0">
                <a:latin typeface="Arial Narrow" panose="020B0606020202030204" pitchFamily="34" charset="0"/>
              </a:rPr>
              <a:t>Aprobó: Olga Soraida Silva Albarran Jefe Oficina Asesora de Planeación </a:t>
            </a:r>
          </a:p>
        </p:txBody>
      </p:sp>
      <p:sp>
        <p:nvSpPr>
          <p:cNvPr id="4" name="CuadroTexto 3">
            <a:extLst>
              <a:ext uri="{FF2B5EF4-FFF2-40B4-BE49-F238E27FC236}">
                <a16:creationId xmlns:a16="http://schemas.microsoft.com/office/drawing/2014/main" id="{263E8834-8195-45EF-A5F5-E2F04CC4BD00}"/>
              </a:ext>
            </a:extLst>
          </p:cNvPr>
          <p:cNvSpPr txBox="1"/>
          <p:nvPr/>
        </p:nvSpPr>
        <p:spPr>
          <a:xfrm>
            <a:off x="5872680" y="5562314"/>
            <a:ext cx="4043344" cy="1999330"/>
          </a:xfrm>
          <a:prstGeom prst="rect">
            <a:avLst/>
          </a:prstGeom>
          <a:noFill/>
        </p:spPr>
        <p:txBody>
          <a:bodyPr wrap="square" rtlCol="0">
            <a:spAutoFit/>
          </a:bodyPr>
          <a:lstStyle/>
          <a:p>
            <a:r>
              <a:rPr lang="es-CO" sz="1701" dirty="0">
                <a:latin typeface="Arial Narrow" panose="020B0606020202030204" pitchFamily="34" charset="0"/>
              </a:rPr>
              <a:t>Plan Estratégico Institucional </a:t>
            </a:r>
            <a:br>
              <a:rPr lang="es-CO" sz="1701" dirty="0">
                <a:latin typeface="Arial Narrow" panose="020B0606020202030204" pitchFamily="34" charset="0"/>
              </a:rPr>
            </a:br>
            <a:r>
              <a:rPr lang="es-CO" sz="1701" dirty="0">
                <a:latin typeface="Arial Narrow" panose="020B0606020202030204" pitchFamily="34" charset="0"/>
              </a:rPr>
              <a:t>Plan de Acción</a:t>
            </a:r>
            <a:br>
              <a:rPr lang="es-CO" sz="1701" dirty="0">
                <a:latin typeface="Arial Narrow" panose="020B0606020202030204" pitchFamily="34" charset="0"/>
              </a:rPr>
            </a:br>
            <a:r>
              <a:rPr lang="es-CO" sz="1701" dirty="0">
                <a:latin typeface="Arial Narrow" panose="020B0606020202030204" pitchFamily="34" charset="0"/>
              </a:rPr>
              <a:t>Indicadores </a:t>
            </a:r>
            <a:br>
              <a:rPr lang="es-CO" sz="1701" dirty="0">
                <a:latin typeface="Arial Narrow" panose="020B0606020202030204" pitchFamily="34" charset="0"/>
              </a:rPr>
            </a:br>
            <a:r>
              <a:rPr lang="es-CO" sz="1701" dirty="0">
                <a:latin typeface="Arial Narrow" panose="020B0606020202030204" pitchFamily="34" charset="0"/>
              </a:rPr>
              <a:t>Planes Institucionales </a:t>
            </a:r>
            <a:br>
              <a:rPr lang="es-CO" sz="1701" dirty="0">
                <a:latin typeface="Arial Narrow" panose="020B0606020202030204" pitchFamily="34" charset="0"/>
              </a:rPr>
            </a:br>
            <a:r>
              <a:rPr lang="es-CO" sz="1701" dirty="0">
                <a:latin typeface="Arial Narrow" panose="020B0606020202030204" pitchFamily="34" charset="0"/>
              </a:rPr>
              <a:t>Implementación MIPG</a:t>
            </a:r>
          </a:p>
          <a:p>
            <a:r>
              <a:rPr lang="es-CO" sz="1701" dirty="0">
                <a:latin typeface="Arial Narrow" panose="020B0606020202030204" pitchFamily="34" charset="0"/>
              </a:rPr>
              <a:t>Ejecución Proyectos de Inversión </a:t>
            </a:r>
            <a:br>
              <a:rPr lang="es-CO" sz="2187" dirty="0"/>
            </a:br>
            <a:endParaRPr lang="es-CO" sz="2187" dirty="0"/>
          </a:p>
        </p:txBody>
      </p:sp>
      <p:sp>
        <p:nvSpPr>
          <p:cNvPr id="7" name="CuadroTexto 6">
            <a:extLst>
              <a:ext uri="{FF2B5EF4-FFF2-40B4-BE49-F238E27FC236}">
                <a16:creationId xmlns:a16="http://schemas.microsoft.com/office/drawing/2014/main" id="{98B0A21A-6A88-4336-9C75-ED62C6DEC3F7}"/>
              </a:ext>
            </a:extLst>
          </p:cNvPr>
          <p:cNvSpPr txBox="1"/>
          <p:nvPr/>
        </p:nvSpPr>
        <p:spPr>
          <a:xfrm>
            <a:off x="11407584" y="5796513"/>
            <a:ext cx="3821893" cy="765466"/>
          </a:xfrm>
          <a:prstGeom prst="rect">
            <a:avLst/>
          </a:prstGeom>
          <a:noFill/>
        </p:spPr>
        <p:txBody>
          <a:bodyPr wrap="square">
            <a:spAutoFit/>
          </a:bodyPr>
          <a:lstStyle/>
          <a:p>
            <a:r>
              <a:rPr lang="es-CO" sz="2187" dirty="0">
                <a:latin typeface="Arial Narrow" panose="020B0606020202030204" pitchFamily="34" charset="0"/>
              </a:rPr>
              <a:t>Oficina Asesora de Planeación</a:t>
            </a:r>
          </a:p>
          <a:p>
            <a:r>
              <a:rPr lang="es-CO" sz="2187" dirty="0">
                <a:latin typeface="Arial Narrow" panose="020B0606020202030204" pitchFamily="34" charset="0"/>
              </a:rPr>
              <a:t>2023, Mayo </a:t>
            </a:r>
          </a:p>
        </p:txBody>
      </p:sp>
    </p:spTree>
    <p:extLst>
      <p:ext uri="{BB962C8B-B14F-4D97-AF65-F5344CB8AC3E}">
        <p14:creationId xmlns:p14="http://schemas.microsoft.com/office/powerpoint/2010/main" val="302908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7463418" y="185902"/>
            <a:ext cx="777092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a:latin typeface="+mn-lt"/>
                <a:ea typeface="+mn-ea"/>
                <a:cs typeface="+mn-cs"/>
              </a:rPr>
              <a:t>Plan Estratégico Institucional   </a:t>
            </a:r>
            <a:endParaRPr lang="es-CO" sz="4374" b="1">
              <a:latin typeface="+mn-lt"/>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9085487" y="-106486"/>
            <a:ext cx="5937844"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uLnTx/>
                <a:uFillTx/>
                <a:latin typeface="+mn-lt"/>
                <a:ea typeface="+mn-ea"/>
                <a:cs typeface="+mn-cs"/>
              </a:rPr>
              <a:t>Tabla# 2 Indicadores de Impacto    </a:t>
            </a:r>
          </a:p>
        </p:txBody>
      </p:sp>
      <p:sp>
        <p:nvSpPr>
          <p:cNvPr id="13" name="Rectángulo 12">
            <a:extLst>
              <a:ext uri="{FF2B5EF4-FFF2-40B4-BE49-F238E27FC236}">
                <a16:creationId xmlns:a16="http://schemas.microsoft.com/office/drawing/2014/main" id="{CC151ADB-47CF-79D8-DFE8-508DA30A89D1}"/>
              </a:ext>
            </a:extLst>
          </p:cNvPr>
          <p:cNvSpPr/>
          <p:nvPr/>
        </p:nvSpPr>
        <p:spPr>
          <a:xfrm>
            <a:off x="231688" y="757924"/>
            <a:ext cx="3267498" cy="276999"/>
          </a:xfrm>
          <a:prstGeom prst="rect">
            <a:avLst/>
          </a:prstGeom>
        </p:spPr>
        <p:txBody>
          <a:bodyPr wrap="none">
            <a:spAutoFit/>
          </a:bodyPr>
          <a:lstStyle/>
          <a:p>
            <a:r>
              <a:rPr lang="es-CO" sz="1200" i="1"/>
              <a:t>Continuación Tabla 2, Indicadores de Impacto PEI </a:t>
            </a:r>
          </a:p>
        </p:txBody>
      </p:sp>
      <p:graphicFrame>
        <p:nvGraphicFramePr>
          <p:cNvPr id="9" name="Tabla 8" descr="Continuacion tabal 2 indicadores de Impacto PEI &#10;&#10;Continuacion tabal 2 indicadores de Impacto PEI &#10;&#10;Continuacion tabal 2 indicadores de Impacto PEI" title="Continuacion tabal 2 indicadores de Impacto PEI ">
            <a:extLst>
              <a:ext uri="{FF2B5EF4-FFF2-40B4-BE49-F238E27FC236}">
                <a16:creationId xmlns:a16="http://schemas.microsoft.com/office/drawing/2014/main" id="{5A00943D-4E3D-F84A-E85B-0435C4E2C561}"/>
              </a:ext>
            </a:extLst>
          </p:cNvPr>
          <p:cNvGraphicFramePr>
            <a:graphicFrameLocks noGrp="1"/>
          </p:cNvGraphicFramePr>
          <p:nvPr>
            <p:extLst>
              <p:ext uri="{D42A27DB-BD31-4B8C-83A1-F6EECF244321}">
                <p14:modId xmlns:p14="http://schemas.microsoft.com/office/powerpoint/2010/main" val="1932339270"/>
              </p:ext>
            </p:extLst>
          </p:nvPr>
        </p:nvGraphicFramePr>
        <p:xfrm>
          <a:off x="173938" y="1034923"/>
          <a:ext cx="15212796" cy="8386714"/>
        </p:xfrm>
        <a:graphic>
          <a:graphicData uri="http://schemas.openxmlformats.org/drawingml/2006/table">
            <a:tbl>
              <a:tblPr firstRow="1" bandRow="1">
                <a:tableStyleId>{5940675A-B579-460E-94D1-54222C63F5DA}</a:tableStyleId>
              </a:tblPr>
              <a:tblGrid>
                <a:gridCol w="2195369">
                  <a:extLst>
                    <a:ext uri="{9D8B030D-6E8A-4147-A177-3AD203B41FA5}">
                      <a16:colId xmlns:a16="http://schemas.microsoft.com/office/drawing/2014/main" val="20000"/>
                    </a:ext>
                  </a:extLst>
                </a:gridCol>
                <a:gridCol w="2263974">
                  <a:extLst>
                    <a:ext uri="{9D8B030D-6E8A-4147-A177-3AD203B41FA5}">
                      <a16:colId xmlns:a16="http://schemas.microsoft.com/office/drawing/2014/main" val="1673358718"/>
                    </a:ext>
                  </a:extLst>
                </a:gridCol>
                <a:gridCol w="4764135">
                  <a:extLst>
                    <a:ext uri="{9D8B030D-6E8A-4147-A177-3AD203B41FA5}">
                      <a16:colId xmlns:a16="http://schemas.microsoft.com/office/drawing/2014/main" val="20001"/>
                    </a:ext>
                  </a:extLst>
                </a:gridCol>
                <a:gridCol w="5989318">
                  <a:extLst>
                    <a:ext uri="{9D8B030D-6E8A-4147-A177-3AD203B41FA5}">
                      <a16:colId xmlns:a16="http://schemas.microsoft.com/office/drawing/2014/main" val="20002"/>
                    </a:ext>
                  </a:extLst>
                </a:gridCol>
              </a:tblGrid>
              <a:tr h="930855">
                <a:tc>
                  <a:txBody>
                    <a:bodyPr/>
                    <a:lstStyle/>
                    <a:p>
                      <a:pPr algn="ctr"/>
                      <a:r>
                        <a:rPr lang="es-CO" sz="2600" b="1">
                          <a:solidFill>
                            <a:schemeClr val="bg1"/>
                          </a:solidFill>
                          <a:latin typeface="Arial Narrow" panose="020B0606020202030204" pitchFamily="34" charset="0"/>
                        </a:rPr>
                        <a:t>Proyecto Estratégico  </a:t>
                      </a:r>
                    </a:p>
                  </a:txBody>
                  <a:tcPr marL="144048" marR="144048" marT="72025" marB="72025" anchor="ctr">
                    <a:solidFill>
                      <a:srgbClr val="C00000"/>
                    </a:solidFill>
                  </a:tcPr>
                </a:tc>
                <a:tc>
                  <a:txBody>
                    <a:bodyPr/>
                    <a:lstStyle/>
                    <a:p>
                      <a:pPr algn="ctr"/>
                      <a:r>
                        <a:rPr lang="es-MX" sz="2600" b="1">
                          <a:solidFill>
                            <a:schemeClr val="bg1"/>
                          </a:solidFill>
                          <a:latin typeface="Arial Narrow" panose="020B0606020202030204" pitchFamily="34" charset="0"/>
                        </a:rPr>
                        <a:t>Responsable (s)</a:t>
                      </a:r>
                      <a:endParaRPr lang="es-CO" sz="2600" b="1">
                        <a:solidFill>
                          <a:schemeClr val="bg1"/>
                        </a:solidFill>
                        <a:latin typeface="Arial Narrow" panose="020B0606020202030204" pitchFamily="34" charset="0"/>
                      </a:endParaRPr>
                    </a:p>
                  </a:txBody>
                  <a:tcPr marL="144048" marR="144048" marT="72025" marB="72025" anchor="ctr">
                    <a:solidFill>
                      <a:srgbClr val="C00000"/>
                    </a:solidFill>
                  </a:tcPr>
                </a:tc>
                <a:tc>
                  <a:txBody>
                    <a:bodyPr/>
                    <a:lstStyle/>
                    <a:p>
                      <a:pPr algn="ctr"/>
                      <a:r>
                        <a:rPr lang="es-CO" sz="2600" b="1">
                          <a:solidFill>
                            <a:schemeClr val="bg1"/>
                          </a:solidFill>
                          <a:latin typeface="Arial Narrow" panose="020B0606020202030204" pitchFamily="34" charset="0"/>
                        </a:rPr>
                        <a:t>Avance </a:t>
                      </a:r>
                    </a:p>
                  </a:txBody>
                  <a:tcPr marL="144048" marR="144048" marT="72025" marB="72025" anchor="ctr">
                    <a:solidFill>
                      <a:srgbClr val="C00000"/>
                    </a:solidFill>
                  </a:tcPr>
                </a:tc>
                <a:tc>
                  <a:txBody>
                    <a:bodyPr/>
                    <a:lstStyle/>
                    <a:p>
                      <a:pPr algn="ctr"/>
                      <a:r>
                        <a:rPr lang="es-CO" sz="2600" b="1">
                          <a:solidFill>
                            <a:schemeClr val="bg1"/>
                          </a:solidFill>
                          <a:latin typeface="Arial Narrow" panose="020B0606020202030204" pitchFamily="34" charset="0"/>
                        </a:rPr>
                        <a:t>Observación </a:t>
                      </a:r>
                    </a:p>
                  </a:txBody>
                  <a:tcPr marL="144048" marR="144048" marT="72025" marB="72025" anchor="ctr">
                    <a:solidFill>
                      <a:srgbClr val="C00000"/>
                    </a:solidFill>
                  </a:tcPr>
                </a:tc>
                <a:extLst>
                  <a:ext uri="{0D108BD9-81ED-4DB2-BD59-A6C34878D82A}">
                    <a16:rowId xmlns:a16="http://schemas.microsoft.com/office/drawing/2014/main" val="10000"/>
                  </a:ext>
                </a:extLst>
              </a:tr>
              <a:tr h="2318463">
                <a:tc>
                  <a:txBody>
                    <a:bodyPr/>
                    <a:lstStyle/>
                    <a:p>
                      <a:pPr algn="just"/>
                      <a:r>
                        <a:rPr lang="es-MX" sz="1700">
                          <a:solidFill>
                            <a:schemeClr val="tx1"/>
                          </a:solidFill>
                          <a:latin typeface="Arial Narrow" panose="020B0606020202030204" pitchFamily="34" charset="0"/>
                        </a:rPr>
                        <a:t>Implementar 100% de un programa de mantenimiento a las estaciones de bomberos de Bogotá.</a:t>
                      </a:r>
                      <a:endParaRPr lang="es-CO" sz="1700">
                        <a:solidFill>
                          <a:schemeClr val="tx1"/>
                        </a:solidFill>
                        <a:latin typeface="Arial Narrow" panose="020B0606020202030204" pitchFamily="34" charset="0"/>
                      </a:endParaRPr>
                    </a:p>
                  </a:txBody>
                  <a:tcPr marL="144048" marR="144048" marT="72025" marB="72025" anchor="ctr"/>
                </a:tc>
                <a:tc>
                  <a:txBody>
                    <a:bodyPr/>
                    <a:lstStyle/>
                    <a:p>
                      <a:pPr algn="just"/>
                      <a:r>
                        <a:rPr lang="es-MX" sz="1700">
                          <a:latin typeface="Arial Narrow" panose="020B0606020202030204" pitchFamily="34" charset="0"/>
                        </a:rPr>
                        <a:t>Subdirección Corporativa. </a:t>
                      </a:r>
                      <a:endParaRPr lang="es-CO" sz="1700">
                        <a:latin typeface="Arial Narrow" panose="020B0606020202030204" pitchFamily="34" charset="0"/>
                      </a:endParaRPr>
                    </a:p>
                  </a:txBody>
                  <a:tcPr marL="144048" marR="144048" marT="72025" marB="72025" anchor="ctr"/>
                </a:tc>
                <a:tc>
                  <a:txBody>
                    <a:bodyPr/>
                    <a:lstStyle/>
                    <a:p>
                      <a:endParaRPr lang="es-CO" sz="1700">
                        <a:latin typeface="Arial Narrow" panose="020B0606020202030204" pitchFamily="34" charset="0"/>
                      </a:endParaRPr>
                    </a:p>
                  </a:txBody>
                  <a:tcPr marL="144048" marR="144048" marT="72025" marB="72025"/>
                </a:tc>
                <a:tc>
                  <a:txBody>
                    <a:bodyPr/>
                    <a:lstStyle/>
                    <a:p>
                      <a:pPr marL="0" algn="just" defTabSz="1341307" rtl="0" eaLnBrk="1" fontAlgn="ctr" latinLnBrk="0" hangingPunct="1"/>
                      <a:r>
                        <a:rPr lang="es-ES" sz="1400" kern="1200">
                          <a:solidFill>
                            <a:schemeClr val="tx1"/>
                          </a:solidFill>
                          <a:latin typeface="Arial Narrow" panose="020B0606020202030204" pitchFamily="34" charset="0"/>
                          <a:ea typeface="+mn-ea"/>
                          <a:cs typeface="+mn-cs"/>
                        </a:rPr>
                        <a:t>De acuerdo al programa de mantenimientos 2023 se genera un avance del </a:t>
                      </a:r>
                      <a:r>
                        <a:rPr lang="es-ES" sz="1400" b="1" kern="1200">
                          <a:solidFill>
                            <a:schemeClr val="tx1"/>
                          </a:solidFill>
                          <a:latin typeface="Arial Narrow" panose="020B0606020202030204" pitchFamily="34" charset="0"/>
                          <a:ea typeface="+mn-ea"/>
                          <a:cs typeface="+mn-cs"/>
                        </a:rPr>
                        <a:t>12% </a:t>
                      </a:r>
                    </a:p>
                  </a:txBody>
                  <a:tcPr marL="10526" marR="10526" marT="10526" marB="50525" anchor="ctr"/>
                </a:tc>
                <a:extLst>
                  <a:ext uri="{0D108BD9-81ED-4DB2-BD59-A6C34878D82A}">
                    <a16:rowId xmlns:a16="http://schemas.microsoft.com/office/drawing/2014/main" val="10001"/>
                  </a:ext>
                </a:extLst>
              </a:tr>
              <a:tr h="2471353">
                <a:tc>
                  <a:txBody>
                    <a:bodyPr/>
                    <a:lstStyle/>
                    <a:p>
                      <a:pPr algn="just"/>
                      <a:r>
                        <a:rPr lang="es-MX" sz="1700">
                          <a:solidFill>
                            <a:schemeClr val="tx1"/>
                          </a:solidFill>
                          <a:latin typeface="Arial Narrow" panose="020B0606020202030204" pitchFamily="34" charset="0"/>
                        </a:rPr>
                        <a:t>Implementar 100% del modelo de seguridad y privacidad de la información en la UAECOB alineado a la Política de Gobierno Digital.</a:t>
                      </a:r>
                      <a:endParaRPr lang="es-CO" sz="1700">
                        <a:solidFill>
                          <a:schemeClr val="tx1"/>
                        </a:solidFill>
                        <a:latin typeface="Arial Narrow" panose="020B0606020202030204" pitchFamily="34" charset="0"/>
                      </a:endParaRPr>
                    </a:p>
                  </a:txBody>
                  <a:tcPr marL="144048" marR="144048" marT="72025" marB="72025" anchor="ctr"/>
                </a:tc>
                <a:tc>
                  <a:txBody>
                    <a:bodyPr/>
                    <a:lstStyle/>
                    <a:p>
                      <a:pPr algn="just"/>
                      <a:r>
                        <a:rPr lang="es-MX" sz="1700">
                          <a:latin typeface="Arial Narrow" panose="020B0606020202030204" pitchFamily="34" charset="0"/>
                        </a:rPr>
                        <a:t>Oficina Asesora de Planeación. </a:t>
                      </a:r>
                      <a:endParaRPr lang="es-CO" sz="1700">
                        <a:latin typeface="Arial Narrow" panose="020B0606020202030204" pitchFamily="34" charset="0"/>
                      </a:endParaRPr>
                    </a:p>
                  </a:txBody>
                  <a:tcPr marL="144048" marR="144048" marT="72025" marB="72025" anchor="ctr"/>
                </a:tc>
                <a:tc>
                  <a:txBody>
                    <a:bodyPr/>
                    <a:lstStyle/>
                    <a:p>
                      <a:endParaRPr lang="es-CO" sz="1700">
                        <a:latin typeface="Arial Narrow" panose="020B0606020202030204" pitchFamily="34" charset="0"/>
                      </a:endParaRPr>
                    </a:p>
                  </a:txBody>
                  <a:tcPr marL="144048" marR="144048" marT="72025" marB="72025"/>
                </a:tc>
                <a:tc>
                  <a:txBody>
                    <a:bodyPr/>
                    <a:lstStyle/>
                    <a:p>
                      <a:pPr marL="0" algn="just" defTabSz="1341307" rtl="0" eaLnBrk="1" fontAlgn="ctr" latinLnBrk="0" hangingPunct="1"/>
                      <a:r>
                        <a:rPr lang="es-ES" sz="1400" kern="1200">
                          <a:solidFill>
                            <a:schemeClr val="tx1"/>
                          </a:solidFill>
                          <a:latin typeface="Arial Narrow" panose="020B0606020202030204" pitchFamily="34" charset="0"/>
                          <a:ea typeface="+mn-ea"/>
                          <a:cs typeface="+mn-cs"/>
                        </a:rPr>
                        <a:t>El nivel de madurez alcanzado en la Unidad Administrativa Especial Cuerpo Oficial Bomberos Bogotá arrojó un resultado de </a:t>
                      </a:r>
                      <a:r>
                        <a:rPr lang="es-ES" sz="1400" b="1" kern="1200">
                          <a:solidFill>
                            <a:schemeClr val="tx1"/>
                          </a:solidFill>
                          <a:latin typeface="Arial Narrow" panose="020B0606020202030204" pitchFamily="34" charset="0"/>
                          <a:ea typeface="+mn-ea"/>
                          <a:cs typeface="+mn-cs"/>
                        </a:rPr>
                        <a:t>71% </a:t>
                      </a:r>
                      <a:r>
                        <a:rPr lang="es-ES" sz="1400" kern="1200">
                          <a:solidFill>
                            <a:schemeClr val="tx1"/>
                          </a:solidFill>
                          <a:latin typeface="Arial Narrow" panose="020B0606020202030204" pitchFamily="34" charset="0"/>
                          <a:ea typeface="+mn-ea"/>
                          <a:cs typeface="+mn-cs"/>
                        </a:rPr>
                        <a:t>en Seguridad de la Información, de acuerdo al  instrumento de evaluación del MSPI  del </a:t>
                      </a:r>
                      <a:r>
                        <a:rPr lang="es-ES" sz="1400" kern="1200" err="1">
                          <a:solidFill>
                            <a:schemeClr val="tx1"/>
                          </a:solidFill>
                          <a:latin typeface="Arial Narrow" panose="020B0606020202030204" pitchFamily="34" charset="0"/>
                          <a:ea typeface="+mn-ea"/>
                          <a:cs typeface="+mn-cs"/>
                        </a:rPr>
                        <a:t>Mintic</a:t>
                      </a:r>
                      <a:r>
                        <a:rPr lang="es-ES" sz="1400" kern="1200">
                          <a:solidFill>
                            <a:schemeClr val="tx1"/>
                          </a:solidFill>
                          <a:latin typeface="Arial Narrow" panose="020B0606020202030204" pitchFamily="34" charset="0"/>
                          <a:ea typeface="+mn-ea"/>
                          <a:cs typeface="+mn-cs"/>
                        </a:rPr>
                        <a:t>.</a:t>
                      </a:r>
                    </a:p>
                    <a:p>
                      <a:pPr marL="0" algn="just" defTabSz="1341307" rtl="0" eaLnBrk="1" fontAlgn="ctr" latinLnBrk="0" hangingPunct="1"/>
                      <a:endParaRPr lang="es-ES" sz="1400" kern="1200">
                        <a:solidFill>
                          <a:schemeClr val="tx1"/>
                        </a:solidFill>
                        <a:latin typeface="Arial Narrow" panose="020B0606020202030204" pitchFamily="34" charset="0"/>
                        <a:ea typeface="+mn-ea"/>
                        <a:cs typeface="+mn-cs"/>
                      </a:endParaRPr>
                    </a:p>
                    <a:p>
                      <a:pPr marL="0" algn="just" defTabSz="1341307" rtl="0" eaLnBrk="1" fontAlgn="ctr" latinLnBrk="0" hangingPunct="1"/>
                      <a:endParaRPr lang="es-CO" sz="1400" kern="1200">
                        <a:solidFill>
                          <a:schemeClr val="tx1"/>
                        </a:solidFill>
                        <a:latin typeface="Arial Narrow" panose="020B0606020202030204" pitchFamily="34" charset="0"/>
                        <a:ea typeface="+mn-ea"/>
                        <a:cs typeface="+mn-cs"/>
                      </a:endParaRPr>
                    </a:p>
                    <a:p>
                      <a:pPr marL="0" algn="just" defTabSz="1341307" rtl="0" eaLnBrk="1" fontAlgn="ctr" latinLnBrk="0" hangingPunct="1"/>
                      <a:endParaRPr lang="es-CO" sz="1400" kern="1200">
                        <a:solidFill>
                          <a:schemeClr val="tx1"/>
                        </a:solidFill>
                        <a:latin typeface="Arial Narrow" panose="020B0606020202030204" pitchFamily="34" charset="0"/>
                        <a:ea typeface="+mn-ea"/>
                        <a:cs typeface="+mn-cs"/>
                      </a:endParaRPr>
                    </a:p>
                  </a:txBody>
                  <a:tcPr marL="101049" marR="101049" marT="50525" marB="50525" anchor="ctr"/>
                </a:tc>
                <a:extLst>
                  <a:ext uri="{0D108BD9-81ED-4DB2-BD59-A6C34878D82A}">
                    <a16:rowId xmlns:a16="http://schemas.microsoft.com/office/drawing/2014/main" val="10002"/>
                  </a:ext>
                </a:extLst>
              </a:tr>
              <a:tr h="2660368">
                <a:tc>
                  <a:txBody>
                    <a:bodyPr/>
                    <a:lstStyle/>
                    <a:p>
                      <a:pPr algn="just"/>
                      <a:r>
                        <a:rPr lang="es-CO" sz="1700">
                          <a:latin typeface="Arial Narrow" panose="020B0606020202030204" pitchFamily="34" charset="0"/>
                        </a:rPr>
                        <a:t>Implementar 100% del programa de arquitectura TI, conforme a las necesidades de la UAECOB.</a:t>
                      </a:r>
                    </a:p>
                  </a:txBody>
                  <a:tcPr marL="144048" marR="144048" marT="72025" marB="72025" anchor="ctr"/>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MX" sz="1700">
                          <a:latin typeface="Arial Narrow" panose="020B0606020202030204" pitchFamily="34" charset="0"/>
                        </a:rPr>
                        <a:t>Oficina Asesora de Planeación. </a:t>
                      </a:r>
                      <a:endParaRPr lang="es-CO" sz="1700">
                        <a:latin typeface="Arial Narrow" panose="020B0606020202030204" pitchFamily="34" charset="0"/>
                      </a:endParaRPr>
                    </a:p>
                    <a:p>
                      <a:pPr algn="just"/>
                      <a:endParaRPr lang="es-CO" sz="1700">
                        <a:latin typeface="Arial Narrow" panose="020B0606020202030204" pitchFamily="34" charset="0"/>
                      </a:endParaRPr>
                    </a:p>
                  </a:txBody>
                  <a:tcPr marL="144048" marR="144048" marT="72025" marB="72025" anchor="ctr"/>
                </a:tc>
                <a:tc>
                  <a:txBody>
                    <a:bodyPr/>
                    <a:lstStyle/>
                    <a:p>
                      <a:endParaRPr lang="es-CO" sz="1700">
                        <a:latin typeface="Arial Narrow" panose="020B0606020202030204" pitchFamily="34" charset="0"/>
                      </a:endParaRPr>
                    </a:p>
                  </a:txBody>
                  <a:tcPr marL="144048" marR="144048" marT="72025" marB="72025"/>
                </a:tc>
                <a:tc>
                  <a:txBody>
                    <a:bodyPr/>
                    <a:lstStyle/>
                    <a:p>
                      <a:pPr algn="just"/>
                      <a:r>
                        <a:rPr lang="es-ES" sz="1400" dirty="0">
                          <a:solidFill>
                            <a:schemeClr val="tx1"/>
                          </a:solidFill>
                          <a:latin typeface="Arial Narrow" panose="020B0606020202030204" pitchFamily="34" charset="0"/>
                        </a:rPr>
                        <a:t>Horas del mes con disponibilidad de infraestructura tecnológica/ horas del mes*100</a:t>
                      </a:r>
                      <a:br>
                        <a:rPr lang="es-CO" sz="1400" dirty="0">
                          <a:solidFill>
                            <a:schemeClr val="tx1"/>
                          </a:solidFill>
                          <a:latin typeface="Arial Narrow" panose="020B0606020202030204" pitchFamily="34" charset="0"/>
                        </a:rPr>
                      </a:br>
                      <a:r>
                        <a:rPr lang="es-CO" sz="1400" dirty="0" err="1">
                          <a:solidFill>
                            <a:schemeClr val="tx1"/>
                          </a:solidFill>
                          <a:latin typeface="Arial Narrow" panose="020B0606020202030204" pitchFamily="34" charset="0"/>
                        </a:rPr>
                        <a:t>Switch´s</a:t>
                      </a:r>
                      <a:r>
                        <a:rPr lang="es-CO" sz="1400" dirty="0">
                          <a:solidFill>
                            <a:schemeClr val="tx1"/>
                          </a:solidFill>
                          <a:latin typeface="Arial Narrow" panose="020B0606020202030204" pitchFamily="34" charset="0"/>
                        </a:rPr>
                        <a:t> Edificio Comando : Enero 99.99%</a:t>
                      </a:r>
                      <a:r>
                        <a:rPr lang="es-CO" sz="1400" baseline="0" dirty="0">
                          <a:solidFill>
                            <a:schemeClr val="tx1"/>
                          </a:solidFill>
                          <a:latin typeface="Arial Narrow" panose="020B0606020202030204" pitchFamily="34" charset="0"/>
                        </a:rPr>
                        <a:t> Febrero </a:t>
                      </a:r>
                      <a:r>
                        <a:rPr lang="es-CO" sz="1400" dirty="0">
                          <a:solidFill>
                            <a:schemeClr val="tx1"/>
                          </a:solidFill>
                          <a:latin typeface="Arial Narrow" panose="020B0606020202030204" pitchFamily="34" charset="0"/>
                        </a:rPr>
                        <a:t>99.99%</a:t>
                      </a:r>
                      <a:r>
                        <a:rPr lang="es-CO" sz="1400" baseline="0" dirty="0">
                          <a:solidFill>
                            <a:schemeClr val="tx1"/>
                          </a:solidFill>
                          <a:latin typeface="Arial Narrow" panose="020B0606020202030204" pitchFamily="34" charset="0"/>
                        </a:rPr>
                        <a:t> Marzo</a:t>
                      </a:r>
                      <a:r>
                        <a:rPr lang="es-CO" sz="1400" dirty="0">
                          <a:solidFill>
                            <a:schemeClr val="tx1"/>
                          </a:solidFill>
                          <a:latin typeface="Arial Narrow" panose="020B0606020202030204" pitchFamily="34" charset="0"/>
                        </a:rPr>
                        <a:t>99.82%</a:t>
                      </a:r>
                    </a:p>
                    <a:p>
                      <a:pPr algn="just"/>
                      <a:r>
                        <a:rPr lang="es-CO" sz="1400" dirty="0">
                          <a:solidFill>
                            <a:schemeClr val="tx1"/>
                          </a:solidFill>
                          <a:latin typeface="Arial Narrow" panose="020B0606020202030204" pitchFamily="34" charset="0"/>
                        </a:rPr>
                        <a:t>Wifi Edificio Comando: Enero 99.99% febrero 99.99% marzo 	99.91%</a:t>
                      </a:r>
                    </a:p>
                    <a:p>
                      <a:pPr algn="just"/>
                      <a:r>
                        <a:rPr lang="es-CO" sz="1400" dirty="0">
                          <a:solidFill>
                            <a:schemeClr val="tx1"/>
                          </a:solidFill>
                          <a:latin typeface="Arial Narrow" panose="020B0606020202030204" pitchFamily="34" charset="0"/>
                        </a:rPr>
                        <a:t>Wifi Estaciones%: </a:t>
                      </a:r>
                      <a:r>
                        <a:rPr lang="es-CO" sz="1400" baseline="0" dirty="0">
                          <a:solidFill>
                            <a:schemeClr val="tx1"/>
                          </a:solidFill>
                          <a:latin typeface="Arial Narrow" panose="020B0606020202030204" pitchFamily="34" charset="0"/>
                        </a:rPr>
                        <a:t> Enero </a:t>
                      </a:r>
                      <a:r>
                        <a:rPr lang="es-CO" sz="1400" dirty="0">
                          <a:solidFill>
                            <a:schemeClr val="tx1"/>
                          </a:solidFill>
                          <a:latin typeface="Arial Narrow" panose="020B0606020202030204" pitchFamily="34" charset="0"/>
                        </a:rPr>
                        <a:t>99.81%</a:t>
                      </a:r>
                      <a:r>
                        <a:rPr lang="es-CO" sz="1400" baseline="0" dirty="0">
                          <a:solidFill>
                            <a:schemeClr val="tx1"/>
                          </a:solidFill>
                          <a:latin typeface="Arial Narrow" panose="020B0606020202030204" pitchFamily="34" charset="0"/>
                        </a:rPr>
                        <a:t> febrero </a:t>
                      </a:r>
                      <a:r>
                        <a:rPr lang="es-CO" sz="1400" dirty="0">
                          <a:solidFill>
                            <a:schemeClr val="tx1"/>
                          </a:solidFill>
                          <a:latin typeface="Arial Narrow" panose="020B0606020202030204" pitchFamily="34" charset="0"/>
                        </a:rPr>
                        <a:t>99.40% marzo 98.17</a:t>
                      </a:r>
                    </a:p>
                    <a:p>
                      <a:pPr algn="just"/>
                      <a:r>
                        <a:rPr lang="es-CO" sz="1400" dirty="0">
                          <a:solidFill>
                            <a:schemeClr val="tx1"/>
                          </a:solidFill>
                          <a:latin typeface="Arial Narrow" panose="020B0606020202030204" pitchFamily="34" charset="0"/>
                        </a:rPr>
                        <a:t>Canales de datos e Internet:  Enero</a:t>
                      </a:r>
                      <a:r>
                        <a:rPr lang="es-CO" sz="1400" baseline="0" dirty="0">
                          <a:solidFill>
                            <a:schemeClr val="tx1"/>
                          </a:solidFill>
                          <a:latin typeface="Arial Narrow" panose="020B0606020202030204" pitchFamily="34" charset="0"/>
                        </a:rPr>
                        <a:t> </a:t>
                      </a:r>
                      <a:r>
                        <a:rPr lang="es-CO" sz="1400" dirty="0">
                          <a:solidFill>
                            <a:schemeClr val="tx1"/>
                          </a:solidFill>
                          <a:latin typeface="Arial Narrow" panose="020B0606020202030204" pitchFamily="34" charset="0"/>
                        </a:rPr>
                        <a:t>99.61% Febrero 99.63%</a:t>
                      </a:r>
                      <a:r>
                        <a:rPr lang="es-CO" sz="1400" baseline="0" dirty="0">
                          <a:solidFill>
                            <a:schemeClr val="tx1"/>
                          </a:solidFill>
                          <a:latin typeface="Arial Narrow" panose="020B0606020202030204" pitchFamily="34" charset="0"/>
                        </a:rPr>
                        <a:t> marzo </a:t>
                      </a:r>
                      <a:r>
                        <a:rPr lang="es-CO" sz="1400" dirty="0">
                          <a:solidFill>
                            <a:schemeClr val="tx1"/>
                          </a:solidFill>
                          <a:latin typeface="Arial Narrow" panose="020B0606020202030204" pitchFamily="34" charset="0"/>
                        </a:rPr>
                        <a:t>99.14%</a:t>
                      </a:r>
                    </a:p>
                    <a:p>
                      <a:pPr algn="just"/>
                      <a:r>
                        <a:rPr lang="es-CO" sz="1400" b="1" dirty="0">
                          <a:solidFill>
                            <a:schemeClr val="tx1"/>
                          </a:solidFill>
                          <a:latin typeface="Arial Narrow" panose="020B0606020202030204" pitchFamily="34" charset="0"/>
                        </a:rPr>
                        <a:t>Promedio mensual	Enero</a:t>
                      </a:r>
                      <a:r>
                        <a:rPr lang="es-CO" sz="1400" b="1" baseline="0" dirty="0">
                          <a:solidFill>
                            <a:schemeClr val="tx1"/>
                          </a:solidFill>
                          <a:latin typeface="Arial Narrow" panose="020B0606020202030204" pitchFamily="34" charset="0"/>
                        </a:rPr>
                        <a:t> </a:t>
                      </a:r>
                      <a:r>
                        <a:rPr lang="es-CO" sz="1400" b="1" dirty="0">
                          <a:solidFill>
                            <a:schemeClr val="tx1"/>
                          </a:solidFill>
                          <a:latin typeface="Arial Narrow" panose="020B0606020202030204" pitchFamily="34" charset="0"/>
                        </a:rPr>
                        <a:t>98.85% Febrero 99.75% Marzo 99.26%</a:t>
                      </a:r>
                    </a:p>
                    <a:p>
                      <a:pPr algn="just"/>
                      <a:endParaRPr lang="es-CO" sz="1400" dirty="0">
                        <a:solidFill>
                          <a:schemeClr val="tx1"/>
                        </a:solidFill>
                        <a:latin typeface="Arial Narrow" panose="020B0606020202030204" pitchFamily="34" charset="0"/>
                      </a:endParaRPr>
                    </a:p>
                    <a:p>
                      <a:pPr algn="just"/>
                      <a:r>
                        <a:rPr lang="es-CO" sz="1400" dirty="0" err="1">
                          <a:solidFill>
                            <a:schemeClr val="tx1"/>
                          </a:solidFill>
                          <a:latin typeface="Arial Narrow" panose="020B0606020202030204" pitchFamily="34" charset="0"/>
                        </a:rPr>
                        <a:t>Firewall_Datacenter</a:t>
                      </a:r>
                      <a:r>
                        <a:rPr lang="es-CO" sz="1400" dirty="0">
                          <a:solidFill>
                            <a:schemeClr val="tx1"/>
                          </a:solidFill>
                          <a:latin typeface="Arial Narrow" panose="020B0606020202030204" pitchFamily="34" charset="0"/>
                        </a:rPr>
                        <a:t>   100%</a:t>
                      </a:r>
                    </a:p>
                    <a:p>
                      <a:pPr algn="just"/>
                      <a:r>
                        <a:rPr lang="es-CO" sz="1400" dirty="0">
                          <a:solidFill>
                            <a:schemeClr val="tx1"/>
                          </a:solidFill>
                          <a:latin typeface="Arial Narrow" panose="020B0606020202030204" pitchFamily="34" charset="0"/>
                        </a:rPr>
                        <a:t>FortiAnalyzer_200F  100%</a:t>
                      </a:r>
                    </a:p>
                    <a:p>
                      <a:pPr algn="just"/>
                      <a:r>
                        <a:rPr lang="es-CO" sz="1400" dirty="0">
                          <a:solidFill>
                            <a:schemeClr val="tx1"/>
                          </a:solidFill>
                          <a:latin typeface="Arial Narrow" panose="020B0606020202030204" pitchFamily="34" charset="0"/>
                        </a:rPr>
                        <a:t>FortiWEB_600E	100%</a:t>
                      </a:r>
                    </a:p>
                    <a:p>
                      <a:pPr algn="just"/>
                      <a:r>
                        <a:rPr lang="es-CO" sz="1400" dirty="0">
                          <a:solidFill>
                            <a:schemeClr val="tx1"/>
                          </a:solidFill>
                          <a:latin typeface="Arial Narrow" panose="020B0606020202030204" pitchFamily="34" charset="0"/>
                        </a:rPr>
                        <a:t>Firewall Estaciones (17) 99.45%</a:t>
                      </a:r>
                    </a:p>
                  </a:txBody>
                  <a:tcPr marL="101049" marR="101049" marT="50525" marB="50525" anchor="ctr"/>
                </a:tc>
                <a:extLst>
                  <a:ext uri="{0D108BD9-81ED-4DB2-BD59-A6C34878D82A}">
                    <a16:rowId xmlns:a16="http://schemas.microsoft.com/office/drawing/2014/main" val="10003"/>
                  </a:ext>
                </a:extLst>
              </a:tr>
            </a:tbl>
          </a:graphicData>
        </a:graphic>
      </p:graphicFrame>
      <p:grpSp>
        <p:nvGrpSpPr>
          <p:cNvPr id="3" name="Grupo 2" descr="Grafica de indicadores">
            <a:extLst>
              <a:ext uri="{FF2B5EF4-FFF2-40B4-BE49-F238E27FC236}">
                <a16:creationId xmlns:a16="http://schemas.microsoft.com/office/drawing/2014/main" id="{FE0BDE81-90A1-A91E-F913-72AACFBCDE72}"/>
              </a:ext>
            </a:extLst>
          </p:cNvPr>
          <p:cNvGrpSpPr/>
          <p:nvPr/>
        </p:nvGrpSpPr>
        <p:grpSpPr>
          <a:xfrm>
            <a:off x="5432752" y="2003702"/>
            <a:ext cx="3863751" cy="7163162"/>
            <a:chOff x="5432752" y="2003702"/>
            <a:chExt cx="3863751" cy="7163162"/>
          </a:xfrm>
        </p:grpSpPr>
        <p:pic>
          <p:nvPicPr>
            <p:cNvPr id="2" name="Imagen 1" descr="imagen indicadores" title="imagen indicadores"/>
            <p:cNvPicPr>
              <a:picLocks noChangeAspect="1"/>
            </p:cNvPicPr>
            <p:nvPr/>
          </p:nvPicPr>
          <p:blipFill>
            <a:blip r:embed="rId2"/>
            <a:stretch>
              <a:fillRect/>
            </a:stretch>
          </p:blipFill>
          <p:spPr>
            <a:xfrm>
              <a:off x="5432752" y="6892302"/>
              <a:ext cx="3118457" cy="2274562"/>
            </a:xfrm>
            <a:prstGeom prst="rect">
              <a:avLst/>
            </a:prstGeom>
          </p:spPr>
        </p:pic>
        <p:pic>
          <p:nvPicPr>
            <p:cNvPr id="4" name="Imagen 3" descr="imagen indicadores" title="imagen indicadores"/>
            <p:cNvPicPr>
              <a:picLocks noChangeAspect="1"/>
            </p:cNvPicPr>
            <p:nvPr/>
          </p:nvPicPr>
          <p:blipFill>
            <a:blip r:embed="rId3"/>
            <a:stretch>
              <a:fillRect/>
            </a:stretch>
          </p:blipFill>
          <p:spPr>
            <a:xfrm>
              <a:off x="5432752" y="2003702"/>
              <a:ext cx="3863751" cy="2258119"/>
            </a:xfrm>
            <a:prstGeom prst="rect">
              <a:avLst/>
            </a:prstGeom>
          </p:spPr>
        </p:pic>
        <p:pic>
          <p:nvPicPr>
            <p:cNvPr id="5" name="Imagen 4" descr="imagen indicadores" title="imagen indicadores">
              <a:extLst>
                <a:ext uri="{FF2B5EF4-FFF2-40B4-BE49-F238E27FC236}">
                  <a16:creationId xmlns:a16="http://schemas.microsoft.com/office/drawing/2014/main" id="{C14F82AC-06C2-8695-7CAD-1BCBFF57496D}"/>
                </a:ext>
              </a:extLst>
            </p:cNvPr>
            <p:cNvPicPr>
              <a:picLocks noChangeAspect="1"/>
            </p:cNvPicPr>
            <p:nvPr/>
          </p:nvPicPr>
          <p:blipFill>
            <a:blip r:embed="rId4"/>
            <a:stretch>
              <a:fillRect/>
            </a:stretch>
          </p:blipFill>
          <p:spPr>
            <a:xfrm>
              <a:off x="5839188" y="4477867"/>
              <a:ext cx="2249553" cy="2204108"/>
            </a:xfrm>
            <a:prstGeom prst="rect">
              <a:avLst/>
            </a:prstGeom>
          </p:spPr>
        </p:pic>
      </p:grpSp>
      <p:sp>
        <p:nvSpPr>
          <p:cNvPr id="14" name="CuadroTexto 13">
            <a:extLst>
              <a:ext uri="{FF2B5EF4-FFF2-40B4-BE49-F238E27FC236}">
                <a16:creationId xmlns:a16="http://schemas.microsoft.com/office/drawing/2014/main" id="{D3C217DE-3C62-5F81-7375-7C92594C255F}"/>
              </a:ext>
            </a:extLst>
          </p:cNvPr>
          <p:cNvSpPr txBox="1"/>
          <p:nvPr/>
        </p:nvSpPr>
        <p:spPr>
          <a:xfrm>
            <a:off x="358955" y="9438808"/>
            <a:ext cx="7104463" cy="276999"/>
          </a:xfrm>
          <a:prstGeom prst="rect">
            <a:avLst/>
          </a:prstGeom>
          <a:noFill/>
        </p:spPr>
        <p:txBody>
          <a:bodyPr wrap="square" rtlCol="0">
            <a:spAutoFit/>
          </a:bodyPr>
          <a:lstStyle/>
          <a:p>
            <a:r>
              <a:rPr lang="es-ES" sz="1200" i="1"/>
              <a:t>Fuente: Oficina Asesora de Planeación – U.A.E Cuerpo Oficial de Bomberos de Bogotá </a:t>
            </a:r>
            <a:endParaRPr lang="es-CO" sz="1200" i="1"/>
          </a:p>
        </p:txBody>
      </p:sp>
    </p:spTree>
    <p:extLst>
      <p:ext uri="{BB962C8B-B14F-4D97-AF65-F5344CB8AC3E}">
        <p14:creationId xmlns:p14="http://schemas.microsoft.com/office/powerpoint/2010/main" val="140538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7590971" y="490700"/>
            <a:ext cx="7381310"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a:latin typeface="+mn-lt"/>
                <a:ea typeface="+mn-ea"/>
                <a:cs typeface="+mn-cs"/>
              </a:rPr>
              <a:t>Plan Estratégico Institucional   </a:t>
            </a:r>
            <a:endParaRPr lang="es-CO" sz="4374" b="1">
              <a:latin typeface="+mn-lt"/>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8955466" y="103819"/>
            <a:ext cx="659092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uLnTx/>
                <a:uFillTx/>
                <a:latin typeface="+mn-lt"/>
                <a:ea typeface="+mn-ea"/>
                <a:cs typeface="+mn-cs"/>
              </a:rPr>
              <a:t>Tabla, # 2 Indicadores de Impacto    </a:t>
            </a:r>
          </a:p>
        </p:txBody>
      </p:sp>
      <p:sp>
        <p:nvSpPr>
          <p:cNvPr id="17" name="Rectángulo 16">
            <a:extLst>
              <a:ext uri="{FF2B5EF4-FFF2-40B4-BE49-F238E27FC236}">
                <a16:creationId xmlns:a16="http://schemas.microsoft.com/office/drawing/2014/main" id="{7FA73BDF-2948-D187-8F55-4237B2D64BC1}"/>
              </a:ext>
            </a:extLst>
          </p:cNvPr>
          <p:cNvSpPr/>
          <p:nvPr/>
        </p:nvSpPr>
        <p:spPr>
          <a:xfrm>
            <a:off x="261425" y="1013105"/>
            <a:ext cx="3368486" cy="276999"/>
          </a:xfrm>
          <a:prstGeom prst="rect">
            <a:avLst/>
          </a:prstGeom>
        </p:spPr>
        <p:txBody>
          <a:bodyPr wrap="square">
            <a:spAutoFit/>
          </a:bodyPr>
          <a:lstStyle/>
          <a:p>
            <a:r>
              <a:rPr lang="es-CO" sz="1200" b="1" i="1"/>
              <a:t>Continuación Tabla 2, Indicadores de Impacto PEI </a:t>
            </a:r>
          </a:p>
        </p:txBody>
      </p:sp>
      <p:graphicFrame>
        <p:nvGraphicFramePr>
          <p:cNvPr id="13" name="Tabla 12" title="Continuacion tabal 2 de indicadores de Impacto PEI ">
            <a:extLst>
              <a:ext uri="{FF2B5EF4-FFF2-40B4-BE49-F238E27FC236}">
                <a16:creationId xmlns:a16="http://schemas.microsoft.com/office/drawing/2014/main" id="{3C52EF8C-6C2D-EC34-D6D7-69D3EE729F73}"/>
              </a:ext>
            </a:extLst>
          </p:cNvPr>
          <p:cNvGraphicFramePr>
            <a:graphicFrameLocks noGrp="1"/>
          </p:cNvGraphicFramePr>
          <p:nvPr>
            <p:extLst>
              <p:ext uri="{D42A27DB-BD31-4B8C-83A1-F6EECF244321}">
                <p14:modId xmlns:p14="http://schemas.microsoft.com/office/powerpoint/2010/main" val="916360316"/>
              </p:ext>
            </p:extLst>
          </p:nvPr>
        </p:nvGraphicFramePr>
        <p:xfrm>
          <a:off x="265630" y="1522970"/>
          <a:ext cx="14706650" cy="7711295"/>
        </p:xfrm>
        <a:graphic>
          <a:graphicData uri="http://schemas.openxmlformats.org/drawingml/2006/table">
            <a:tbl>
              <a:tblPr firstRow="1" bandRow="1">
                <a:tableStyleId>{5940675A-B579-460E-94D1-54222C63F5DA}</a:tableStyleId>
              </a:tblPr>
              <a:tblGrid>
                <a:gridCol w="2056353">
                  <a:extLst>
                    <a:ext uri="{9D8B030D-6E8A-4147-A177-3AD203B41FA5}">
                      <a16:colId xmlns:a16="http://schemas.microsoft.com/office/drawing/2014/main" val="20000"/>
                    </a:ext>
                  </a:extLst>
                </a:gridCol>
                <a:gridCol w="1907112">
                  <a:extLst>
                    <a:ext uri="{9D8B030D-6E8A-4147-A177-3AD203B41FA5}">
                      <a16:colId xmlns:a16="http://schemas.microsoft.com/office/drawing/2014/main" val="1673358718"/>
                    </a:ext>
                  </a:extLst>
                </a:gridCol>
                <a:gridCol w="3014469">
                  <a:extLst>
                    <a:ext uri="{9D8B030D-6E8A-4147-A177-3AD203B41FA5}">
                      <a16:colId xmlns:a16="http://schemas.microsoft.com/office/drawing/2014/main" val="20001"/>
                    </a:ext>
                  </a:extLst>
                </a:gridCol>
                <a:gridCol w="7728716">
                  <a:extLst>
                    <a:ext uri="{9D8B030D-6E8A-4147-A177-3AD203B41FA5}">
                      <a16:colId xmlns:a16="http://schemas.microsoft.com/office/drawing/2014/main" val="20002"/>
                    </a:ext>
                  </a:extLst>
                </a:gridCol>
              </a:tblGrid>
              <a:tr h="880903">
                <a:tc>
                  <a:txBody>
                    <a:bodyPr/>
                    <a:lstStyle/>
                    <a:p>
                      <a:pPr marL="0" marR="0" lvl="0" indent="0" algn="ctr" defTabSz="1104047" rtl="0" eaLnBrk="1" fontAlgn="auto" latinLnBrk="0" hangingPunct="1">
                        <a:lnSpc>
                          <a:spcPct val="100000"/>
                        </a:lnSpc>
                        <a:spcBef>
                          <a:spcPts val="0"/>
                        </a:spcBef>
                        <a:spcAft>
                          <a:spcPts val="0"/>
                        </a:spcAft>
                        <a:buClrTx/>
                        <a:buSzTx/>
                        <a:buFontTx/>
                        <a:buNone/>
                        <a:tabLst/>
                        <a:defRPr/>
                      </a:pPr>
                      <a:r>
                        <a:rPr lang="es-MX" sz="1400" b="1">
                          <a:solidFill>
                            <a:schemeClr val="bg1"/>
                          </a:solidFill>
                          <a:latin typeface="Arial Narrow" panose="020B0606020202030204" pitchFamily="34" charset="0"/>
                        </a:rPr>
                        <a:t>Proyecto Estratégico</a:t>
                      </a:r>
                      <a:r>
                        <a:rPr lang="es-CO" sz="1400" b="1">
                          <a:solidFill>
                            <a:schemeClr val="bg1"/>
                          </a:solidFill>
                          <a:latin typeface="Arial Narrow" panose="020B0606020202030204" pitchFamily="34" charset="0"/>
                        </a:rPr>
                        <a:t> </a:t>
                      </a:r>
                    </a:p>
                  </a:txBody>
                  <a:tcPr marL="142544" marR="142544" marT="71273" marB="71273" anchor="ctr">
                    <a:solidFill>
                      <a:srgbClr val="C00000"/>
                    </a:solidFill>
                  </a:tcPr>
                </a:tc>
                <a:tc>
                  <a:txBody>
                    <a:bodyPr/>
                    <a:lstStyle/>
                    <a:p>
                      <a:pPr algn="ctr"/>
                      <a:r>
                        <a:rPr lang="es-MX" sz="1400" b="1">
                          <a:solidFill>
                            <a:schemeClr val="bg1"/>
                          </a:solidFill>
                          <a:latin typeface="Arial Narrow" panose="020B0606020202030204" pitchFamily="34" charset="0"/>
                        </a:rPr>
                        <a:t>Responsable (s)</a:t>
                      </a:r>
                      <a:endParaRPr lang="es-CO" sz="1400" b="1">
                        <a:solidFill>
                          <a:schemeClr val="bg1"/>
                        </a:solidFill>
                        <a:latin typeface="Arial Narrow" panose="020B0606020202030204" pitchFamily="34" charset="0"/>
                      </a:endParaRPr>
                    </a:p>
                  </a:txBody>
                  <a:tcPr marL="142544" marR="142544" marT="71273" marB="71273" anchor="ctr">
                    <a:solidFill>
                      <a:srgbClr val="C00000"/>
                    </a:solidFill>
                  </a:tcPr>
                </a:tc>
                <a:tc>
                  <a:txBody>
                    <a:bodyPr/>
                    <a:lstStyle/>
                    <a:p>
                      <a:pPr algn="ctr"/>
                      <a:r>
                        <a:rPr lang="es-CO" sz="1400" b="1">
                          <a:solidFill>
                            <a:schemeClr val="bg1"/>
                          </a:solidFill>
                          <a:latin typeface="Arial Narrow" panose="020B0606020202030204" pitchFamily="34" charset="0"/>
                        </a:rPr>
                        <a:t>Avance </a:t>
                      </a:r>
                    </a:p>
                  </a:txBody>
                  <a:tcPr marL="142544" marR="142544" marT="71273" marB="71273" anchor="ctr">
                    <a:solidFill>
                      <a:srgbClr val="C00000"/>
                    </a:solidFill>
                  </a:tcPr>
                </a:tc>
                <a:tc>
                  <a:txBody>
                    <a:bodyPr/>
                    <a:lstStyle/>
                    <a:p>
                      <a:pPr algn="ctr"/>
                      <a:r>
                        <a:rPr lang="es-CO" sz="1400" b="1">
                          <a:solidFill>
                            <a:schemeClr val="bg1"/>
                          </a:solidFill>
                          <a:latin typeface="Arial Narrow" panose="020B0606020202030204" pitchFamily="34" charset="0"/>
                        </a:rPr>
                        <a:t>Observación </a:t>
                      </a:r>
                    </a:p>
                  </a:txBody>
                  <a:tcPr marL="142544" marR="142544" marT="71273" marB="71273" anchor="ctr">
                    <a:solidFill>
                      <a:srgbClr val="C00000"/>
                    </a:solidFill>
                  </a:tcPr>
                </a:tc>
                <a:extLst>
                  <a:ext uri="{0D108BD9-81ED-4DB2-BD59-A6C34878D82A}">
                    <a16:rowId xmlns:a16="http://schemas.microsoft.com/office/drawing/2014/main" val="10000"/>
                  </a:ext>
                </a:extLst>
              </a:tr>
              <a:tr h="2168381">
                <a:tc>
                  <a:txBody>
                    <a:bodyPr/>
                    <a:lstStyle/>
                    <a:p>
                      <a:pPr algn="just"/>
                      <a:r>
                        <a:rPr lang="es-MX" sz="1400">
                          <a:solidFill>
                            <a:schemeClr val="tx1"/>
                          </a:solidFill>
                          <a:latin typeface="Arial Narrow" panose="020B0606020202030204" pitchFamily="34" charset="0"/>
                        </a:rPr>
                        <a:t>Implementar 100% el programa de  Capacitación, formación y entrenamiento al personal uniformado de la Unidad Cuerpo Oficial de Bomberos de Bogotá.</a:t>
                      </a:r>
                      <a:endParaRPr lang="es-CO" sz="1400">
                        <a:solidFill>
                          <a:schemeClr val="tx1"/>
                        </a:solidFill>
                        <a:latin typeface="Arial Narrow" panose="020B0606020202030204" pitchFamily="34" charset="0"/>
                      </a:endParaRPr>
                    </a:p>
                  </a:txBody>
                  <a:tcPr marL="142544" marR="142544" marT="71273" marB="71273" anchor="ctr"/>
                </a:tc>
                <a:tc>
                  <a:txBody>
                    <a:bodyPr/>
                    <a:lstStyle/>
                    <a:p>
                      <a:pPr marL="0" algn="just" defTabSz="1341307" rtl="0" eaLnBrk="1" fontAlgn="ctr" latinLnBrk="0" hangingPunct="1"/>
                      <a:r>
                        <a:rPr lang="es-CO" sz="1400" kern="1200">
                          <a:solidFill>
                            <a:schemeClr val="tx1"/>
                          </a:solidFill>
                          <a:latin typeface="Arial Narrow" panose="020B0606020202030204" pitchFamily="34" charset="0"/>
                          <a:ea typeface="+mn-ea"/>
                          <a:cs typeface="+mn-cs"/>
                        </a:rPr>
                        <a:t>Subdirección de Gestión Humana</a:t>
                      </a:r>
                    </a:p>
                  </a:txBody>
                  <a:tcPr marL="9525" marR="9525" marT="9525" anchor="ctr"/>
                </a:tc>
                <a:tc>
                  <a:txBody>
                    <a:bodyPr/>
                    <a:lstStyle/>
                    <a:p>
                      <a:endParaRPr lang="es-CO" sz="1400">
                        <a:solidFill>
                          <a:srgbClr val="C00000"/>
                        </a:solidFill>
                        <a:latin typeface="Arial Narrow" panose="020B0606020202030204" pitchFamily="34" charset="0"/>
                      </a:endParaRPr>
                    </a:p>
                  </a:txBody>
                  <a:tcPr marL="101049" marR="101049" marT="50525" marB="50525"/>
                </a:tc>
                <a:tc>
                  <a:txBody>
                    <a:bodyPr/>
                    <a:lstStyle/>
                    <a:p>
                      <a:pPr marL="0" algn="just" defTabSz="914400" rtl="0" eaLnBrk="1" fontAlgn="ctr" latinLnBrk="0" hangingPunct="1"/>
                      <a:r>
                        <a:rPr lang="es-ES" sz="1400" kern="1200" baseline="0">
                          <a:solidFill>
                            <a:schemeClr val="tx1"/>
                          </a:solidFill>
                          <a:latin typeface="Arial Narrow" panose="020B0606020202030204" pitchFamily="34" charset="0"/>
                          <a:ea typeface="+mn-ea"/>
                          <a:cs typeface="+mn-cs"/>
                        </a:rPr>
                        <a:t>Dentro de los procesos de capacitación ofertados por la entidad y /o en alianza con entidades distritales se ha logrado capacitar a </a:t>
                      </a:r>
                      <a:r>
                        <a:rPr lang="es-ES" sz="1400" b="1" kern="1200" baseline="0">
                          <a:solidFill>
                            <a:schemeClr val="tx1"/>
                          </a:solidFill>
                          <a:latin typeface="Arial Narrow" panose="020B0606020202030204" pitchFamily="34" charset="0"/>
                          <a:ea typeface="+mn-ea"/>
                          <a:cs typeface="+mn-cs"/>
                        </a:rPr>
                        <a:t>567</a:t>
                      </a:r>
                      <a:r>
                        <a:rPr lang="es-ES" sz="1400" kern="1200" baseline="0">
                          <a:solidFill>
                            <a:schemeClr val="tx1"/>
                          </a:solidFill>
                          <a:latin typeface="Arial Narrow" panose="020B0606020202030204" pitchFamily="34" charset="0"/>
                          <a:ea typeface="+mn-ea"/>
                          <a:cs typeface="+mn-cs"/>
                        </a:rPr>
                        <a:t> servidores de los 676 servidores registrados actualmente en la planta de personal,</a:t>
                      </a:r>
                    </a:p>
                  </a:txBody>
                  <a:tcPr marL="10526" marR="10526" marT="10526" marB="50525" anchor="ctr"/>
                </a:tc>
                <a:extLst>
                  <a:ext uri="{0D108BD9-81ED-4DB2-BD59-A6C34878D82A}">
                    <a16:rowId xmlns:a16="http://schemas.microsoft.com/office/drawing/2014/main" val="10001"/>
                  </a:ext>
                </a:extLst>
              </a:tr>
              <a:tr h="2412325">
                <a:tc>
                  <a:txBody>
                    <a:bodyPr/>
                    <a:lstStyle/>
                    <a:p>
                      <a:pPr marL="0" indent="0" algn="just" defTabSz="1341307" rtl="0" eaLnBrk="1" latinLnBrk="0" hangingPunct="1">
                        <a:buFont typeface="Arial" panose="020B0604020202020204" pitchFamily="34" charset="0"/>
                        <a:buNone/>
                      </a:pPr>
                      <a:r>
                        <a:rPr lang="es-MX" sz="1400" kern="1200">
                          <a:solidFill>
                            <a:schemeClr val="tx1"/>
                          </a:solidFill>
                          <a:latin typeface="Arial Narrow" panose="020B0606020202030204" pitchFamily="34" charset="0"/>
                          <a:ea typeface="+mn-ea"/>
                          <a:cs typeface="+mn-cs"/>
                        </a:rPr>
                        <a:t>Reforzar, adecuar y ampliar  6 estaciones de Bomberos</a:t>
                      </a:r>
                    </a:p>
                    <a:p>
                      <a:pPr marL="0" algn="just" defTabSz="1341307" rtl="0" eaLnBrk="1" latinLnBrk="0" hangingPunct="1"/>
                      <a:endParaRPr lang="es-CO" sz="1400" kern="1200">
                        <a:solidFill>
                          <a:schemeClr val="tx1"/>
                        </a:solidFill>
                        <a:latin typeface="Arial Narrow" panose="020B0606020202030204" pitchFamily="34" charset="0"/>
                        <a:ea typeface="+mn-ea"/>
                        <a:cs typeface="+mn-cs"/>
                      </a:endParaRPr>
                    </a:p>
                  </a:txBody>
                  <a:tcPr marL="142544" marR="142544" marT="71273" marB="71273" anchor="ctr"/>
                </a:tc>
                <a:tc>
                  <a:txBody>
                    <a:bodyPr/>
                    <a:lstStyle/>
                    <a:p>
                      <a:pPr algn="just"/>
                      <a:r>
                        <a:rPr lang="es-CO" sz="1400">
                          <a:latin typeface="Arial Narrow" panose="020B0606020202030204" pitchFamily="34" charset="0"/>
                        </a:rPr>
                        <a:t>Subdirección de Gestión Corporativa</a:t>
                      </a:r>
                    </a:p>
                  </a:txBody>
                  <a:tcPr marL="101049" marR="101049" marT="50525" marB="50525" anchor="ctr"/>
                </a:tc>
                <a:tc>
                  <a:txBody>
                    <a:bodyPr/>
                    <a:lstStyle/>
                    <a:p>
                      <a:endParaRPr lang="es-CO" sz="1400">
                        <a:latin typeface="Arial Narrow" panose="020B0606020202030204" pitchFamily="34" charset="0"/>
                      </a:endParaRPr>
                    </a:p>
                  </a:txBody>
                  <a:tcPr marL="101049" marR="101049" marT="50525" marB="50525"/>
                </a:tc>
                <a:tc>
                  <a:txBody>
                    <a:bodyPr/>
                    <a:lstStyle/>
                    <a:p>
                      <a:pPr marL="171450" indent="-171450" algn="just">
                        <a:buFont typeface="Wingdings" panose="05000000000000000000" pitchFamily="2" charset="2"/>
                        <a:buChar char="Ø"/>
                      </a:pPr>
                      <a:r>
                        <a:rPr lang="es-ES" sz="1400" b="1" err="1">
                          <a:solidFill>
                            <a:schemeClr val="tx1"/>
                          </a:solidFill>
                          <a:latin typeface="Arial Narrow"/>
                        </a:rPr>
                        <a:t>Marichuela</a:t>
                      </a:r>
                      <a:r>
                        <a:rPr lang="es-ES" sz="1400" b="1">
                          <a:solidFill>
                            <a:schemeClr val="tx1"/>
                          </a:solidFill>
                          <a:latin typeface="Arial Narrow"/>
                        </a:rPr>
                        <a:t> : </a:t>
                      </a:r>
                      <a:r>
                        <a:rPr lang="es-ES" sz="1400" b="0">
                          <a:solidFill>
                            <a:schemeClr val="tx1"/>
                          </a:solidFill>
                          <a:latin typeface="Arial Narrow"/>
                        </a:rPr>
                        <a:t>Avance de obra </a:t>
                      </a:r>
                      <a:r>
                        <a:rPr lang="es-ES" sz="1400" b="1">
                          <a:solidFill>
                            <a:schemeClr val="tx1"/>
                          </a:solidFill>
                          <a:latin typeface="Arial Narrow"/>
                        </a:rPr>
                        <a:t>46%</a:t>
                      </a:r>
                      <a:r>
                        <a:rPr lang="es-ES" sz="1400" b="0">
                          <a:solidFill>
                            <a:schemeClr val="tx1"/>
                          </a:solidFill>
                          <a:latin typeface="Arial Narrow"/>
                        </a:rPr>
                        <a:t>: Estructura de los tres pisos, se muros, y cubiertas, se avanza actualmente en obras de mampostería  (Entrega prevista junio 2023)</a:t>
                      </a:r>
                    </a:p>
                    <a:p>
                      <a:pPr marL="171450" indent="-171450" algn="just">
                        <a:buFont typeface="Wingdings" panose="05000000000000000000" pitchFamily="2" charset="2"/>
                        <a:buChar char="Ø"/>
                      </a:pPr>
                      <a:r>
                        <a:rPr lang="es-ES" sz="1400" b="1">
                          <a:solidFill>
                            <a:schemeClr val="tx1"/>
                          </a:solidFill>
                          <a:latin typeface="Arial Narrow" panose="020B0606020202030204" pitchFamily="34" charset="0"/>
                        </a:rPr>
                        <a:t>Candelaria:</a:t>
                      </a:r>
                      <a:r>
                        <a:rPr lang="es-ES" sz="1400" b="1" baseline="0">
                          <a:solidFill>
                            <a:schemeClr val="tx1"/>
                          </a:solidFill>
                          <a:latin typeface="Arial Narrow" panose="020B0606020202030204" pitchFamily="34" charset="0"/>
                        </a:rPr>
                        <a:t> </a:t>
                      </a:r>
                      <a:r>
                        <a:rPr lang="es-ES" sz="1400" b="0" baseline="0">
                          <a:solidFill>
                            <a:schemeClr val="tx1"/>
                          </a:solidFill>
                          <a:latin typeface="Arial Narrow" panose="020B0606020202030204" pitchFamily="34" charset="0"/>
                        </a:rPr>
                        <a:t>Avance de obra </a:t>
                      </a:r>
                      <a:r>
                        <a:rPr lang="es-ES" sz="1400" b="1" baseline="0">
                          <a:solidFill>
                            <a:schemeClr val="tx1"/>
                          </a:solidFill>
                          <a:latin typeface="Arial Narrow" panose="020B0606020202030204" pitchFamily="34" charset="0"/>
                        </a:rPr>
                        <a:t>47%:</a:t>
                      </a:r>
                      <a:r>
                        <a:rPr lang="es-ES" sz="1400" b="1">
                          <a:solidFill>
                            <a:schemeClr val="tx1"/>
                          </a:solidFill>
                          <a:latin typeface="Arial Narrow" panose="020B0606020202030204" pitchFamily="34" charset="0"/>
                        </a:rPr>
                        <a:t>%, </a:t>
                      </a:r>
                      <a:r>
                        <a:rPr lang="es-ES" sz="1400" b="0">
                          <a:solidFill>
                            <a:schemeClr val="tx1"/>
                          </a:solidFill>
                          <a:latin typeface="Arial Narrow" panose="020B0606020202030204" pitchFamily="34" charset="0"/>
                        </a:rPr>
                        <a:t>lo cual se evidencia en: Demolición de pisos y muros del área 1, centro de acopio y área de guardia, corredor de camilla y jefatura de estación; Desmonte de puertas, mantenimiento de canal, desmonte de vidrios del área 2 y estudio de suelo.</a:t>
                      </a:r>
                      <a:endParaRPr lang="es-ES" sz="1400" b="0" baseline="0">
                        <a:solidFill>
                          <a:schemeClr val="tx1"/>
                        </a:solidFill>
                        <a:latin typeface="Arial Narrow" panose="020B0606020202030204" pitchFamily="34" charset="0"/>
                      </a:endParaRPr>
                    </a:p>
                    <a:p>
                      <a:pPr marL="171450" indent="-171450" algn="just">
                        <a:buFont typeface="Wingdings" panose="05000000000000000000" pitchFamily="2" charset="2"/>
                        <a:buChar char="Ø"/>
                      </a:pPr>
                      <a:r>
                        <a:rPr lang="es-CO" sz="1400" b="1">
                          <a:solidFill>
                            <a:schemeClr val="tx1"/>
                          </a:solidFill>
                          <a:latin typeface="Arial Narrow" panose="020B0606020202030204" pitchFamily="34" charset="0"/>
                        </a:rPr>
                        <a:t>Central: </a:t>
                      </a:r>
                      <a:r>
                        <a:rPr lang="es-ES" sz="1400" b="0">
                          <a:solidFill>
                            <a:schemeClr val="tx1"/>
                          </a:solidFill>
                          <a:latin typeface="Arial Narrow" panose="020B0606020202030204" pitchFamily="34" charset="0"/>
                        </a:rPr>
                        <a:t>Avance de obra </a:t>
                      </a:r>
                      <a:r>
                        <a:rPr lang="es-ES" sz="1400" b="1">
                          <a:solidFill>
                            <a:schemeClr val="tx1"/>
                          </a:solidFill>
                          <a:latin typeface="Arial Narrow" panose="020B0606020202030204" pitchFamily="34" charset="0"/>
                        </a:rPr>
                        <a:t>16%: </a:t>
                      </a:r>
                      <a:r>
                        <a:rPr lang="es-ES" sz="1400" b="0">
                          <a:solidFill>
                            <a:schemeClr val="tx1"/>
                          </a:solidFill>
                          <a:latin typeface="Arial Narrow" panose="020B0606020202030204" pitchFamily="34" charset="0"/>
                        </a:rPr>
                        <a:t>representados en la demolición de los enchapes de baño, puntos hidráulicos, sondeo de tubería y desmonte de aparatos sanitarios</a:t>
                      </a:r>
                    </a:p>
                    <a:p>
                      <a:pPr algn="just"/>
                      <a:endParaRPr lang="es-ES" sz="1400" b="0">
                        <a:solidFill>
                          <a:schemeClr val="tx1"/>
                        </a:solidFill>
                        <a:latin typeface="Arial Narrow" panose="020B0606020202030204" pitchFamily="34" charset="0"/>
                      </a:endParaRPr>
                    </a:p>
                    <a:p>
                      <a:pPr algn="just"/>
                      <a:r>
                        <a:rPr lang="es-ES" sz="1400" b="0">
                          <a:solidFill>
                            <a:schemeClr val="tx1"/>
                          </a:solidFill>
                          <a:latin typeface="Arial Narrow" panose="020B0606020202030204" pitchFamily="34" charset="0"/>
                        </a:rPr>
                        <a:t>Estación Venecia no presenta reporte  de avance </a:t>
                      </a:r>
                    </a:p>
                    <a:p>
                      <a:pPr algn="just"/>
                      <a:endParaRPr lang="es-CO" sz="1400" b="0">
                        <a:solidFill>
                          <a:schemeClr val="tx1"/>
                        </a:solidFill>
                        <a:latin typeface="Arial Narrow" panose="020B0606020202030204" pitchFamily="34" charset="0"/>
                      </a:endParaRPr>
                    </a:p>
                  </a:txBody>
                  <a:tcPr marL="101049" marR="101049" marT="50525" marB="50525" anchor="ctr"/>
                </a:tc>
                <a:extLst>
                  <a:ext uri="{0D108BD9-81ED-4DB2-BD59-A6C34878D82A}">
                    <a16:rowId xmlns:a16="http://schemas.microsoft.com/office/drawing/2014/main" val="10003"/>
                  </a:ext>
                </a:extLst>
              </a:tr>
              <a:tr h="2249686">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ES" sz="1400" u="none" strike="noStrike" kern="1200">
                          <a:effectLst/>
                          <a:latin typeface="Arial Narrow" panose="020B0606020202030204" pitchFamily="34" charset="0"/>
                        </a:rPr>
                        <a:t>Poner 3 espacios nuevos en funcionamiento para la gestión integral de riesgos, incendios, incidentes con materiales peligrosos y rescates en todas sus modalidades</a:t>
                      </a:r>
                      <a:endParaRPr lang="es-ES" sz="1400" u="none" strike="noStrike" kern="1200">
                        <a:solidFill>
                          <a:schemeClr val="dk1"/>
                        </a:solidFill>
                        <a:effectLst/>
                        <a:latin typeface="Arial Narrow" panose="020B0606020202030204" pitchFamily="34" charset="0"/>
                        <a:ea typeface="+mn-ea"/>
                        <a:cs typeface="+mn-cs"/>
                      </a:endParaRPr>
                    </a:p>
                    <a:p>
                      <a:pPr marL="0" algn="just" defTabSz="1341307" rtl="0" eaLnBrk="1" latinLnBrk="0" hangingPunct="1"/>
                      <a:endParaRPr lang="es-CO" sz="1400" kern="1200">
                        <a:solidFill>
                          <a:schemeClr val="tx1"/>
                        </a:solidFill>
                        <a:latin typeface="Arial Narrow" panose="020B0606020202030204" pitchFamily="34" charset="0"/>
                        <a:ea typeface="+mn-ea"/>
                        <a:cs typeface="+mn-cs"/>
                      </a:endParaRPr>
                    </a:p>
                  </a:txBody>
                  <a:tcPr marL="142544" marR="142544" marT="71273" marB="71273" anchor="ctr"/>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CO" sz="1400">
                          <a:latin typeface="Arial Narrow" panose="020B0606020202030204" pitchFamily="34" charset="0"/>
                        </a:rPr>
                        <a:t>Subdirección de Gestión Corporativa</a:t>
                      </a:r>
                    </a:p>
                    <a:p>
                      <a:pPr algn="just"/>
                      <a:endParaRPr lang="es-CO" sz="1400">
                        <a:latin typeface="Arial Narrow" panose="020B0606020202030204" pitchFamily="34" charset="0"/>
                      </a:endParaRPr>
                    </a:p>
                  </a:txBody>
                  <a:tcPr marL="101049" marR="101049" marT="50525" marB="50525" anchor="ctr"/>
                </a:tc>
                <a:tc>
                  <a:txBody>
                    <a:bodyPr/>
                    <a:lstStyle/>
                    <a:p>
                      <a:endParaRPr lang="es-CO" sz="1400">
                        <a:latin typeface="Arial Narrow" panose="020B0606020202030204" pitchFamily="34" charset="0"/>
                      </a:endParaRPr>
                    </a:p>
                  </a:txBody>
                  <a:tcPr marL="101049" marR="101049" marT="50525" marB="50525"/>
                </a:tc>
                <a:tc>
                  <a:txBody>
                    <a:bodyPr/>
                    <a:lstStyle/>
                    <a:p>
                      <a:pPr algn="l" fontAlgn="ctr"/>
                      <a:r>
                        <a:rPr lang="es-MX" sz="1400" kern="1200" dirty="0">
                          <a:solidFill>
                            <a:schemeClr val="tx1"/>
                          </a:solidFill>
                          <a:latin typeface="Arial Narrow" panose="020B0606020202030204" pitchFamily="34" charset="0"/>
                          <a:ea typeface="+mn-ea"/>
                          <a:cs typeface="+mn-cs"/>
                        </a:rPr>
                        <a:t>El avance físico de la obra alcanza el </a:t>
                      </a:r>
                      <a:r>
                        <a:rPr lang="es-MX" sz="1400" b="1" kern="1200" dirty="0">
                          <a:solidFill>
                            <a:schemeClr val="tx1"/>
                          </a:solidFill>
                          <a:latin typeface="Arial Narrow" panose="020B0606020202030204" pitchFamily="34" charset="0"/>
                          <a:ea typeface="+mn-ea"/>
                          <a:cs typeface="+mn-cs"/>
                        </a:rPr>
                        <a:t>26% </a:t>
                      </a:r>
                      <a:r>
                        <a:rPr lang="es-MX" sz="1400" kern="1200" dirty="0">
                          <a:solidFill>
                            <a:schemeClr val="tx1"/>
                          </a:solidFill>
                          <a:latin typeface="Arial Narrow" panose="020B0606020202030204" pitchFamily="34" charset="0"/>
                          <a:ea typeface="+mn-ea"/>
                          <a:cs typeface="+mn-cs"/>
                        </a:rPr>
                        <a:t>.</a:t>
                      </a:r>
                      <a:r>
                        <a:rPr lang="es-ES" sz="1400" kern="1200" dirty="0">
                          <a:solidFill>
                            <a:schemeClr val="tx1"/>
                          </a:solidFill>
                          <a:latin typeface="Arial Narrow" panose="020B0606020202030204" pitchFamily="34" charset="0"/>
                          <a:ea typeface="+mn-ea"/>
                          <a:cs typeface="+mn-cs"/>
                        </a:rPr>
                        <a:t>Se finalizó proceso de demoliciones en bloque administrativo, excavaciones y arreglos del cerramiento </a:t>
                      </a:r>
                    </a:p>
                    <a:p>
                      <a:pPr lvl="0" algn="l">
                        <a:buNone/>
                      </a:pPr>
                      <a:endParaRPr lang="es-ES" sz="1400" kern="1200" dirty="0">
                        <a:solidFill>
                          <a:schemeClr val="tx1"/>
                        </a:solidFill>
                        <a:latin typeface="Arial Narrow"/>
                        <a:ea typeface="+mn-ea"/>
                        <a:cs typeface="+mn-cs"/>
                      </a:endParaRPr>
                    </a:p>
                    <a:p>
                      <a:pPr lvl="0" algn="l">
                        <a:buNone/>
                      </a:pPr>
                      <a:endParaRPr lang="es-ES" sz="1400" b="1" kern="1200" dirty="0">
                        <a:solidFill>
                          <a:srgbClr val="FF0000"/>
                        </a:solidFill>
                        <a:latin typeface="Arial Narrow"/>
                        <a:ea typeface="+mn-ea"/>
                        <a:cs typeface="+mn-cs"/>
                      </a:endParaRPr>
                    </a:p>
                    <a:p>
                      <a:pPr lvl="0" algn="l">
                        <a:buNone/>
                      </a:pPr>
                      <a:endParaRPr lang="es-ES" sz="1400" b="1" kern="1200" dirty="0">
                        <a:solidFill>
                          <a:srgbClr val="FF0000"/>
                        </a:solidFill>
                        <a:latin typeface="Arial Narrow"/>
                        <a:ea typeface="+mn-ea"/>
                        <a:cs typeface="+mn-cs"/>
                      </a:endParaRPr>
                    </a:p>
                  </a:txBody>
                  <a:tcPr marL="9525" marR="9525" marT="9525" anchor="ctr"/>
                </a:tc>
                <a:extLst>
                  <a:ext uri="{0D108BD9-81ED-4DB2-BD59-A6C34878D82A}">
                    <a16:rowId xmlns:a16="http://schemas.microsoft.com/office/drawing/2014/main" val="1549886842"/>
                  </a:ext>
                </a:extLst>
              </a:tr>
            </a:tbl>
          </a:graphicData>
        </a:graphic>
      </p:graphicFrame>
      <p:grpSp>
        <p:nvGrpSpPr>
          <p:cNvPr id="5" name="Grupo 4" descr="Graficos de indicadores">
            <a:extLst>
              <a:ext uri="{FF2B5EF4-FFF2-40B4-BE49-F238E27FC236}">
                <a16:creationId xmlns:a16="http://schemas.microsoft.com/office/drawing/2014/main" id="{311A1709-0318-2869-9E7D-099684B9064F}"/>
              </a:ext>
            </a:extLst>
          </p:cNvPr>
          <p:cNvGrpSpPr/>
          <p:nvPr/>
        </p:nvGrpSpPr>
        <p:grpSpPr>
          <a:xfrm>
            <a:off x="4481333" y="2439662"/>
            <a:ext cx="2542145" cy="6690633"/>
            <a:chOff x="4481333" y="2439662"/>
            <a:chExt cx="2542145" cy="6690633"/>
          </a:xfrm>
        </p:grpSpPr>
        <p:pic>
          <p:nvPicPr>
            <p:cNvPr id="4" name="Imagen 3" descr="imagen indicadores" title="imagen indicadores">
              <a:extLst>
                <a:ext uri="{FF2B5EF4-FFF2-40B4-BE49-F238E27FC236}">
                  <a16:creationId xmlns:a16="http://schemas.microsoft.com/office/drawing/2014/main" id="{7269A4D9-BEB3-A3EB-CDF3-9E9FD9956CB9}"/>
                </a:ext>
              </a:extLst>
            </p:cNvPr>
            <p:cNvPicPr>
              <a:picLocks noChangeAspect="1"/>
            </p:cNvPicPr>
            <p:nvPr/>
          </p:nvPicPr>
          <p:blipFill>
            <a:blip r:embed="rId2"/>
            <a:stretch>
              <a:fillRect/>
            </a:stretch>
          </p:blipFill>
          <p:spPr>
            <a:xfrm>
              <a:off x="4481333" y="4711660"/>
              <a:ext cx="2305833" cy="2127809"/>
            </a:xfrm>
            <a:prstGeom prst="rect">
              <a:avLst/>
            </a:prstGeom>
          </p:spPr>
        </p:pic>
        <p:pic>
          <p:nvPicPr>
            <p:cNvPr id="6" name="Imagen 5" descr="imagen indicadores" title="imagen indicadores">
              <a:extLst>
                <a:ext uri="{FF2B5EF4-FFF2-40B4-BE49-F238E27FC236}">
                  <a16:creationId xmlns:a16="http://schemas.microsoft.com/office/drawing/2014/main" id="{C7366BE1-74D0-0F4A-8438-780187127F7B}"/>
                </a:ext>
              </a:extLst>
            </p:cNvPr>
            <p:cNvPicPr>
              <a:picLocks noChangeAspect="1"/>
            </p:cNvPicPr>
            <p:nvPr/>
          </p:nvPicPr>
          <p:blipFill>
            <a:blip r:embed="rId3"/>
            <a:stretch>
              <a:fillRect/>
            </a:stretch>
          </p:blipFill>
          <p:spPr>
            <a:xfrm>
              <a:off x="4518429" y="7118654"/>
              <a:ext cx="2305834" cy="2011641"/>
            </a:xfrm>
            <a:prstGeom prst="rect">
              <a:avLst/>
            </a:prstGeom>
          </p:spPr>
        </p:pic>
        <p:pic>
          <p:nvPicPr>
            <p:cNvPr id="3" name="Imagen 2" descr="imagen indicadores" title="imagen indicadores"/>
            <p:cNvPicPr>
              <a:picLocks noChangeAspect="1"/>
            </p:cNvPicPr>
            <p:nvPr/>
          </p:nvPicPr>
          <p:blipFill>
            <a:blip r:embed="rId4"/>
            <a:stretch>
              <a:fillRect/>
            </a:stretch>
          </p:blipFill>
          <p:spPr>
            <a:xfrm>
              <a:off x="4481333" y="2439662"/>
              <a:ext cx="2542145" cy="1744508"/>
            </a:xfrm>
            <a:prstGeom prst="rect">
              <a:avLst/>
            </a:prstGeom>
          </p:spPr>
        </p:pic>
      </p:grpSp>
      <p:pic>
        <p:nvPicPr>
          <p:cNvPr id="2" name="Imagen 1" descr="Imagen de alerta">
            <a:extLst>
              <a:ext uri="{FF2B5EF4-FFF2-40B4-BE49-F238E27FC236}">
                <a16:creationId xmlns:a16="http://schemas.microsoft.com/office/drawing/2014/main" id="{E320B5A1-E8AD-D6CC-43B8-54CE66ADC1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894" t="43584" r="46070" b="44487"/>
          <a:stretch/>
        </p:blipFill>
        <p:spPr>
          <a:xfrm>
            <a:off x="14244034" y="7118654"/>
            <a:ext cx="528033" cy="440936"/>
          </a:xfrm>
          <a:prstGeom prst="rect">
            <a:avLst/>
          </a:prstGeom>
        </p:spPr>
      </p:pic>
      <p:sp>
        <p:nvSpPr>
          <p:cNvPr id="18" name="CuadroTexto 17">
            <a:extLst>
              <a:ext uri="{FF2B5EF4-FFF2-40B4-BE49-F238E27FC236}">
                <a16:creationId xmlns:a16="http://schemas.microsoft.com/office/drawing/2014/main" id="{DCA449A9-BE75-75B3-A429-ABB7B3EB9822}"/>
              </a:ext>
            </a:extLst>
          </p:cNvPr>
          <p:cNvSpPr txBox="1"/>
          <p:nvPr/>
        </p:nvSpPr>
        <p:spPr>
          <a:xfrm>
            <a:off x="365514" y="9407018"/>
            <a:ext cx="7104463" cy="276999"/>
          </a:xfrm>
          <a:prstGeom prst="rect">
            <a:avLst/>
          </a:prstGeom>
          <a:noFill/>
        </p:spPr>
        <p:txBody>
          <a:bodyPr wrap="square" rtlCol="0">
            <a:spAutoFit/>
          </a:bodyPr>
          <a:lstStyle/>
          <a:p>
            <a:r>
              <a:rPr lang="es-ES" sz="1200" i="1"/>
              <a:t>Fuente: Oficina Asesora de Planeación – U.A.E Cuerpo Oficial de Bomberos de Bogotá </a:t>
            </a:r>
            <a:endParaRPr lang="es-CO" sz="1200" i="1"/>
          </a:p>
        </p:txBody>
      </p:sp>
    </p:spTree>
    <p:extLst>
      <p:ext uri="{BB962C8B-B14F-4D97-AF65-F5344CB8AC3E}">
        <p14:creationId xmlns:p14="http://schemas.microsoft.com/office/powerpoint/2010/main" val="18662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7023478" y="243962"/>
            <a:ext cx="8210037"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a:latin typeface="+mn-lt"/>
                <a:ea typeface="+mn-ea"/>
                <a:cs typeface="+mn-cs"/>
              </a:rPr>
              <a:t>Plan Estratégico Institucional   </a:t>
            </a:r>
            <a:endParaRPr lang="es-CO" sz="4374" b="1">
              <a:latin typeface="+mn-lt"/>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9608235" y="-17648"/>
            <a:ext cx="5467266"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uLnTx/>
                <a:uFillTx/>
                <a:latin typeface="+mn-lt"/>
                <a:ea typeface="+mn-ea"/>
                <a:cs typeface="+mn-cs"/>
              </a:rPr>
              <a:t>Tabla, # 2 Indicadores de Impacto,    </a:t>
            </a:r>
          </a:p>
        </p:txBody>
      </p:sp>
      <p:sp>
        <p:nvSpPr>
          <p:cNvPr id="17" name="Rectángulo 16">
            <a:extLst>
              <a:ext uri="{FF2B5EF4-FFF2-40B4-BE49-F238E27FC236}">
                <a16:creationId xmlns:a16="http://schemas.microsoft.com/office/drawing/2014/main" id="{7FA73BDF-2948-D187-8F55-4237B2D64BC1}"/>
              </a:ext>
            </a:extLst>
          </p:cNvPr>
          <p:cNvSpPr/>
          <p:nvPr/>
        </p:nvSpPr>
        <p:spPr>
          <a:xfrm>
            <a:off x="261425" y="766367"/>
            <a:ext cx="3368486" cy="276999"/>
          </a:xfrm>
          <a:prstGeom prst="rect">
            <a:avLst/>
          </a:prstGeom>
        </p:spPr>
        <p:txBody>
          <a:bodyPr wrap="none">
            <a:spAutoFit/>
          </a:bodyPr>
          <a:lstStyle/>
          <a:p>
            <a:r>
              <a:rPr lang="es-CO" sz="1200" b="1" i="1"/>
              <a:t>Continuación Tabla 2, Indicadores de Impacto PEI </a:t>
            </a:r>
          </a:p>
        </p:txBody>
      </p:sp>
      <p:graphicFrame>
        <p:nvGraphicFramePr>
          <p:cNvPr id="13" name="Tabla 12" title="Continuacion tabal 2 de indicadores de Impacto PEI ">
            <a:extLst>
              <a:ext uri="{FF2B5EF4-FFF2-40B4-BE49-F238E27FC236}">
                <a16:creationId xmlns:a16="http://schemas.microsoft.com/office/drawing/2014/main" id="{3C52EF8C-6C2D-EC34-D6D7-69D3EE729F73}"/>
              </a:ext>
            </a:extLst>
          </p:cNvPr>
          <p:cNvGraphicFramePr>
            <a:graphicFrameLocks noGrp="1"/>
          </p:cNvGraphicFramePr>
          <p:nvPr>
            <p:extLst>
              <p:ext uri="{D42A27DB-BD31-4B8C-83A1-F6EECF244321}">
                <p14:modId xmlns:p14="http://schemas.microsoft.com/office/powerpoint/2010/main" val="491205303"/>
              </p:ext>
            </p:extLst>
          </p:nvPr>
        </p:nvGraphicFramePr>
        <p:xfrm>
          <a:off x="261425" y="1043367"/>
          <a:ext cx="14972090" cy="5711409"/>
        </p:xfrm>
        <a:graphic>
          <a:graphicData uri="http://schemas.openxmlformats.org/drawingml/2006/table">
            <a:tbl>
              <a:tblPr firstRow="1" bandRow="1">
                <a:tableStyleId>{5940675A-B579-460E-94D1-54222C63F5DA}</a:tableStyleId>
              </a:tblPr>
              <a:tblGrid>
                <a:gridCol w="2506974">
                  <a:extLst>
                    <a:ext uri="{9D8B030D-6E8A-4147-A177-3AD203B41FA5}">
                      <a16:colId xmlns:a16="http://schemas.microsoft.com/office/drawing/2014/main" val="20000"/>
                    </a:ext>
                  </a:extLst>
                </a:gridCol>
                <a:gridCol w="2321938">
                  <a:extLst>
                    <a:ext uri="{9D8B030D-6E8A-4147-A177-3AD203B41FA5}">
                      <a16:colId xmlns:a16="http://schemas.microsoft.com/office/drawing/2014/main" val="1673358718"/>
                    </a:ext>
                  </a:extLst>
                </a:gridCol>
                <a:gridCol w="2960472">
                  <a:extLst>
                    <a:ext uri="{9D8B030D-6E8A-4147-A177-3AD203B41FA5}">
                      <a16:colId xmlns:a16="http://schemas.microsoft.com/office/drawing/2014/main" val="20001"/>
                    </a:ext>
                  </a:extLst>
                </a:gridCol>
                <a:gridCol w="7182706">
                  <a:extLst>
                    <a:ext uri="{9D8B030D-6E8A-4147-A177-3AD203B41FA5}">
                      <a16:colId xmlns:a16="http://schemas.microsoft.com/office/drawing/2014/main" val="20002"/>
                    </a:ext>
                  </a:extLst>
                </a:gridCol>
              </a:tblGrid>
              <a:tr h="905858">
                <a:tc>
                  <a:txBody>
                    <a:bodyPr/>
                    <a:lstStyle/>
                    <a:p>
                      <a:pPr marL="0" marR="0" lvl="0" indent="0" algn="ctr" rtl="0" eaLnBrk="1" fontAlgn="auto" latinLnBrk="0" hangingPunct="1">
                        <a:lnSpc>
                          <a:spcPct val="100000"/>
                        </a:lnSpc>
                        <a:spcBef>
                          <a:spcPts val="0"/>
                        </a:spcBef>
                        <a:spcAft>
                          <a:spcPts val="0"/>
                        </a:spcAft>
                        <a:buClrTx/>
                        <a:buSzTx/>
                        <a:buFontTx/>
                        <a:buNone/>
                      </a:pPr>
                      <a:r>
                        <a:rPr lang="es-MX" sz="1600" b="1">
                          <a:solidFill>
                            <a:schemeClr val="bg1"/>
                          </a:solidFill>
                          <a:latin typeface="Arial Narrow"/>
                        </a:rPr>
                        <a:t>Proyecto Estratégico</a:t>
                      </a:r>
                      <a:r>
                        <a:rPr lang="es-CO" sz="1600" b="1">
                          <a:solidFill>
                            <a:schemeClr val="bg1"/>
                          </a:solidFill>
                          <a:latin typeface="Arial Narrow"/>
                        </a:rPr>
                        <a:t> </a:t>
                      </a:r>
                      <a:endParaRPr lang="es-CO" sz="1600" b="1">
                        <a:solidFill>
                          <a:schemeClr val="bg1"/>
                        </a:solidFill>
                        <a:latin typeface="Arial Narrow" panose="020B0606020202030204" pitchFamily="34" charset="0"/>
                      </a:endParaRPr>
                    </a:p>
                  </a:txBody>
                  <a:tcPr marL="142544" marR="142544" marT="71273" marB="71273">
                    <a:solidFill>
                      <a:srgbClr val="C00000"/>
                    </a:solidFill>
                  </a:tcPr>
                </a:tc>
                <a:tc>
                  <a:txBody>
                    <a:bodyPr/>
                    <a:lstStyle/>
                    <a:p>
                      <a:pPr algn="ctr"/>
                      <a:r>
                        <a:rPr lang="es-MX" sz="1600" b="1">
                          <a:solidFill>
                            <a:schemeClr val="bg1"/>
                          </a:solidFill>
                          <a:latin typeface="Arial Narrow"/>
                        </a:rPr>
                        <a:t>Responsable (s)</a:t>
                      </a:r>
                      <a:endParaRPr lang="es-CO" sz="1600" b="1">
                        <a:solidFill>
                          <a:schemeClr val="bg1"/>
                        </a:solidFill>
                        <a:latin typeface="Arial Narrow"/>
                      </a:endParaRPr>
                    </a:p>
                  </a:txBody>
                  <a:tcPr marL="142544" marR="142544" marT="71273" marB="71273">
                    <a:solidFill>
                      <a:srgbClr val="C00000"/>
                    </a:solidFill>
                  </a:tcPr>
                </a:tc>
                <a:tc>
                  <a:txBody>
                    <a:bodyPr/>
                    <a:lstStyle/>
                    <a:p>
                      <a:pPr algn="ctr"/>
                      <a:r>
                        <a:rPr lang="es-CO" sz="1600" b="1">
                          <a:solidFill>
                            <a:schemeClr val="bg1"/>
                          </a:solidFill>
                          <a:latin typeface="Arial Narrow"/>
                        </a:rPr>
                        <a:t>Avance </a:t>
                      </a:r>
                      <a:endParaRPr lang="es-CO" sz="1600" b="1">
                        <a:solidFill>
                          <a:schemeClr val="bg1"/>
                        </a:solidFill>
                        <a:latin typeface="Arial Narrow" panose="020B0606020202030204" pitchFamily="34" charset="0"/>
                      </a:endParaRPr>
                    </a:p>
                  </a:txBody>
                  <a:tcPr marL="142544" marR="142544" marT="71273" marB="71273">
                    <a:solidFill>
                      <a:srgbClr val="C00000"/>
                    </a:solidFill>
                  </a:tcPr>
                </a:tc>
                <a:tc>
                  <a:txBody>
                    <a:bodyPr/>
                    <a:lstStyle/>
                    <a:p>
                      <a:pPr algn="ctr"/>
                      <a:r>
                        <a:rPr lang="es-CO" sz="1600" b="1">
                          <a:solidFill>
                            <a:schemeClr val="bg1"/>
                          </a:solidFill>
                          <a:latin typeface="Arial Narrow"/>
                        </a:rPr>
                        <a:t>Observación </a:t>
                      </a:r>
                      <a:endParaRPr lang="es-CO" sz="1600" b="1">
                        <a:solidFill>
                          <a:schemeClr val="bg1"/>
                        </a:solidFill>
                        <a:latin typeface="Arial Narrow" panose="020B0606020202030204" pitchFamily="34" charset="0"/>
                      </a:endParaRPr>
                    </a:p>
                  </a:txBody>
                  <a:tcPr marL="142544" marR="142544" marT="71273" marB="71273">
                    <a:solidFill>
                      <a:srgbClr val="C00000"/>
                    </a:solidFill>
                  </a:tcPr>
                </a:tc>
                <a:extLst>
                  <a:ext uri="{0D108BD9-81ED-4DB2-BD59-A6C34878D82A}">
                    <a16:rowId xmlns:a16="http://schemas.microsoft.com/office/drawing/2014/main" val="10000"/>
                  </a:ext>
                </a:extLst>
              </a:tr>
              <a:tr h="1654142">
                <a:tc>
                  <a:txBody>
                    <a:bodyPr/>
                    <a:lstStyle/>
                    <a:p>
                      <a:pPr algn="ctr" fontAlgn="ctr"/>
                      <a:r>
                        <a:rPr lang="es-ES" sz="1100" b="0" i="0" u="none" strike="noStrike">
                          <a:solidFill>
                            <a:srgbClr val="000000"/>
                          </a:solidFill>
                          <a:effectLst/>
                          <a:latin typeface="Arial Narrow"/>
                        </a:rPr>
                        <a:t>Elaborar 1 plan de preparativos y continuidad del servicio para la UAECOB ante la eventual ocurrencia de un desastre en el Distrito Capital</a:t>
                      </a:r>
                    </a:p>
                  </a:txBody>
                  <a:tcPr marL="0" marR="0" marT="0" marB="0"/>
                </a:tc>
                <a:tc>
                  <a:txBody>
                    <a:bodyPr/>
                    <a:lstStyle/>
                    <a:p>
                      <a:pPr marL="0" algn="just" defTabSz="1341307" rtl="0" eaLnBrk="1" fontAlgn="ctr" latinLnBrk="0" hangingPunct="1"/>
                      <a:r>
                        <a:rPr lang="es-MX" sz="1100">
                          <a:latin typeface="Arial Narrow"/>
                        </a:rPr>
                        <a:t>Subdirección Operativa</a:t>
                      </a:r>
                      <a:endParaRPr lang="es-CO" sz="1100" kern="1200">
                        <a:solidFill>
                          <a:schemeClr val="tx1"/>
                        </a:solidFill>
                        <a:latin typeface="Arial Narrow"/>
                        <a:ea typeface="+mn-ea"/>
                        <a:cs typeface="+mn-cs"/>
                      </a:endParaRPr>
                    </a:p>
                  </a:txBody>
                  <a:tcPr marL="9525" marR="9525" marT="9525"/>
                </a:tc>
                <a:tc>
                  <a:txBody>
                    <a:bodyPr/>
                    <a:lstStyle/>
                    <a:p>
                      <a:endParaRPr lang="es-CO" sz="1100">
                        <a:solidFill>
                          <a:srgbClr val="C00000"/>
                        </a:solidFill>
                        <a:latin typeface="Arial Narrow" panose="020B0606020202030204" pitchFamily="34" charset="0"/>
                      </a:endParaRPr>
                    </a:p>
                  </a:txBody>
                  <a:tcPr marL="101049" marR="101049" marT="50525" marB="50525"/>
                </a:tc>
                <a:tc>
                  <a:txBody>
                    <a:bodyPr/>
                    <a:lstStyle/>
                    <a:p>
                      <a:pPr marL="0" algn="just" rtl="0" eaLnBrk="1" fontAlgn="ctr" latinLnBrk="0" hangingPunct="1"/>
                      <a:r>
                        <a:rPr lang="es-ES" sz="1100" kern="1200">
                          <a:solidFill>
                            <a:schemeClr val="tx1"/>
                          </a:solidFill>
                          <a:latin typeface="Arial Narrow"/>
                          <a:ea typeface="+mn-ea"/>
                          <a:cs typeface="+mn-cs"/>
                        </a:rPr>
                        <a:t>No se Incluyó indicador en el Plan de Acción por lo que no se generó reporte del indicador </a:t>
                      </a:r>
                      <a:endParaRPr lang="es-ES" sz="1100" kern="1200">
                        <a:solidFill>
                          <a:schemeClr val="tx1"/>
                        </a:solidFill>
                        <a:latin typeface="Arial Narrow" panose="020B0606020202030204" pitchFamily="34" charset="0"/>
                        <a:ea typeface="+mn-ea"/>
                        <a:cs typeface="+mn-cs"/>
                      </a:endParaRPr>
                    </a:p>
                    <a:p>
                      <a:pPr marL="0" algn="just" defTabSz="914400" rtl="0" eaLnBrk="1" fontAlgn="ctr" latinLnBrk="0" hangingPunct="1"/>
                      <a:endParaRPr lang="es-ES" sz="1100" kern="1200">
                        <a:solidFill>
                          <a:schemeClr val="tx1"/>
                        </a:solidFill>
                        <a:latin typeface="Arial Narrow" panose="020B0606020202030204" pitchFamily="34" charset="0"/>
                        <a:ea typeface="+mn-ea"/>
                        <a:cs typeface="+mn-cs"/>
                      </a:endParaRPr>
                    </a:p>
                    <a:p>
                      <a:pPr marL="0" algn="just" rtl="0" eaLnBrk="1" fontAlgn="ctr" latinLnBrk="0" hangingPunct="1"/>
                      <a:r>
                        <a:rPr lang="es-ES" sz="1100" kern="1200">
                          <a:solidFill>
                            <a:schemeClr val="tx1"/>
                          </a:solidFill>
                          <a:latin typeface="Arial Narrow"/>
                          <a:ea typeface="+mn-ea"/>
                          <a:cs typeface="+mn-cs"/>
                        </a:rPr>
                        <a:t>Sin embargo, asociadas a esta actividad se identificaron los siguientes avances en la gestión </a:t>
                      </a:r>
                    </a:p>
                    <a:p>
                      <a:pPr marL="0" algn="just" defTabSz="914400" rtl="0" eaLnBrk="1" fontAlgn="ctr" latinLnBrk="0" hangingPunct="1"/>
                      <a:endParaRPr lang="es-ES" sz="1100" kern="1200">
                        <a:solidFill>
                          <a:schemeClr val="tx1"/>
                        </a:solidFill>
                        <a:latin typeface="Arial Narrow" panose="020B0606020202030204" pitchFamily="34" charset="0"/>
                        <a:ea typeface="+mn-ea"/>
                        <a:cs typeface="+mn-cs"/>
                      </a:endParaRPr>
                    </a:p>
                    <a:p>
                      <a:pPr marL="171450" indent="-171450" algn="just" defTabSz="914400" rtl="0" eaLnBrk="1" fontAlgn="ctr" latinLnBrk="0" hangingPunct="1">
                        <a:buFont typeface="Wingdings" panose="05000000000000000000" pitchFamily="2" charset="2"/>
                        <a:buChar char="Ø"/>
                      </a:pPr>
                      <a:r>
                        <a:rPr lang="es-ES" sz="1100" kern="1200">
                          <a:solidFill>
                            <a:schemeClr val="tx1"/>
                          </a:solidFill>
                          <a:latin typeface="Arial Narrow"/>
                          <a:ea typeface="+mn-ea"/>
                          <a:cs typeface="+mn-cs"/>
                        </a:rPr>
                        <a:t>Análisis de la capacidad actual de la Unidad Administrativa Especial Cuerpo Oficial de Bomberos y de las entidades del Sistema Distrital de Gestión del Riesgo y Cambio Climático, para la atención de sismos de gran magnitud de acuerdo con los resultados del estudio en la fase I (contrato 698-2020).</a:t>
                      </a:r>
                    </a:p>
                    <a:p>
                      <a:pPr marL="171450" indent="-171450" algn="just" defTabSz="914400" rtl="0" eaLnBrk="1" fontAlgn="ctr" latinLnBrk="0" hangingPunct="1">
                        <a:buFont typeface="Wingdings" panose="05000000000000000000" pitchFamily="2" charset="2"/>
                        <a:buChar char="Ø"/>
                      </a:pPr>
                      <a:r>
                        <a:rPr lang="es-ES" sz="1100" kern="1200">
                          <a:solidFill>
                            <a:schemeClr val="tx1"/>
                          </a:solidFill>
                          <a:latin typeface="Arial Narrow"/>
                          <a:ea typeface="+mn-ea"/>
                          <a:cs typeface="+mn-cs"/>
                        </a:rPr>
                        <a:t>Solicitud a contratista para</a:t>
                      </a:r>
                      <a:r>
                        <a:rPr lang="es-ES" sz="1100" kern="1200" baseline="0">
                          <a:solidFill>
                            <a:schemeClr val="tx1"/>
                          </a:solidFill>
                          <a:latin typeface="Arial Narrow"/>
                          <a:ea typeface="+mn-ea"/>
                          <a:cs typeface="+mn-cs"/>
                        </a:rPr>
                        <a:t> </a:t>
                      </a:r>
                      <a:r>
                        <a:rPr lang="es-ES" sz="1100" kern="1200">
                          <a:solidFill>
                            <a:schemeClr val="tx1"/>
                          </a:solidFill>
                          <a:latin typeface="Arial Narrow"/>
                          <a:ea typeface="+mn-ea"/>
                          <a:cs typeface="+mn-cs"/>
                        </a:rPr>
                        <a:t>establecer y analizar la diferencia de la capacidad actual de respuesta de la UNIDAD ADMINISTRATIVA ESPECIAL CUERPO OFICIAL DE BOMBEROS DE BOGOTA, la capacidad de preparar comunidades y la capacidad viable de respuesta determinada en la actividad, de conformidad con los resultados del Contrato 698 de 2020 y las recomendaciones y conceptos de los expertos internacionales.</a:t>
                      </a:r>
                    </a:p>
                    <a:p>
                      <a:pPr marL="171450" indent="-171450" algn="just" defTabSz="914400" rtl="0" eaLnBrk="1" fontAlgn="ctr" latinLnBrk="0" hangingPunct="1">
                        <a:buFont typeface="Wingdings" panose="05000000000000000000" pitchFamily="2" charset="2"/>
                        <a:buChar char="Ø"/>
                      </a:pPr>
                      <a:endParaRPr lang="es-ES" sz="1100" kern="1200">
                        <a:solidFill>
                          <a:schemeClr val="tx1"/>
                        </a:solidFill>
                        <a:latin typeface="Arial Narrow" panose="020B0606020202030204" pitchFamily="34" charset="0"/>
                        <a:ea typeface="+mn-ea"/>
                        <a:cs typeface="+mn-cs"/>
                      </a:endParaRPr>
                    </a:p>
                    <a:p>
                      <a:pPr marL="171450" indent="-171450" algn="just" defTabSz="914400" rtl="0" eaLnBrk="1" fontAlgn="ctr" latinLnBrk="0" hangingPunct="1">
                        <a:buFont typeface="Wingdings" panose="05000000000000000000" pitchFamily="2" charset="2"/>
                        <a:buChar char="Ø"/>
                      </a:pPr>
                      <a:r>
                        <a:rPr lang="es-ES" sz="1100" kern="1200">
                          <a:solidFill>
                            <a:schemeClr val="tx1"/>
                          </a:solidFill>
                          <a:latin typeface="Arial Narrow"/>
                          <a:ea typeface="+mn-ea"/>
                          <a:cs typeface="+mn-cs"/>
                        </a:rPr>
                        <a:t>Diseño de instrumento de planeación a largo plazo para establecer la estrategia de preparativos, se deberán establecer los ejes de intervención y sus componentes.</a:t>
                      </a:r>
                    </a:p>
                    <a:p>
                      <a:pPr marL="0" algn="just" defTabSz="914400" rtl="0" eaLnBrk="1" fontAlgn="ctr" latinLnBrk="0" hangingPunct="1"/>
                      <a:endParaRPr lang="es-ES" sz="1100" kern="1200">
                        <a:solidFill>
                          <a:schemeClr val="tx1"/>
                        </a:solidFill>
                        <a:latin typeface="Arial Narrow" panose="020B0606020202030204" pitchFamily="34" charset="0"/>
                        <a:ea typeface="+mn-ea"/>
                        <a:cs typeface="+mn-cs"/>
                      </a:endParaRPr>
                    </a:p>
                  </a:txBody>
                  <a:tcPr marL="10526" marR="10526" marT="10526" marB="50525"/>
                </a:tc>
                <a:extLst>
                  <a:ext uri="{0D108BD9-81ED-4DB2-BD59-A6C34878D82A}">
                    <a16:rowId xmlns:a16="http://schemas.microsoft.com/office/drawing/2014/main" val="10001"/>
                  </a:ext>
                </a:extLst>
              </a:tr>
              <a:tr h="2229900">
                <a:tc>
                  <a:txBody>
                    <a:bodyPr/>
                    <a:lstStyle/>
                    <a:p>
                      <a:pPr marL="0" algn="ctr" defTabSz="1341307" rtl="0" eaLnBrk="1" fontAlgn="ctr" latinLnBrk="0" hangingPunct="1"/>
                      <a:r>
                        <a:rPr lang="es-ES" sz="1100" b="0" i="0" u="none" strike="noStrike" kern="1200">
                          <a:solidFill>
                            <a:srgbClr val="000000"/>
                          </a:solidFill>
                          <a:effectLst/>
                          <a:latin typeface="Arial Narrow"/>
                          <a:ea typeface="+mn-ea"/>
                          <a:cs typeface="+mn-cs"/>
                        </a:rPr>
                        <a:t>Ejecutar 100 % Del Programa De Mantenimiento De Vehículos Y Equipo Menor De La </a:t>
                      </a:r>
                      <a:r>
                        <a:rPr lang="es-ES" sz="1100" b="0" i="0" u="none" strike="noStrike" kern="1200" err="1">
                          <a:solidFill>
                            <a:srgbClr val="000000"/>
                          </a:solidFill>
                          <a:effectLst/>
                          <a:latin typeface="Arial Narrow"/>
                          <a:ea typeface="+mn-ea"/>
                          <a:cs typeface="+mn-cs"/>
                        </a:rPr>
                        <a:t>Uaecob</a:t>
                      </a:r>
                      <a:endParaRPr lang="es-ES" sz="1100" b="0" i="0" u="none" strike="noStrike" kern="1200">
                        <a:solidFill>
                          <a:srgbClr val="000000"/>
                        </a:solidFill>
                        <a:effectLst/>
                        <a:latin typeface="Arial Narrow"/>
                        <a:ea typeface="+mn-ea"/>
                        <a:cs typeface="+mn-cs"/>
                      </a:endParaRPr>
                    </a:p>
                  </a:txBody>
                  <a:tcPr marL="0" marR="0" marT="0" marB="0"/>
                </a:tc>
                <a:tc>
                  <a:txBody>
                    <a:bodyPr/>
                    <a:lstStyle/>
                    <a:p>
                      <a:pPr marL="0" algn="just" defTabSz="1341307" rtl="0" eaLnBrk="1" fontAlgn="ctr" latinLnBrk="0" hangingPunct="1"/>
                      <a:r>
                        <a:rPr lang="es-CO" sz="1100" kern="1200">
                          <a:solidFill>
                            <a:schemeClr val="tx1"/>
                          </a:solidFill>
                          <a:latin typeface="Arial Narrow"/>
                          <a:ea typeface="+mn-ea"/>
                          <a:cs typeface="+mn-cs"/>
                        </a:rPr>
                        <a:t>Subdirección Logística</a:t>
                      </a:r>
                    </a:p>
                  </a:txBody>
                  <a:tcPr marL="9525" marR="9525" marT="9525"/>
                </a:tc>
                <a:tc>
                  <a:txBody>
                    <a:bodyPr/>
                    <a:lstStyle/>
                    <a:p>
                      <a:endParaRPr lang="es-CO" sz="1100">
                        <a:solidFill>
                          <a:srgbClr val="C00000"/>
                        </a:solidFill>
                        <a:latin typeface="Arial Narrow" panose="020B0606020202030204" pitchFamily="34" charset="0"/>
                      </a:endParaRPr>
                    </a:p>
                  </a:txBody>
                  <a:tcPr marL="101049" marR="101049" marT="50525" marB="50525"/>
                </a:tc>
                <a:tc>
                  <a:txBody>
                    <a:bodyPr/>
                    <a:lstStyle/>
                    <a:p>
                      <a:pPr marL="0" algn="just" defTabSz="1341307" rtl="0" eaLnBrk="1" fontAlgn="ctr" latinLnBrk="0" hangingPunct="1"/>
                      <a:r>
                        <a:rPr lang="es-ES" sz="1100" kern="1200" dirty="0">
                          <a:solidFill>
                            <a:schemeClr val="tx1"/>
                          </a:solidFill>
                          <a:latin typeface="Arial Narrow"/>
                          <a:ea typeface="+mn-ea"/>
                          <a:cs typeface="+mn-cs"/>
                        </a:rPr>
                        <a:t>Porcentaje de Disponibilidad de vehículos de primera respuesta.(96,5%)</a:t>
                      </a:r>
                    </a:p>
                    <a:p>
                      <a:pPr marL="0" algn="just" defTabSz="1341307" rtl="0" eaLnBrk="1" fontAlgn="ctr" latinLnBrk="0" hangingPunct="1"/>
                      <a:endParaRPr lang="es-ES" sz="1100" kern="1200" dirty="0">
                        <a:solidFill>
                          <a:schemeClr val="tx1"/>
                        </a:solidFill>
                        <a:latin typeface="Arial Narrow" panose="020B0606020202030204" pitchFamily="34" charset="0"/>
                        <a:ea typeface="+mn-ea"/>
                        <a:cs typeface="+mn-cs"/>
                      </a:endParaRPr>
                    </a:p>
                    <a:p>
                      <a:pPr marL="0" algn="l" defTabSz="1341307" rtl="0" eaLnBrk="1" fontAlgn="ctr" latinLnBrk="0" hangingPunct="1"/>
                      <a:r>
                        <a:rPr lang="es-ES" sz="1100" kern="1200" dirty="0">
                          <a:solidFill>
                            <a:schemeClr val="tx1"/>
                          </a:solidFill>
                          <a:latin typeface="Arial Narrow"/>
                          <a:ea typeface="+mn-ea"/>
                          <a:cs typeface="+mn-cs"/>
                        </a:rPr>
                        <a:t>Disponibilidad al 100%</a:t>
                      </a:r>
                      <a:r>
                        <a:rPr lang="es-ES" sz="1100" kern="1200" baseline="0" dirty="0">
                          <a:solidFill>
                            <a:schemeClr val="tx1"/>
                          </a:solidFill>
                          <a:latin typeface="Arial Narrow"/>
                          <a:ea typeface="+mn-ea"/>
                          <a:cs typeface="+mn-cs"/>
                        </a:rPr>
                        <a:t> en estaciones </a:t>
                      </a:r>
                      <a:r>
                        <a:rPr lang="es-ES" sz="1100" kern="1200" dirty="0">
                          <a:solidFill>
                            <a:schemeClr val="tx1"/>
                          </a:solidFill>
                          <a:latin typeface="Arial Narrow"/>
                          <a:ea typeface="+mn-ea"/>
                          <a:cs typeface="+mn-cs"/>
                        </a:rPr>
                        <a:t>B2,B14,B15, </a:t>
                      </a:r>
                      <a:br>
                        <a:rPr lang="es-ES" sz="1100" kern="1200" dirty="0">
                          <a:solidFill>
                            <a:srgbClr val="000000"/>
                          </a:solidFill>
                          <a:latin typeface="Arial Narrow"/>
                          <a:ea typeface="+mn-ea"/>
                          <a:cs typeface="+mn-cs"/>
                        </a:rPr>
                      </a:br>
                      <a:endParaRPr lang="es-ES" sz="1100" kern="1200" dirty="0">
                        <a:solidFill>
                          <a:srgbClr val="000000"/>
                        </a:solidFill>
                        <a:latin typeface="Arial Narrow"/>
                        <a:ea typeface="+mn-ea"/>
                        <a:cs typeface="+mn-cs"/>
                      </a:endParaRPr>
                    </a:p>
                    <a:p>
                      <a:pPr marL="0" algn="l" rtl="0" eaLnBrk="1" fontAlgn="ctr" latinLnBrk="0" hangingPunct="1"/>
                      <a:r>
                        <a:rPr lang="es-ES" sz="1100" kern="1200" dirty="0">
                          <a:solidFill>
                            <a:schemeClr val="tx1"/>
                          </a:solidFill>
                          <a:latin typeface="Arial Narrow"/>
                          <a:ea typeface="+mn-ea"/>
                          <a:cs typeface="+mn-cs"/>
                        </a:rPr>
                        <a:t>La disponibilidad mas baja se presento en la estación B6</a:t>
                      </a:r>
                      <a:r>
                        <a:rPr lang="es-ES" sz="1100" kern="1200" baseline="0" dirty="0">
                          <a:solidFill>
                            <a:schemeClr val="tx1"/>
                          </a:solidFill>
                          <a:latin typeface="Arial Narrow"/>
                          <a:ea typeface="+mn-ea"/>
                          <a:cs typeface="+mn-cs"/>
                        </a:rPr>
                        <a:t> con </a:t>
                      </a:r>
                      <a:r>
                        <a:rPr lang="es-ES" sz="1100" kern="1200" dirty="0">
                          <a:solidFill>
                            <a:schemeClr val="tx1"/>
                          </a:solidFill>
                          <a:latin typeface="Arial Narrow"/>
                          <a:ea typeface="+mn-ea"/>
                          <a:cs typeface="+mn-cs"/>
                        </a:rPr>
                        <a:t>88,4% la</a:t>
                      </a:r>
                      <a:r>
                        <a:rPr lang="es-ES" sz="1100" kern="1200" baseline="0" dirty="0">
                          <a:solidFill>
                            <a:schemeClr val="tx1"/>
                          </a:solidFill>
                          <a:latin typeface="Arial Narrow"/>
                          <a:ea typeface="+mn-ea"/>
                          <a:cs typeface="+mn-cs"/>
                        </a:rPr>
                        <a:t> estación</a:t>
                      </a:r>
                      <a:r>
                        <a:rPr lang="es-ES" sz="1100" kern="1200" dirty="0">
                          <a:solidFill>
                            <a:schemeClr val="tx1"/>
                          </a:solidFill>
                          <a:latin typeface="Arial Narrow"/>
                          <a:ea typeface="+mn-ea"/>
                          <a:cs typeface="+mn-cs"/>
                        </a:rPr>
                        <a:t> B13</a:t>
                      </a:r>
                      <a:r>
                        <a:rPr lang="es-ES" sz="1100" kern="1200" baseline="0" dirty="0">
                          <a:solidFill>
                            <a:schemeClr val="tx1"/>
                          </a:solidFill>
                          <a:latin typeface="Arial Narrow"/>
                          <a:ea typeface="+mn-ea"/>
                          <a:cs typeface="+mn-cs"/>
                        </a:rPr>
                        <a:t> con disponibilidad de </a:t>
                      </a:r>
                      <a:r>
                        <a:rPr lang="es-ES" sz="1100" kern="1200" dirty="0">
                          <a:solidFill>
                            <a:schemeClr val="tx1"/>
                          </a:solidFill>
                          <a:latin typeface="Arial Narrow"/>
                          <a:ea typeface="+mn-ea"/>
                          <a:cs typeface="+mn-cs"/>
                        </a:rPr>
                        <a:t> 89,5%</a:t>
                      </a:r>
                    </a:p>
                    <a:p>
                      <a:pPr marL="0" algn="just" defTabSz="914400" rtl="0" eaLnBrk="1" fontAlgn="ctr" latinLnBrk="0" hangingPunct="1"/>
                      <a:endParaRPr lang="es-ES" sz="1100" kern="1200" dirty="0">
                        <a:solidFill>
                          <a:schemeClr val="tx1"/>
                        </a:solidFill>
                        <a:latin typeface="Arial Narrow" panose="020B0606020202030204" pitchFamily="34" charset="0"/>
                        <a:ea typeface="+mn-ea"/>
                        <a:cs typeface="+mn-cs"/>
                      </a:endParaRPr>
                    </a:p>
                  </a:txBody>
                  <a:tcPr marL="10526" marR="10526" marT="10526" marB="50525"/>
                </a:tc>
                <a:extLst>
                  <a:ext uri="{0D108BD9-81ED-4DB2-BD59-A6C34878D82A}">
                    <a16:rowId xmlns:a16="http://schemas.microsoft.com/office/drawing/2014/main" val="3698696126"/>
                  </a:ext>
                </a:extLst>
              </a:tr>
            </a:tbl>
          </a:graphicData>
        </a:graphic>
      </p:graphicFrame>
      <p:pic>
        <p:nvPicPr>
          <p:cNvPr id="5" name="Imagen 4" descr="imagen indicadores"/>
          <p:cNvPicPr>
            <a:picLocks noChangeAspect="1"/>
          </p:cNvPicPr>
          <p:nvPr/>
        </p:nvPicPr>
        <p:blipFill>
          <a:blip r:embed="rId2"/>
          <a:stretch>
            <a:fillRect/>
          </a:stretch>
        </p:blipFill>
        <p:spPr>
          <a:xfrm>
            <a:off x="5473513" y="2009526"/>
            <a:ext cx="1919612" cy="1923954"/>
          </a:xfrm>
          <a:prstGeom prst="rect">
            <a:avLst/>
          </a:prstGeom>
        </p:spPr>
      </p:pic>
      <p:pic>
        <p:nvPicPr>
          <p:cNvPr id="6" name="Imagen 5" descr="Imagen de alerta">
            <a:extLst>
              <a:ext uri="{FF2B5EF4-FFF2-40B4-BE49-F238E27FC236}">
                <a16:creationId xmlns:a16="http://schemas.microsoft.com/office/drawing/2014/main" id="{3FD2720F-440A-462B-015E-369E675A30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894" t="43584" r="46070" b="44487"/>
          <a:stretch/>
        </p:blipFill>
        <p:spPr>
          <a:xfrm>
            <a:off x="14244034" y="2009526"/>
            <a:ext cx="528033" cy="440936"/>
          </a:xfrm>
          <a:prstGeom prst="rect">
            <a:avLst/>
          </a:prstGeom>
        </p:spPr>
      </p:pic>
      <p:pic>
        <p:nvPicPr>
          <p:cNvPr id="3" name="Imagen 2" title="imagen indicadores"/>
          <p:cNvPicPr>
            <a:picLocks noChangeAspect="1"/>
          </p:cNvPicPr>
          <p:nvPr/>
        </p:nvPicPr>
        <p:blipFill>
          <a:blip r:embed="rId4"/>
          <a:stretch>
            <a:fillRect/>
          </a:stretch>
        </p:blipFill>
        <p:spPr>
          <a:xfrm>
            <a:off x="5267004" y="4705138"/>
            <a:ext cx="2332629" cy="1852684"/>
          </a:xfrm>
          <a:prstGeom prst="rect">
            <a:avLst/>
          </a:prstGeom>
        </p:spPr>
      </p:pic>
      <p:sp>
        <p:nvSpPr>
          <p:cNvPr id="4" name="CuadroTexto 3"/>
          <p:cNvSpPr txBox="1"/>
          <p:nvPr/>
        </p:nvSpPr>
        <p:spPr>
          <a:xfrm>
            <a:off x="261425" y="6847554"/>
            <a:ext cx="7661210" cy="892552"/>
          </a:xfrm>
          <a:prstGeom prst="rect">
            <a:avLst/>
          </a:prstGeom>
          <a:noFill/>
        </p:spPr>
        <p:txBody>
          <a:bodyPr wrap="square" rtlCol="0">
            <a:spAutoFit/>
          </a:bodyPr>
          <a:lstStyle/>
          <a:p>
            <a:r>
              <a:rPr lang="es-CO" sz="2000" b="1"/>
              <a:t>Observaciones Indicadores Proyectos estratégicos </a:t>
            </a:r>
          </a:p>
          <a:p>
            <a:endParaRPr lang="es-CO" sz="1600"/>
          </a:p>
          <a:p>
            <a:r>
              <a:rPr lang="es-CO" sz="1600"/>
              <a:t>A criterio de la Oficina Asesora de Planeación</a:t>
            </a:r>
            <a:endParaRPr lang="es-CO"/>
          </a:p>
        </p:txBody>
      </p:sp>
      <p:sp>
        <p:nvSpPr>
          <p:cNvPr id="7" name="Rectángulo 6">
            <a:extLst>
              <a:ext uri="{FF2B5EF4-FFF2-40B4-BE49-F238E27FC236}">
                <a16:creationId xmlns:a16="http://schemas.microsoft.com/office/drawing/2014/main" id="{E326C2FE-14E2-17F4-1D44-7BEADE798C5F}"/>
              </a:ext>
            </a:extLst>
          </p:cNvPr>
          <p:cNvSpPr/>
          <p:nvPr/>
        </p:nvSpPr>
        <p:spPr>
          <a:xfrm>
            <a:off x="339790" y="7778365"/>
            <a:ext cx="7695644" cy="127931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600">
                <a:solidFill>
                  <a:schemeClr val="tx1"/>
                </a:solidFill>
              </a:rPr>
              <a:t>Replantar la meta asociada al numero de personas beneficiadas de los programas de formación y capacitación ofertados por la subdirección de gestión del riesgo </a:t>
            </a:r>
          </a:p>
        </p:txBody>
      </p:sp>
      <p:sp>
        <p:nvSpPr>
          <p:cNvPr id="8" name="Rectángulo 7">
            <a:extLst>
              <a:ext uri="{FF2B5EF4-FFF2-40B4-BE49-F238E27FC236}">
                <a16:creationId xmlns:a16="http://schemas.microsoft.com/office/drawing/2014/main" id="{FBAA4E0C-6633-8E6B-2AC6-AC25D743FDA7}"/>
              </a:ext>
            </a:extLst>
          </p:cNvPr>
          <p:cNvSpPr/>
          <p:nvPr/>
        </p:nvSpPr>
        <p:spPr>
          <a:xfrm>
            <a:off x="8615612" y="7007734"/>
            <a:ext cx="6376597" cy="20846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a:solidFill>
                  <a:schemeClr val="tx1"/>
                </a:solidFill>
              </a:rPr>
              <a:t>Definir acciones e indiciador para el cumplimiento del proyecto </a:t>
            </a:r>
            <a:r>
              <a:rPr lang="es-MX" sz="2400">
                <a:solidFill>
                  <a:schemeClr val="tx1"/>
                </a:solidFill>
              </a:rPr>
              <a:t>Elaborar 1 plan de preparativos y continuidad del servicio para la UAECOB ante la eventual ocurrencia de un desastre en el Distrito Capital</a:t>
            </a:r>
            <a:endParaRPr lang="es-CO" sz="2400">
              <a:solidFill>
                <a:schemeClr val="tx1"/>
              </a:solidFill>
            </a:endParaRPr>
          </a:p>
        </p:txBody>
      </p:sp>
      <p:sp>
        <p:nvSpPr>
          <p:cNvPr id="18" name="CuadroTexto 17">
            <a:extLst>
              <a:ext uri="{FF2B5EF4-FFF2-40B4-BE49-F238E27FC236}">
                <a16:creationId xmlns:a16="http://schemas.microsoft.com/office/drawing/2014/main" id="{DCA449A9-BE75-75B3-A429-ABB7B3EB9822}"/>
              </a:ext>
            </a:extLst>
          </p:cNvPr>
          <p:cNvSpPr txBox="1"/>
          <p:nvPr/>
        </p:nvSpPr>
        <p:spPr>
          <a:xfrm>
            <a:off x="339790" y="9171109"/>
            <a:ext cx="7104463" cy="276999"/>
          </a:xfrm>
          <a:prstGeom prst="rect">
            <a:avLst/>
          </a:prstGeom>
          <a:noFill/>
        </p:spPr>
        <p:txBody>
          <a:bodyPr wrap="square" rtlCol="0">
            <a:spAutoFit/>
          </a:bodyPr>
          <a:lstStyle/>
          <a:p>
            <a:r>
              <a:rPr lang="es-ES" sz="1200" i="1"/>
              <a:t>Fuente: Oficina Asesora de Planeación – U.A.E Cuerpo Oficial de Bomberos de Bogotá </a:t>
            </a:r>
            <a:endParaRPr lang="es-CO" sz="1200" i="1"/>
          </a:p>
        </p:txBody>
      </p:sp>
    </p:spTree>
    <p:extLst>
      <p:ext uri="{BB962C8B-B14F-4D97-AF65-F5344CB8AC3E}">
        <p14:creationId xmlns:p14="http://schemas.microsoft.com/office/powerpoint/2010/main" val="26167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noGrp="1"/>
          </p:cNvSpPr>
          <p:nvPr>
            <p:ph type="title" idx="4294967295"/>
          </p:nvPr>
        </p:nvSpPr>
        <p:spPr>
          <a:xfrm>
            <a:off x="8751169" y="523530"/>
            <a:ext cx="5535498"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chemeClr val="tx1"/>
                </a:solidFill>
                <a:effectLst/>
                <a:uLnTx/>
                <a:uFillTx/>
                <a:latin typeface="+mn-lt"/>
                <a:ea typeface="+mn-ea"/>
                <a:cs typeface="+mn-cs"/>
              </a:rPr>
              <a:t>Plan de Acción   </a:t>
            </a:r>
            <a:endParaRPr kumimoji="0" lang="es-CO" sz="4374"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ángulo 6">
            <a:extLst>
              <a:ext uri="{FF2B5EF4-FFF2-40B4-BE49-F238E27FC236}">
                <a16:creationId xmlns:a16="http://schemas.microsoft.com/office/drawing/2014/main" id="{D39297D5-15CB-17A9-288C-1C42DC43526B}"/>
              </a:ext>
            </a:extLst>
          </p:cNvPr>
          <p:cNvSpPr/>
          <p:nvPr/>
        </p:nvSpPr>
        <p:spPr>
          <a:xfrm>
            <a:off x="336433" y="1036771"/>
            <a:ext cx="2583400" cy="276999"/>
          </a:xfrm>
          <a:prstGeom prst="rect">
            <a:avLst/>
          </a:prstGeom>
        </p:spPr>
        <p:txBody>
          <a:bodyPr wrap="none">
            <a:spAutoFit/>
          </a:bodyPr>
          <a:lstStyle/>
          <a:p>
            <a:r>
              <a:rPr lang="es-CO" sz="1200" i="1"/>
              <a:t>Tabla 3. Indicadores de Plan de Acción </a:t>
            </a:r>
          </a:p>
        </p:txBody>
      </p:sp>
      <p:graphicFrame>
        <p:nvGraphicFramePr>
          <p:cNvPr id="13" name="Tabla 12" descr="cuadro de indicadores " title="cuadro de indicadores "/>
          <p:cNvGraphicFramePr>
            <a:graphicFrameLocks noGrp="1"/>
          </p:cNvGraphicFramePr>
          <p:nvPr>
            <p:extLst>
              <p:ext uri="{D42A27DB-BD31-4B8C-83A1-F6EECF244321}">
                <p14:modId xmlns:p14="http://schemas.microsoft.com/office/powerpoint/2010/main" val="1396380990"/>
              </p:ext>
            </p:extLst>
          </p:nvPr>
        </p:nvGraphicFramePr>
        <p:xfrm>
          <a:off x="465495" y="1475748"/>
          <a:ext cx="8169893" cy="6489159"/>
        </p:xfrm>
        <a:graphic>
          <a:graphicData uri="http://schemas.openxmlformats.org/drawingml/2006/table">
            <a:tbl>
              <a:tblPr firstRow="1"/>
              <a:tblGrid>
                <a:gridCol w="3808570">
                  <a:extLst>
                    <a:ext uri="{9D8B030D-6E8A-4147-A177-3AD203B41FA5}">
                      <a16:colId xmlns:a16="http://schemas.microsoft.com/office/drawing/2014/main" val="534529997"/>
                    </a:ext>
                  </a:extLst>
                </a:gridCol>
                <a:gridCol w="1869139">
                  <a:extLst>
                    <a:ext uri="{9D8B030D-6E8A-4147-A177-3AD203B41FA5}">
                      <a16:colId xmlns:a16="http://schemas.microsoft.com/office/drawing/2014/main" val="66336312"/>
                    </a:ext>
                  </a:extLst>
                </a:gridCol>
                <a:gridCol w="2492184">
                  <a:extLst>
                    <a:ext uri="{9D8B030D-6E8A-4147-A177-3AD203B41FA5}">
                      <a16:colId xmlns:a16="http://schemas.microsoft.com/office/drawing/2014/main" val="1010546097"/>
                    </a:ext>
                  </a:extLst>
                </a:gridCol>
              </a:tblGrid>
              <a:tr h="228134">
                <a:tc>
                  <a:txBody>
                    <a:bodyPr/>
                    <a:lstStyle/>
                    <a:p>
                      <a:pPr algn="ctr" rtl="0" fontAlgn="t"/>
                      <a:r>
                        <a:rPr lang="es-CO" sz="1400" b="1" i="0" u="none" strike="noStrike">
                          <a:solidFill>
                            <a:srgbClr val="FFFFFF"/>
                          </a:solidFill>
                          <a:effectLst/>
                          <a:latin typeface="Arial Narrow" panose="020B0606020202030204" pitchFamily="34" charset="0"/>
                        </a:rPr>
                        <a:t>Nombre del Indicador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fontAlgn="t"/>
                      <a:r>
                        <a:rPr lang="es-CO" sz="1400" b="1" i="0" u="none" strike="noStrike">
                          <a:solidFill>
                            <a:srgbClr val="FFFFFF"/>
                          </a:solidFill>
                          <a:effectLst/>
                          <a:latin typeface="Arial Narrow" panose="020B0606020202030204" pitchFamily="34" charset="0"/>
                        </a:rPr>
                        <a:t>Meta Anual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fontAlgn="t"/>
                      <a:r>
                        <a:rPr lang="es-CO" sz="1400" b="1" i="0" u="none" strike="noStrike" dirty="0">
                          <a:solidFill>
                            <a:srgbClr val="FFFFFF"/>
                          </a:solidFill>
                          <a:effectLst/>
                          <a:latin typeface="Arial Narrow" panose="020B0606020202030204" pitchFamily="34" charset="0"/>
                        </a:rPr>
                        <a:t>Valor del indicador*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49162426"/>
                  </a:ext>
                </a:extLst>
              </a:tr>
              <a:tr h="228134">
                <a:tc>
                  <a:txBody>
                    <a:bodyPr/>
                    <a:lstStyle/>
                    <a:p>
                      <a:pPr algn="ctr" rtl="0" fontAlgn="t"/>
                      <a:r>
                        <a:rPr lang="es-ES" sz="1400" b="0" i="0" u="none" strike="noStrike">
                          <a:solidFill>
                            <a:srgbClr val="000000"/>
                          </a:solidFill>
                          <a:effectLst/>
                          <a:latin typeface="Arial Narrow" panose="020B0606020202030204" pitchFamily="34" charset="0"/>
                        </a:rPr>
                        <a:t># estaciones de escenarios de riesgos identificados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3 (100%)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78088380"/>
                  </a:ext>
                </a:extLst>
              </a:tr>
              <a:tr h="228134">
                <a:tc>
                  <a:txBody>
                    <a:bodyPr/>
                    <a:lstStyle/>
                    <a:p>
                      <a:pPr algn="ctr" rtl="0" fontAlgn="t"/>
                      <a:r>
                        <a:rPr lang="es-ES" sz="1400" b="0" i="0" u="none" strike="noStrike">
                          <a:solidFill>
                            <a:srgbClr val="000000"/>
                          </a:solidFill>
                          <a:effectLst/>
                          <a:latin typeface="Arial Narrow" panose="020B0606020202030204" pitchFamily="34" charset="0"/>
                        </a:rPr>
                        <a:t>% de alertas emitidas por nivel de atención.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029677842"/>
                  </a:ext>
                </a:extLst>
              </a:tr>
              <a:tr h="446520">
                <a:tc>
                  <a:txBody>
                    <a:bodyPr/>
                    <a:lstStyle/>
                    <a:p>
                      <a:pPr algn="ctr" rtl="0" fontAlgn="t"/>
                      <a:r>
                        <a:rPr lang="es-CO" sz="1400" b="0" i="0" u="none" strike="noStrike">
                          <a:solidFill>
                            <a:srgbClr val="000000"/>
                          </a:solidFill>
                          <a:effectLst/>
                          <a:latin typeface="Arial Narrow" panose="020B0606020202030204" pitchFamily="34" charset="0"/>
                        </a:rPr>
                        <a:t>(Número de mantenimientos realizados / Numero de mantenimientos Solicitados) *100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26,03%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205907815"/>
                  </a:ext>
                </a:extLst>
              </a:tr>
              <a:tr h="446520">
                <a:tc>
                  <a:txBody>
                    <a:bodyPr/>
                    <a:lstStyle/>
                    <a:p>
                      <a:pPr algn="ctr" rtl="0" fontAlgn="t"/>
                      <a:r>
                        <a:rPr lang="es-CO" sz="1400" b="0" i="0" u="none" strike="noStrike">
                          <a:solidFill>
                            <a:srgbClr val="000000"/>
                          </a:solidFill>
                          <a:effectLst/>
                          <a:latin typeface="Arial Narrow" panose="020B0606020202030204" pitchFamily="34" charset="0"/>
                        </a:rPr>
                        <a:t>(N° Solicitudes atendidas de equipo menor /N solicitudes recibidas para mantenimiento de equipo menor) *100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61%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028479399"/>
                  </a:ext>
                </a:extLst>
              </a:tr>
              <a:tr h="664905">
                <a:tc>
                  <a:txBody>
                    <a:bodyPr/>
                    <a:lstStyle/>
                    <a:p>
                      <a:pPr algn="ctr" rtl="0" fontAlgn="t"/>
                      <a:r>
                        <a:rPr lang="es-ES" sz="1400" b="0" i="0" u="none" strike="noStrike">
                          <a:solidFill>
                            <a:srgbClr val="000000"/>
                          </a:solidFill>
                          <a:effectLst/>
                          <a:latin typeface="Arial Narrow" panose="020B0606020202030204" pitchFamily="34" charset="0"/>
                        </a:rPr>
                        <a:t>Actividades planeadas de la Escuela de Formación/Actividades ejecutadas de la Escuela de Formación*100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33600277"/>
                  </a:ext>
                </a:extLst>
              </a:tr>
              <a:tr h="664905">
                <a:tc>
                  <a:txBody>
                    <a:bodyPr/>
                    <a:lstStyle/>
                    <a:p>
                      <a:pPr algn="ctr" rtl="0" fontAlgn="t"/>
                      <a:r>
                        <a:rPr lang="es-ES" sz="1400" b="0" i="0" u="none" strike="noStrike">
                          <a:solidFill>
                            <a:srgbClr val="000000"/>
                          </a:solidFill>
                          <a:effectLst/>
                          <a:latin typeface="Arial Narrow" panose="020B0606020202030204" pitchFamily="34" charset="0"/>
                        </a:rPr>
                        <a:t>Eficiencia en la ejecución del Plan Anual de auditorías/Actividades ejecutadas/ sobre las actividades programadas*100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83776942"/>
                  </a:ext>
                </a:extLst>
              </a:tr>
              <a:tr h="446520">
                <a:tc>
                  <a:txBody>
                    <a:bodyPr/>
                    <a:lstStyle/>
                    <a:p>
                      <a:pPr algn="ctr" rtl="0" fontAlgn="t"/>
                      <a:r>
                        <a:rPr lang="es-ES" sz="1400" b="0" i="0" u="none" strike="noStrike">
                          <a:solidFill>
                            <a:srgbClr val="000000"/>
                          </a:solidFill>
                          <a:effectLst/>
                          <a:latin typeface="Arial Narrow" panose="020B0606020202030204" pitchFamily="34" charset="0"/>
                        </a:rPr>
                        <a:t>Módulos de LOG+ estructurados /Módulos programados para estructurarse de LOG +*100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2(100%)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07347729"/>
                  </a:ext>
                </a:extLst>
              </a:tr>
              <a:tr h="446520">
                <a:tc>
                  <a:txBody>
                    <a:bodyPr/>
                    <a:lstStyle/>
                    <a:p>
                      <a:pPr algn="ctr" rtl="0" fontAlgn="t"/>
                      <a:r>
                        <a:rPr lang="es-ES" sz="1400" b="0" i="0" u="none" strike="noStrike">
                          <a:solidFill>
                            <a:srgbClr val="000000"/>
                          </a:solidFill>
                          <a:effectLst/>
                          <a:latin typeface="Arial Narrow" panose="020B0606020202030204" pitchFamily="34" charset="0"/>
                        </a:rPr>
                        <a:t>Número de personas beneficiadas de los programas de formación y capacitación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3500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2689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067714946"/>
                  </a:ext>
                </a:extLst>
              </a:tr>
              <a:tr h="446520">
                <a:tc>
                  <a:txBody>
                    <a:bodyPr/>
                    <a:lstStyle/>
                    <a:p>
                      <a:pPr algn="ctr" rtl="0" fontAlgn="t"/>
                      <a:r>
                        <a:rPr lang="es-ES" sz="1400" b="0" i="0" u="none" strike="noStrike">
                          <a:solidFill>
                            <a:srgbClr val="000000"/>
                          </a:solidFill>
                          <a:effectLst/>
                          <a:latin typeface="Arial Narrow" panose="020B0606020202030204" pitchFamily="34" charset="0"/>
                        </a:rPr>
                        <a:t>Número de planes, proyectos e instrumentos de gestión de riesgo misional formulados en el periodo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79384331"/>
                  </a:ext>
                </a:extLst>
              </a:tr>
              <a:tr h="664905">
                <a:tc>
                  <a:txBody>
                    <a:bodyPr/>
                    <a:lstStyle/>
                    <a:p>
                      <a:pPr algn="ctr" rtl="0" fontAlgn="t"/>
                      <a:r>
                        <a:rPr lang="es-CO" sz="1400" b="0" i="0" u="none" strike="noStrike">
                          <a:solidFill>
                            <a:srgbClr val="000000"/>
                          </a:solidFill>
                          <a:effectLst/>
                          <a:latin typeface="Arial Narrow" panose="020B0606020202030204" pitchFamily="34" charset="0"/>
                        </a:rPr>
                        <a:t>Porcentaje de casuística asociada a incidentes antrópicos conforme a la estrategia Vivienda Segura - mi casa sin incendios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4689163"/>
                  </a:ext>
                </a:extLst>
              </a:tr>
              <a:tr h="228134">
                <a:tc>
                  <a:txBody>
                    <a:bodyPr/>
                    <a:lstStyle/>
                    <a:p>
                      <a:pPr algn="ctr" rtl="0" fontAlgn="t"/>
                      <a:r>
                        <a:rPr lang="es-CO" sz="1400" b="0" i="0" u="none" strike="noStrike">
                          <a:solidFill>
                            <a:srgbClr val="000000"/>
                          </a:solidFill>
                          <a:effectLst/>
                          <a:latin typeface="Arial Narrow" panose="020B0606020202030204" pitchFamily="34" charset="0"/>
                        </a:rPr>
                        <a:t>Porcentaje de requerimientos e inspecciones realizadas.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99,80%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164175857"/>
                  </a:ext>
                </a:extLst>
              </a:tr>
              <a:tr h="228134">
                <a:tc>
                  <a:txBody>
                    <a:bodyPr/>
                    <a:lstStyle/>
                    <a:p>
                      <a:pPr algn="ctr" rtl="0" fontAlgn="t"/>
                      <a:r>
                        <a:rPr lang="es-ES" sz="1400" b="0" i="0" u="none" strike="noStrike">
                          <a:solidFill>
                            <a:srgbClr val="000000"/>
                          </a:solidFill>
                          <a:effectLst/>
                          <a:latin typeface="Arial Narrow" panose="020B0606020202030204" pitchFamily="34" charset="0"/>
                        </a:rPr>
                        <a:t>Servidores satisfechos en las actividades del ciclo laboral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s-CO" sz="1400" b="0" i="0" u="none" strike="noStrike">
                          <a:solidFill>
                            <a:srgbClr val="000000"/>
                          </a:solidFill>
                          <a:effectLst/>
                          <a:latin typeface="Arial Narrow" panose="020B0606020202030204" pitchFamily="34" charset="0"/>
                        </a:rPr>
                        <a:t>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840591915"/>
                  </a:ext>
                </a:extLst>
              </a:tr>
              <a:tr h="446520">
                <a:tc>
                  <a:txBody>
                    <a:bodyPr/>
                    <a:lstStyle/>
                    <a:p>
                      <a:pPr algn="ctr" rtl="0" fontAlgn="t"/>
                      <a:r>
                        <a:rPr lang="es-ES" sz="1400" b="0" i="0" u="none" strike="noStrike">
                          <a:solidFill>
                            <a:srgbClr val="000000"/>
                          </a:solidFill>
                          <a:effectLst/>
                          <a:latin typeface="Arial Narrow" panose="020B0606020202030204" pitchFamily="34" charset="0"/>
                        </a:rPr>
                        <a:t>% de programas, cursos y campañas ejecutados/% de programas, cursos y campañas programados.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t"/>
                      <a:r>
                        <a:rPr lang="es-CO" sz="1400" b="0" i="0" u="none" strike="noStrike">
                          <a:solidFill>
                            <a:srgbClr val="000000"/>
                          </a:solidFill>
                          <a:effectLst/>
                          <a:latin typeface="Arial Narrow" panose="020B0606020202030204" pitchFamily="34" charset="0"/>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t"/>
                      <a:r>
                        <a:rPr lang="es-CO" sz="1400" b="0" i="0" u="none" strike="noStrike">
                          <a:solidFill>
                            <a:srgbClr val="000000"/>
                          </a:solidFill>
                          <a:effectLst/>
                          <a:latin typeface="Arial Narrow" panose="020B0606020202030204" pitchFamily="34" charset="0"/>
                        </a:rPr>
                        <a:t>16%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11357116"/>
                  </a:ext>
                </a:extLst>
              </a:tr>
              <a:tr h="228134">
                <a:tc>
                  <a:txBody>
                    <a:bodyPr/>
                    <a:lstStyle/>
                    <a:p>
                      <a:pPr algn="ctr" rtl="0" fontAlgn="t"/>
                      <a:r>
                        <a:rPr lang="es-CO" sz="1400" b="0" i="0" u="none" strike="noStrike">
                          <a:solidFill>
                            <a:srgbClr val="000000"/>
                          </a:solidFill>
                          <a:effectLst/>
                          <a:latin typeface="Arial Narrow" panose="020B0606020202030204" pitchFamily="34" charset="0"/>
                        </a:rPr>
                        <a:t>Inspecciones realizadas/inspecciones programadas) *100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t"/>
                      <a:r>
                        <a:rPr lang="es-CO" sz="1400" b="0" i="0" u="none" strike="noStrike">
                          <a:solidFill>
                            <a:srgbClr val="000000"/>
                          </a:solidFill>
                          <a:effectLst/>
                          <a:latin typeface="Arial Narrow" panose="020B0606020202030204" pitchFamily="34" charset="0"/>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t"/>
                      <a:r>
                        <a:rPr lang="es-CO" sz="1400" b="0" i="0" u="none" strike="noStrike">
                          <a:solidFill>
                            <a:srgbClr val="000000"/>
                          </a:solidFill>
                          <a:effectLst/>
                          <a:latin typeface="Arial Narrow" panose="020B0606020202030204" pitchFamily="34" charset="0"/>
                        </a:rPr>
                        <a:t>11,47%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723567325"/>
                  </a:ext>
                </a:extLst>
              </a:tr>
              <a:tr h="446520">
                <a:tc>
                  <a:txBody>
                    <a:bodyPr/>
                    <a:lstStyle/>
                    <a:p>
                      <a:pPr algn="ctr" rtl="0" fontAlgn="t"/>
                      <a:r>
                        <a:rPr lang="es-ES" sz="1400" b="0" i="0" u="none" strike="noStrike">
                          <a:solidFill>
                            <a:srgbClr val="000000"/>
                          </a:solidFill>
                          <a:effectLst/>
                          <a:latin typeface="Arial Narrow" panose="020B0606020202030204" pitchFamily="34" charset="0"/>
                        </a:rPr>
                        <a:t>No de cursos diseñados, virtualizados y realizados/ No de cursos diseñados y virtualizados programados *100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rtl="0" fontAlgn="t"/>
                      <a:r>
                        <a:rPr lang="es-CO" sz="1400" b="0" i="0" u="none" strike="noStrike">
                          <a:solidFill>
                            <a:srgbClr val="000000"/>
                          </a:solidFill>
                          <a:effectLst/>
                          <a:latin typeface="Arial Narrow" panose="020B0606020202030204" pitchFamily="34" charset="0"/>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rtl="0" fontAlgn="t"/>
                      <a:r>
                        <a:rPr lang="es-CO" sz="1400" b="0" i="0" u="none" strike="noStrike" dirty="0">
                          <a:solidFill>
                            <a:srgbClr val="000000"/>
                          </a:solidFill>
                          <a:effectLst/>
                          <a:latin typeface="Arial Narrow" panose="020B0606020202030204" pitchFamily="34" charset="0"/>
                        </a:rPr>
                        <a:t>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269904980"/>
                  </a:ext>
                </a:extLst>
              </a:tr>
            </a:tbl>
          </a:graphicData>
        </a:graphic>
      </p:graphicFrame>
      <p:sp>
        <p:nvSpPr>
          <p:cNvPr id="3" name="Rectángulo 2" descr="cuadro de texto " title="cuadro de texto ">
            <a:extLst>
              <a:ext uri="{FF2B5EF4-FFF2-40B4-BE49-F238E27FC236}">
                <a16:creationId xmlns:a16="http://schemas.microsoft.com/office/drawing/2014/main" id="{29072B45-2765-1B37-0520-CDBEB8A59871}"/>
              </a:ext>
            </a:extLst>
          </p:cNvPr>
          <p:cNvSpPr/>
          <p:nvPr/>
        </p:nvSpPr>
        <p:spPr>
          <a:xfrm>
            <a:off x="9065518" y="1620126"/>
            <a:ext cx="5797111" cy="50129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p:cNvSpPr txBox="1"/>
          <p:nvPr/>
        </p:nvSpPr>
        <p:spPr>
          <a:xfrm>
            <a:off x="9192029" y="1620126"/>
            <a:ext cx="5535498" cy="4893647"/>
          </a:xfrm>
          <a:prstGeom prst="rect">
            <a:avLst/>
          </a:prstGeom>
          <a:noFill/>
        </p:spPr>
        <p:txBody>
          <a:bodyPr wrap="square" rtlCol="0">
            <a:spAutoFit/>
          </a:bodyPr>
          <a:lstStyle/>
          <a:p>
            <a:pPr algn="just"/>
            <a:r>
              <a:rPr lang="es-CO" sz="2400"/>
              <a:t>Se evidencian 12 indicadores de gestión con resultados satisfactorios</a:t>
            </a:r>
          </a:p>
          <a:p>
            <a:pPr algn="just"/>
            <a:endParaRPr lang="es-CO" sz="2400"/>
          </a:p>
          <a:p>
            <a:pPr algn="just"/>
            <a:r>
              <a:rPr lang="es-CO" sz="2400"/>
              <a:t>Dos indicadores poseen reporte aceptable y  un indicador tienen un avance bajo </a:t>
            </a:r>
          </a:p>
          <a:p>
            <a:pPr algn="just"/>
            <a:endParaRPr lang="es-CO" sz="2400"/>
          </a:p>
          <a:p>
            <a:pPr algn="just"/>
            <a:r>
              <a:rPr lang="es-CO" sz="2400"/>
              <a:t>Avances satisfactorios en los indicadores de gestión del Plan de Acción 2023 </a:t>
            </a:r>
          </a:p>
          <a:p>
            <a:pPr algn="just"/>
            <a:endParaRPr lang="es-MX" sz="2400"/>
          </a:p>
          <a:p>
            <a:pPr algn="just"/>
            <a:r>
              <a:rPr lang="es-MX" sz="2400"/>
              <a:t>Recomendación: replantear meta de personas beneficiadas en programas de formación y capacitación. 76% alcanzado en primer trimestre.</a:t>
            </a:r>
            <a:endParaRPr lang="es-CO" sz="2400"/>
          </a:p>
        </p:txBody>
      </p:sp>
      <p:pic>
        <p:nvPicPr>
          <p:cNvPr id="1028" name="Picture 4" descr="Indicadores para la gestión de las compras públ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342" y="6825059"/>
            <a:ext cx="4988441" cy="293928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74B91AB4-EC70-6008-5755-BADCE9C4C6C7}"/>
              </a:ext>
            </a:extLst>
          </p:cNvPr>
          <p:cNvSpPr txBox="1"/>
          <p:nvPr/>
        </p:nvSpPr>
        <p:spPr>
          <a:xfrm>
            <a:off x="336433" y="9764346"/>
            <a:ext cx="7104463" cy="276999"/>
          </a:xfrm>
          <a:prstGeom prst="rect">
            <a:avLst/>
          </a:prstGeom>
          <a:noFill/>
        </p:spPr>
        <p:txBody>
          <a:bodyPr wrap="square" rtlCol="0">
            <a:spAutoFit/>
          </a:bodyPr>
          <a:lstStyle/>
          <a:p>
            <a:r>
              <a:rPr lang="es-ES" sz="1200" i="1"/>
              <a:t>Fuente: Oficina Asesora de Planeación – U.A.E Cuerpo Oficial de Bomberos de Bogotá </a:t>
            </a:r>
            <a:endParaRPr lang="es-CO" sz="1200" i="1"/>
          </a:p>
        </p:txBody>
      </p:sp>
    </p:spTree>
    <p:extLst>
      <p:ext uri="{BB962C8B-B14F-4D97-AF65-F5344CB8AC3E}">
        <p14:creationId xmlns:p14="http://schemas.microsoft.com/office/powerpoint/2010/main" val="34366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noGrp="1"/>
          </p:cNvSpPr>
          <p:nvPr>
            <p:ph type="title" idx="4294967295"/>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chemeClr val="tx1"/>
                </a:solidFill>
                <a:effectLst/>
                <a:uLnTx/>
                <a:uFillTx/>
                <a:latin typeface="+mn-lt"/>
                <a:ea typeface="+mn-ea"/>
                <a:cs typeface="+mn-cs"/>
              </a:rPr>
              <a:t>Plan de Acción  </a:t>
            </a:r>
            <a:endParaRPr kumimoji="0" lang="es-CO" sz="4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ángulo 2" descr="cuadro de texto decorativo " title="cuadro de texto decorativo ">
            <a:extLst>
              <a:ext uri="{FF2B5EF4-FFF2-40B4-BE49-F238E27FC236}">
                <a16:creationId xmlns:a16="http://schemas.microsoft.com/office/drawing/2014/main" id="{EC46DF5F-09AE-2E42-E162-D08DF3957274}"/>
              </a:ext>
            </a:extLst>
          </p:cNvPr>
          <p:cNvSpPr/>
          <p:nvPr/>
        </p:nvSpPr>
        <p:spPr>
          <a:xfrm>
            <a:off x="788293" y="628650"/>
            <a:ext cx="8584307" cy="894063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descr="cuadro de texto decorativo " title="cuadro de texto decorativo ">
            <a:extLst>
              <a:ext uri="{FF2B5EF4-FFF2-40B4-BE49-F238E27FC236}">
                <a16:creationId xmlns:a16="http://schemas.microsoft.com/office/drawing/2014/main" id="{DDB0E208-EBD6-18FA-DA53-267B800A69BF}"/>
              </a:ext>
            </a:extLst>
          </p:cNvPr>
          <p:cNvSpPr/>
          <p:nvPr/>
        </p:nvSpPr>
        <p:spPr>
          <a:xfrm>
            <a:off x="990600" y="765930"/>
            <a:ext cx="8229600" cy="866540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FC493F26-9B5B-B351-25E2-3E03E0A5590E}"/>
              </a:ext>
            </a:extLst>
          </p:cNvPr>
          <p:cNvSpPr txBox="1"/>
          <p:nvPr/>
        </p:nvSpPr>
        <p:spPr>
          <a:xfrm>
            <a:off x="1266132" y="1276010"/>
            <a:ext cx="7611168" cy="7278916"/>
          </a:xfrm>
          <a:prstGeom prst="rect">
            <a:avLst/>
          </a:prstGeom>
          <a:noFill/>
        </p:spPr>
        <p:txBody>
          <a:bodyPr wrap="square" lIns="91440" tIns="45720" rIns="91440" bIns="45720" anchor="t">
            <a:spAutoFit/>
          </a:bodyPr>
          <a:lstStyle/>
          <a:p>
            <a:pPr algn="just"/>
            <a:r>
              <a:rPr lang="es-MX" sz="2800"/>
              <a:t>Concluido el primer trimestre de la vigencia 2023 se identificó un avance del 21,38% en el Plan de Acción institucional 2023, los avances se asocian a los siguientes datos: </a:t>
            </a:r>
          </a:p>
          <a:p>
            <a:pPr algn="just"/>
            <a:endParaRPr lang="es-MX" sz="2800"/>
          </a:p>
          <a:p>
            <a:pPr algn="just"/>
            <a:endParaRPr lang="es-MX" sz="2800"/>
          </a:p>
          <a:p>
            <a:pPr marL="285750" indent="-285750" algn="just">
              <a:buFont typeface="Wingdings" panose="05000000000000000000" pitchFamily="2" charset="2"/>
              <a:buChar char="Ø"/>
            </a:pPr>
            <a:r>
              <a:rPr lang="es-MX" sz="2800"/>
              <a:t>De las 29 actividades definidas se identifica un avance superior al 25% en 9 acciones.</a:t>
            </a:r>
            <a:endParaRPr lang="es-MX" sz="2800">
              <a:ea typeface="Calibri"/>
              <a:cs typeface="Calibri"/>
            </a:endParaRPr>
          </a:p>
          <a:p>
            <a:pPr marL="285750" indent="-285750" algn="just">
              <a:buFont typeface="Wingdings" panose="05000000000000000000" pitchFamily="2" charset="2"/>
              <a:buChar char="Ø"/>
            </a:pPr>
            <a:endParaRPr lang="es-MX" sz="2800"/>
          </a:p>
          <a:p>
            <a:pPr marL="285750" indent="-285750" algn="just">
              <a:buFont typeface="Wingdings" panose="05000000000000000000" pitchFamily="2" charset="2"/>
              <a:buChar char="Ø"/>
            </a:pPr>
            <a:r>
              <a:rPr lang="es-MX" sz="2800"/>
              <a:t>Un avance del 15% al 24,9% de 8 acciones del Plan de Acción 2023</a:t>
            </a:r>
            <a:endParaRPr lang="es-MX" sz="2800">
              <a:ea typeface="Calibri"/>
              <a:cs typeface="Calibri"/>
            </a:endParaRPr>
          </a:p>
          <a:p>
            <a:pPr algn="just"/>
            <a:endParaRPr lang="es-MX" sz="2800"/>
          </a:p>
          <a:p>
            <a:pPr marL="285750" indent="-285750" algn="just">
              <a:buFont typeface="Wingdings" panose="05000000000000000000" pitchFamily="2" charset="2"/>
              <a:buChar char="Ø"/>
            </a:pPr>
            <a:r>
              <a:rPr lang="es-MX" sz="2800"/>
              <a:t>10 actividades con avances del 0% al 14,9%</a:t>
            </a:r>
            <a:endParaRPr lang="es-MX" sz="2800">
              <a:ea typeface="Calibri"/>
              <a:cs typeface="Calibri"/>
            </a:endParaRPr>
          </a:p>
          <a:p>
            <a:pPr algn="just"/>
            <a:endParaRPr lang="es-MX" sz="2800"/>
          </a:p>
          <a:p>
            <a:pPr marL="285750" indent="-285750" algn="just">
              <a:buFont typeface="Wingdings" panose="05000000000000000000" pitchFamily="2" charset="2"/>
              <a:buChar char="Ø"/>
            </a:pPr>
            <a:r>
              <a:rPr lang="es-MX" sz="2800"/>
              <a:t>2 acciones sin reporte </a:t>
            </a:r>
            <a:endParaRPr lang="es-MX" sz="2800">
              <a:ea typeface="Calibri"/>
              <a:cs typeface="Calibri"/>
            </a:endParaRPr>
          </a:p>
          <a:p>
            <a:pPr marL="285750" indent="-285750" algn="just">
              <a:buFont typeface="Wingdings" panose="05000000000000000000" pitchFamily="2" charset="2"/>
              <a:buChar char="Ø"/>
            </a:pPr>
            <a:endParaRPr lang="es-MX" sz="1800">
              <a:latin typeface="Arial Narrow" panose="020B0606020202030204" pitchFamily="34" charset="0"/>
            </a:endParaRPr>
          </a:p>
          <a:p>
            <a:pPr algn="just"/>
            <a:endParaRPr lang="es-MX">
              <a:latin typeface="Arial Narrow" panose="020B0606020202030204" pitchFamily="34" charset="0"/>
            </a:endParaRPr>
          </a:p>
        </p:txBody>
      </p:sp>
      <p:pic>
        <p:nvPicPr>
          <p:cNvPr id="9" name="Imagen 8" descr="Imagen Institucional Bomberos Bogotá, bombero manejando una manguera ">
            <a:extLst>
              <a:ext uri="{FF2B5EF4-FFF2-40B4-BE49-F238E27FC236}">
                <a16:creationId xmlns:a16="http://schemas.microsoft.com/office/drawing/2014/main" id="{ED7E1471-C163-84D6-D8C6-6CD29FE35D61}"/>
              </a:ext>
            </a:extLst>
          </p:cNvPr>
          <p:cNvPicPr>
            <a:picLocks noChangeAspect="1"/>
          </p:cNvPicPr>
          <p:nvPr/>
        </p:nvPicPr>
        <p:blipFill>
          <a:blip r:embed="rId2"/>
          <a:stretch>
            <a:fillRect/>
          </a:stretch>
        </p:blipFill>
        <p:spPr>
          <a:xfrm>
            <a:off x="9867900" y="2699879"/>
            <a:ext cx="4873828" cy="5445539"/>
          </a:xfrm>
          <a:prstGeom prst="rect">
            <a:avLst/>
          </a:prstGeom>
        </p:spPr>
      </p:pic>
    </p:spTree>
    <p:extLst>
      <p:ext uri="{BB962C8B-B14F-4D97-AF65-F5344CB8AC3E}">
        <p14:creationId xmlns:p14="http://schemas.microsoft.com/office/powerpoint/2010/main" val="50778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Rectángulo 9" descr="Resaltado titulo Plan de Accion- FOGED" title="Resaltado titulo Plan de Accion- FOGEDI ">
            <a:extLst>
              <a:ext uri="{FF2B5EF4-FFF2-40B4-BE49-F238E27FC236}">
                <a16:creationId xmlns:a16="http://schemas.microsoft.com/office/drawing/2014/main" id="{5816736F-D2C4-746D-3797-6935798962D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Título 1">
            <a:extLst>
              <a:ext uri="{FF2B5EF4-FFF2-40B4-BE49-F238E27FC236}">
                <a16:creationId xmlns:a16="http://schemas.microsoft.com/office/drawing/2014/main" id="{D78AF34F-CB16-A5CF-2F05-A79D943C760F}"/>
              </a:ext>
            </a:extLst>
          </p:cNvPr>
          <p:cNvSpPr txBox="1">
            <a:spLocks noGrp="1"/>
          </p:cNvSpPr>
          <p:nvPr>
            <p:ph type="title" idx="4294967295"/>
          </p:nvPr>
        </p:nvSpPr>
        <p:spPr>
          <a:xfrm>
            <a:off x="1457669" y="518374"/>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 - FOGEDI </a:t>
            </a:r>
            <a:endParaRPr kumimoji="0" lang="es-CO" sz="4374" b="1" i="0" u="none" strike="noStrike" kern="1200" cap="none" spc="0" normalizeH="0" baseline="0" noProof="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grpSp>
        <p:nvGrpSpPr>
          <p:cNvPr id="5" name="Grupo 4" descr="Grafica de avance en las acciones del Plan de Acción ">
            <a:extLst>
              <a:ext uri="{FF2B5EF4-FFF2-40B4-BE49-F238E27FC236}">
                <a16:creationId xmlns:a16="http://schemas.microsoft.com/office/drawing/2014/main" id="{6898904B-FD57-2DF2-47E3-B2E8AA4B90AD}"/>
              </a:ext>
            </a:extLst>
          </p:cNvPr>
          <p:cNvGrpSpPr/>
          <p:nvPr/>
        </p:nvGrpSpPr>
        <p:grpSpPr>
          <a:xfrm>
            <a:off x="563263" y="1377685"/>
            <a:ext cx="7652997" cy="8346496"/>
            <a:chOff x="563263" y="1377685"/>
            <a:chExt cx="7652997" cy="8346496"/>
          </a:xfrm>
        </p:grpSpPr>
        <p:sp>
          <p:nvSpPr>
            <p:cNvPr id="12" name="Rectángulo 11">
              <a:extLst>
                <a:ext uri="{FF2B5EF4-FFF2-40B4-BE49-F238E27FC236}">
                  <a16:creationId xmlns:a16="http://schemas.microsoft.com/office/drawing/2014/main" id="{3A4BE461-23B2-DE88-5BA8-2E03A0662279}"/>
                </a:ext>
              </a:extLst>
            </p:cNvPr>
            <p:cNvSpPr/>
            <p:nvPr/>
          </p:nvSpPr>
          <p:spPr>
            <a:xfrm>
              <a:off x="563263" y="1377685"/>
              <a:ext cx="4268584" cy="276999"/>
            </a:xfrm>
            <a:prstGeom prst="rect">
              <a:avLst/>
            </a:prstGeom>
          </p:spPr>
          <p:txBody>
            <a:bodyPr wrap="square">
              <a:spAutoFit/>
            </a:bodyPr>
            <a:lstStyle/>
            <a:p>
              <a:r>
                <a:rPr lang="es-CO" sz="1200" i="1">
                  <a:latin typeface="Arial Narrow" panose="020B0606020202030204" pitchFamily="34" charset="0"/>
                </a:rPr>
                <a:t>Gráfica 3 . Avance en las acciones del Plan de Acción   </a:t>
              </a:r>
            </a:p>
          </p:txBody>
        </p:sp>
        <p:sp>
          <p:nvSpPr>
            <p:cNvPr id="7" name="Rectángulo 6"/>
            <p:cNvSpPr/>
            <p:nvPr/>
          </p:nvSpPr>
          <p:spPr>
            <a:xfrm>
              <a:off x="563263" y="9444874"/>
              <a:ext cx="7652997" cy="279307"/>
            </a:xfrm>
            <a:prstGeom prst="rect">
              <a:avLst/>
            </a:prstGeom>
          </p:spPr>
          <p:txBody>
            <a:bodyPr>
              <a:spAutoFit/>
            </a:bodyPr>
            <a:lstStyle/>
            <a:p>
              <a:pPr defTabSz="555452"/>
              <a:r>
                <a:rPr lang="es-ES" sz="1215" i="1">
                  <a:solidFill>
                    <a:prstClr val="black"/>
                  </a:solidFill>
                  <a:latin typeface="Calibri" panose="020F0502020204030204"/>
                </a:rPr>
                <a:t>Fuente: Oficina Asesora de Planeación – U.A.E Cuerpo Oficial de Bomberos de Bogotá </a:t>
              </a:r>
              <a:endParaRPr lang="es-CO" sz="1215" i="1">
                <a:solidFill>
                  <a:prstClr val="black"/>
                </a:solidFill>
                <a:latin typeface="Calibri" panose="020F0502020204030204"/>
              </a:endParaRPr>
            </a:p>
          </p:txBody>
        </p:sp>
      </p:grpSp>
      <p:graphicFrame>
        <p:nvGraphicFramePr>
          <p:cNvPr id="9" name="Tabla 8" descr="tabla avance en las acciones" title="tabla avance en las acciones">
            <a:extLst>
              <a:ext uri="{FF2B5EF4-FFF2-40B4-BE49-F238E27FC236}">
                <a16:creationId xmlns:a16="http://schemas.microsoft.com/office/drawing/2014/main" id="{C0980AAA-80AB-BA94-3E9A-0ECF1F5F734E}"/>
              </a:ext>
            </a:extLst>
          </p:cNvPr>
          <p:cNvGraphicFramePr>
            <a:graphicFrameLocks noGrp="1"/>
          </p:cNvGraphicFramePr>
          <p:nvPr>
            <p:extLst>
              <p:ext uri="{D42A27DB-BD31-4B8C-83A1-F6EECF244321}">
                <p14:modId xmlns:p14="http://schemas.microsoft.com/office/powerpoint/2010/main" val="3031432530"/>
              </p:ext>
            </p:extLst>
          </p:nvPr>
        </p:nvGraphicFramePr>
        <p:xfrm>
          <a:off x="595710" y="1894976"/>
          <a:ext cx="14434740" cy="6622176"/>
        </p:xfrm>
        <a:graphic>
          <a:graphicData uri="http://schemas.openxmlformats.org/drawingml/2006/table">
            <a:tbl>
              <a:tblPr firstRow="1">
                <a:tableStyleId>{5C22544A-7EE6-4342-B048-85BDC9FD1C3A}</a:tableStyleId>
              </a:tblPr>
              <a:tblGrid>
                <a:gridCol w="9748440">
                  <a:extLst>
                    <a:ext uri="{9D8B030D-6E8A-4147-A177-3AD203B41FA5}">
                      <a16:colId xmlns:a16="http://schemas.microsoft.com/office/drawing/2014/main" val="3888797021"/>
                    </a:ext>
                  </a:extLst>
                </a:gridCol>
                <a:gridCol w="4686300">
                  <a:extLst>
                    <a:ext uri="{9D8B030D-6E8A-4147-A177-3AD203B41FA5}">
                      <a16:colId xmlns:a16="http://schemas.microsoft.com/office/drawing/2014/main" val="1415314430"/>
                    </a:ext>
                  </a:extLst>
                </a:gridCol>
              </a:tblGrid>
              <a:tr h="364156">
                <a:tc>
                  <a:txBody>
                    <a:bodyPr/>
                    <a:lstStyle/>
                    <a:p>
                      <a:pPr algn="l" fontAlgn="t"/>
                      <a:r>
                        <a:rPr lang="es-MX" sz="2800" u="none" strike="noStrike">
                          <a:solidFill>
                            <a:schemeClr val="bg1"/>
                          </a:solidFill>
                          <a:effectLst/>
                          <a:latin typeface="Arial Narrow" panose="020B0606020202030204" pitchFamily="34" charset="0"/>
                        </a:rPr>
                        <a:t>Acciones del Plan de Acción </a:t>
                      </a:r>
                      <a:endParaRPr lang="es-MX" sz="2800" b="1" i="0" u="none" strike="noStrike">
                        <a:solidFill>
                          <a:schemeClr val="bg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t"/>
                      <a:r>
                        <a:rPr lang="es-CO" sz="2800" u="none" strike="noStrike" dirty="0">
                          <a:solidFill>
                            <a:schemeClr val="bg1"/>
                          </a:solidFill>
                          <a:effectLst/>
                          <a:latin typeface="Arial Narrow" panose="020B0606020202030204" pitchFamily="34" charset="0"/>
                        </a:rPr>
                        <a:t>Promedio de avance </a:t>
                      </a:r>
                      <a:endParaRPr lang="es-CO" sz="2800" b="1" i="0" u="none" strike="noStrike" dirty="0">
                        <a:solidFill>
                          <a:schemeClr val="bg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726561268"/>
                  </a:ext>
                </a:extLst>
              </a:tr>
              <a:tr h="546233">
                <a:tc>
                  <a:txBody>
                    <a:bodyPr/>
                    <a:lstStyle/>
                    <a:p>
                      <a:pPr algn="l" fontAlgn="b"/>
                      <a:r>
                        <a:rPr lang="es-MX" sz="2000" b="0" i="0" u="none" strike="noStrike">
                          <a:solidFill>
                            <a:srgbClr val="000000"/>
                          </a:solidFill>
                          <a:effectLst/>
                          <a:latin typeface="Arial Narrow" panose="020B0606020202030204" pitchFamily="34" charset="0"/>
                        </a:rPr>
                        <a:t>Implementar el Plan Integrado  de Archivos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a:solidFill>
                            <a:srgbClr val="000000"/>
                          </a:solidFill>
                          <a:effectLst/>
                          <a:latin typeface="Arial Narrow" panose="020B0606020202030204" pitchFamily="34"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023699794"/>
                  </a:ext>
                </a:extLst>
              </a:tr>
              <a:tr h="546233">
                <a:tc>
                  <a:txBody>
                    <a:bodyPr/>
                    <a:lstStyle/>
                    <a:p>
                      <a:pPr algn="l" fontAlgn="b"/>
                      <a:r>
                        <a:rPr lang="es-MX" sz="2000" b="0" i="0" u="none" strike="noStrike">
                          <a:solidFill>
                            <a:srgbClr val="000000"/>
                          </a:solidFill>
                          <a:effectLst/>
                          <a:latin typeface="Arial Narrow" panose="020B0606020202030204" pitchFamily="34" charset="0"/>
                        </a:rPr>
                        <a:t>Atender las necesidades y requerimientos relacionados con el mantenimiento preventivo y correctivo en las 17 estaciones de bomberos y el edificio comando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a:solidFill>
                            <a:srgbClr val="000000"/>
                          </a:solidFill>
                          <a:effectLst/>
                          <a:latin typeface="Arial Narrow" panose="020B0606020202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149584351"/>
                  </a:ext>
                </a:extLst>
              </a:tr>
              <a:tr h="546233">
                <a:tc>
                  <a:txBody>
                    <a:bodyPr/>
                    <a:lstStyle/>
                    <a:p>
                      <a:pPr algn="l" fontAlgn="b"/>
                      <a:r>
                        <a:rPr lang="es-MX" sz="2000" b="0" i="0" u="none" strike="noStrike">
                          <a:solidFill>
                            <a:srgbClr val="000000"/>
                          </a:solidFill>
                          <a:effectLst/>
                          <a:latin typeface="Arial Narrow" panose="020B0606020202030204" pitchFamily="34" charset="0"/>
                        </a:rPr>
                        <a:t>Construcción y estructuración de dos módulos de LOG+</a:t>
                      </a:r>
                      <a:br>
                        <a:rPr lang="es-MX" sz="2000" b="0" i="0" u="none" strike="noStrike">
                          <a:solidFill>
                            <a:srgbClr val="000000"/>
                          </a:solidFill>
                          <a:effectLst/>
                          <a:latin typeface="Arial Narrow" panose="020B0606020202030204" pitchFamily="34" charset="0"/>
                        </a:rPr>
                      </a:br>
                      <a:endParaRPr lang="es-MX" sz="20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a:solidFill>
                            <a:srgbClr val="000000"/>
                          </a:solidFill>
                          <a:effectLst/>
                          <a:latin typeface="Arial Narrow" panose="020B0606020202030204" pitchFamily="34"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872334397"/>
                  </a:ext>
                </a:extLst>
              </a:tr>
              <a:tr h="546233">
                <a:tc>
                  <a:txBody>
                    <a:bodyPr/>
                    <a:lstStyle/>
                    <a:p>
                      <a:pPr algn="l" fontAlgn="b"/>
                      <a:r>
                        <a:rPr lang="es-MX" sz="2000" b="0" i="0" u="none" strike="noStrike">
                          <a:solidFill>
                            <a:srgbClr val="000000"/>
                          </a:solidFill>
                          <a:effectLst/>
                          <a:latin typeface="Arial Narrow" panose="020B0606020202030204" pitchFamily="34" charset="0"/>
                        </a:rPr>
                        <a:t>Desarrollar programa para potenciar las capacidades de los servidores a partir del ser, saber y hacer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a:solidFill>
                            <a:srgbClr val="000000"/>
                          </a:solidFill>
                          <a:effectLst/>
                          <a:latin typeface="Arial Narrow" panose="020B0606020202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226145686"/>
                  </a:ext>
                </a:extLst>
              </a:tr>
              <a:tr h="273117">
                <a:tc>
                  <a:txBody>
                    <a:bodyPr/>
                    <a:lstStyle/>
                    <a:p>
                      <a:pPr algn="l" fontAlgn="b"/>
                      <a:r>
                        <a:rPr lang="es-MX" sz="2000" b="0" i="0" u="none" strike="noStrike">
                          <a:solidFill>
                            <a:srgbClr val="000000"/>
                          </a:solidFill>
                          <a:effectLst/>
                          <a:latin typeface="Arial Narrow" panose="020B0606020202030204" pitchFamily="34" charset="0"/>
                        </a:rPr>
                        <a:t>Diseñar programas y campañas orientados a reducir los riesgos misionales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a:solidFill>
                            <a:srgbClr val="000000"/>
                          </a:solidFill>
                          <a:effectLst/>
                          <a:latin typeface="Arial Narrow" panose="020B0606020202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194664170"/>
                  </a:ext>
                </a:extLst>
              </a:tr>
              <a:tr h="546233">
                <a:tc>
                  <a:txBody>
                    <a:bodyPr/>
                    <a:lstStyle/>
                    <a:p>
                      <a:pPr algn="l" fontAlgn="b"/>
                      <a:r>
                        <a:rPr lang="es-MX" sz="2000" b="0" i="0" u="none" strike="noStrike">
                          <a:solidFill>
                            <a:srgbClr val="000000"/>
                          </a:solidFill>
                          <a:effectLst/>
                          <a:latin typeface="Arial Narrow" panose="020B0606020202030204" pitchFamily="34" charset="0"/>
                        </a:rPr>
                        <a:t>Diseñar y desarrollar actividades de Capacitación dirigidas a la comunidad.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a:solidFill>
                            <a:srgbClr val="000000"/>
                          </a:solidFill>
                          <a:effectLst/>
                          <a:latin typeface="Arial Narrow" panose="020B0606020202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26513639"/>
                  </a:ext>
                </a:extLst>
              </a:tr>
              <a:tr h="546233">
                <a:tc>
                  <a:txBody>
                    <a:bodyPr/>
                    <a:lstStyle/>
                    <a:p>
                      <a:pPr algn="l" fontAlgn="b"/>
                      <a:r>
                        <a:rPr lang="es-MX" sz="2000" b="0" i="0" u="none" strike="noStrike">
                          <a:solidFill>
                            <a:srgbClr val="000000"/>
                          </a:solidFill>
                          <a:effectLst/>
                          <a:latin typeface="Arial Narrow" panose="020B0606020202030204" pitchFamily="34" charset="0"/>
                        </a:rPr>
                        <a:t>Ejecutar actividades de un programa de renovación de equipo menor, herramientas, accesorios y elementos de protección personal (E.H.A./E.P.P.).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a:solidFill>
                            <a:srgbClr val="000000"/>
                          </a:solidFill>
                          <a:effectLst/>
                          <a:latin typeface="Arial Narrow" panose="020B0606020202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989863488"/>
                  </a:ext>
                </a:extLst>
              </a:tr>
              <a:tr h="273117">
                <a:tc>
                  <a:txBody>
                    <a:bodyPr/>
                    <a:lstStyle/>
                    <a:p>
                      <a:pPr algn="l" fontAlgn="b"/>
                      <a:r>
                        <a:rPr lang="es-MX" sz="2000" b="0" i="0" u="none" strike="noStrike">
                          <a:solidFill>
                            <a:srgbClr val="000000"/>
                          </a:solidFill>
                          <a:effectLst/>
                          <a:latin typeface="Arial Narrow" panose="020B0606020202030204" pitchFamily="34" charset="0"/>
                        </a:rPr>
                        <a:t>Ejecutar actividades del programa de renovación de vehículos operativos.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a:solidFill>
                            <a:srgbClr val="000000"/>
                          </a:solidFill>
                          <a:effectLst/>
                          <a:latin typeface="Arial Narrow" panose="020B0606020202030204" pitchFamily="34"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261703731"/>
                  </a:ext>
                </a:extLst>
              </a:tr>
              <a:tr h="663941">
                <a:tc>
                  <a:txBody>
                    <a:bodyPr/>
                    <a:lstStyle/>
                    <a:p>
                      <a:pPr algn="l" fontAlgn="b"/>
                      <a:r>
                        <a:rPr lang="es-MX" sz="2000" b="0" i="0" u="none" strike="noStrike">
                          <a:solidFill>
                            <a:srgbClr val="000000"/>
                          </a:solidFill>
                          <a:effectLst/>
                          <a:latin typeface="Arial Narrow" panose="020B0606020202030204" pitchFamily="34" charset="0"/>
                        </a:rPr>
                        <a:t>Ejecutar el mantenimiento preventivo y correctivo de los vehículos y equipo menor de la UAECOB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a:solidFill>
                            <a:srgbClr val="000000"/>
                          </a:solidFill>
                          <a:effectLst/>
                          <a:latin typeface="Arial Narrow" panose="020B0606020202030204" pitchFamily="34"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19308297"/>
                  </a:ext>
                </a:extLst>
              </a:tr>
              <a:tr h="273117">
                <a:tc>
                  <a:txBody>
                    <a:bodyPr/>
                    <a:lstStyle/>
                    <a:p>
                      <a:pPr algn="l" fontAlgn="b"/>
                      <a:r>
                        <a:rPr lang="es-MX" sz="2000" b="0" i="0" u="none" strike="noStrike">
                          <a:solidFill>
                            <a:srgbClr val="000000"/>
                          </a:solidFill>
                          <a:effectLst/>
                          <a:latin typeface="Arial Narrow" panose="020B0606020202030204" pitchFamily="34" charset="0"/>
                        </a:rPr>
                        <a:t>Ejecutar las actividades para el soporte operativo a la respuesta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a:solidFill>
                            <a:srgbClr val="000000"/>
                          </a:solidFill>
                          <a:effectLst/>
                          <a:latin typeface="Arial Narrow" panose="020B0606020202030204" pitchFamily="34"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470382309"/>
                  </a:ext>
                </a:extLst>
              </a:tr>
              <a:tr h="546233">
                <a:tc>
                  <a:txBody>
                    <a:bodyPr/>
                    <a:lstStyle/>
                    <a:p>
                      <a:pPr algn="l" fontAlgn="b"/>
                      <a:r>
                        <a:rPr lang="es-MX" sz="2000" b="0" i="0" u="none" strike="noStrike">
                          <a:solidFill>
                            <a:srgbClr val="000000"/>
                          </a:solidFill>
                          <a:effectLst/>
                          <a:latin typeface="Arial Narrow" panose="020B0606020202030204" pitchFamily="34" charset="0"/>
                        </a:rPr>
                        <a:t>Finalizar adecuación de la estación Central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a:solidFill>
                            <a:srgbClr val="000000"/>
                          </a:solidFill>
                          <a:effectLst/>
                          <a:latin typeface="Arial Narrow" panose="020B0606020202030204" pitchFamily="34" charset="0"/>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832936806"/>
                  </a:ext>
                </a:extLst>
              </a:tr>
              <a:tr h="546233">
                <a:tc>
                  <a:txBody>
                    <a:bodyPr/>
                    <a:lstStyle/>
                    <a:p>
                      <a:pPr algn="l" fontAlgn="b"/>
                      <a:r>
                        <a:rPr lang="es-MX" sz="2000" b="0" i="0" u="none" strike="noStrike">
                          <a:solidFill>
                            <a:srgbClr val="000000"/>
                          </a:solidFill>
                          <a:effectLst/>
                          <a:latin typeface="Arial Narrow" panose="020B0606020202030204" pitchFamily="34" charset="0"/>
                        </a:rPr>
                        <a:t>Finalizar adecuación de la estación Marichuela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s-CO" sz="2000" b="0" i="0" u="none" strike="noStrike" dirty="0">
                          <a:solidFill>
                            <a:srgbClr val="000000"/>
                          </a:solidFill>
                          <a:effectLst/>
                          <a:latin typeface="Arial Narrow" panose="020B0606020202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72121746"/>
                  </a:ext>
                </a:extLst>
              </a:tr>
            </a:tbl>
          </a:graphicData>
        </a:graphic>
      </p:graphicFrame>
    </p:spTree>
    <p:extLst>
      <p:ext uri="{BB962C8B-B14F-4D97-AF65-F5344CB8AC3E}">
        <p14:creationId xmlns:p14="http://schemas.microsoft.com/office/powerpoint/2010/main" val="167937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Rectángulo 9" descr="Resaltado titulo Plan de Accion- FOGED" title="Resaltado titulo Plan de Accion- FOGED">
            <a:extLst>
              <a:ext uri="{FF2B5EF4-FFF2-40B4-BE49-F238E27FC236}">
                <a16:creationId xmlns:a16="http://schemas.microsoft.com/office/drawing/2014/main" id="{3E5B226D-8D9C-3A39-98BD-2A4A373F85F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572717" y="56222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ES" sz="4374" b="1">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Plan de Acción – FOGEDI   </a:t>
            </a:r>
            <a:endParaRPr lang="es-CO" sz="4374" b="1">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grpSp>
        <p:nvGrpSpPr>
          <p:cNvPr id="5" name="Grupo 4" descr="Continuación Grafica 3 ">
            <a:extLst>
              <a:ext uri="{FF2B5EF4-FFF2-40B4-BE49-F238E27FC236}">
                <a16:creationId xmlns:a16="http://schemas.microsoft.com/office/drawing/2014/main" id="{8D4DF1AA-366C-B6D9-E2EF-85553FEF4D44}"/>
              </a:ext>
            </a:extLst>
          </p:cNvPr>
          <p:cNvGrpSpPr/>
          <p:nvPr/>
        </p:nvGrpSpPr>
        <p:grpSpPr>
          <a:xfrm>
            <a:off x="385249" y="1360604"/>
            <a:ext cx="7976697" cy="8348879"/>
            <a:chOff x="385319" y="1136462"/>
            <a:chExt cx="7945241" cy="8484969"/>
          </a:xfrm>
        </p:grpSpPr>
        <p:sp>
          <p:nvSpPr>
            <p:cNvPr id="9" name="Rectángulo 8"/>
            <p:cNvSpPr/>
            <p:nvPr/>
          </p:nvSpPr>
          <p:spPr>
            <a:xfrm>
              <a:off x="677563" y="9342124"/>
              <a:ext cx="7652997" cy="279307"/>
            </a:xfrm>
            <a:prstGeom prst="rect">
              <a:avLst/>
            </a:prstGeom>
          </p:spPr>
          <p:txBody>
            <a:bodyPr>
              <a:spAutoFit/>
            </a:bodyPr>
            <a:lstStyle/>
            <a:p>
              <a:pPr defTabSz="555452"/>
              <a:r>
                <a:rPr lang="es-ES" sz="1215" i="1">
                  <a:solidFill>
                    <a:prstClr val="black"/>
                  </a:solidFill>
                  <a:latin typeface="Calibri" panose="020F0502020204030204"/>
                </a:rPr>
                <a:t>Fuente: Oficina Asesora de Planeación – U.A.E Cuerpo Oficial de Bomberos de Bogotá </a:t>
              </a:r>
              <a:endParaRPr lang="es-CO" sz="1215" i="1">
                <a:solidFill>
                  <a:prstClr val="black"/>
                </a:solidFill>
                <a:latin typeface="Calibri" panose="020F0502020204030204"/>
              </a:endParaRPr>
            </a:p>
          </p:txBody>
        </p:sp>
        <p:sp>
          <p:nvSpPr>
            <p:cNvPr id="11" name="Rectángulo 10">
              <a:extLst>
                <a:ext uri="{FF2B5EF4-FFF2-40B4-BE49-F238E27FC236}">
                  <a16:creationId xmlns:a16="http://schemas.microsoft.com/office/drawing/2014/main" id="{6E50E885-1B7A-E2EE-5CC3-15F13197FA8A}"/>
                </a:ext>
              </a:extLst>
            </p:cNvPr>
            <p:cNvSpPr/>
            <p:nvPr/>
          </p:nvSpPr>
          <p:spPr>
            <a:xfrm>
              <a:off x="385319" y="1136462"/>
              <a:ext cx="4268584" cy="276999"/>
            </a:xfrm>
            <a:prstGeom prst="rect">
              <a:avLst/>
            </a:prstGeom>
          </p:spPr>
          <p:txBody>
            <a:bodyPr wrap="square">
              <a:spAutoFit/>
            </a:bodyPr>
            <a:lstStyle/>
            <a:p>
              <a:r>
                <a:rPr lang="es-CO" sz="1200" i="1">
                  <a:latin typeface="Arial Narrow" panose="020B0606020202030204" pitchFamily="34" charset="0"/>
                </a:rPr>
                <a:t>Continuación Gráfica 3 . Avance en las acciones del Plan de Acción   </a:t>
              </a:r>
            </a:p>
          </p:txBody>
        </p:sp>
      </p:grpSp>
      <p:graphicFrame>
        <p:nvGraphicFramePr>
          <p:cNvPr id="3" name="Tabla 2" descr="tabla avance en las acciones" title="tabla avance en las acciones">
            <a:extLst>
              <a:ext uri="{FF2B5EF4-FFF2-40B4-BE49-F238E27FC236}">
                <a16:creationId xmlns:a16="http://schemas.microsoft.com/office/drawing/2014/main" id="{D3C4872D-62F1-8A56-A4F3-CAF7F8A232FF}"/>
              </a:ext>
            </a:extLst>
          </p:cNvPr>
          <p:cNvGraphicFramePr>
            <a:graphicFrameLocks noGrp="1"/>
          </p:cNvGraphicFramePr>
          <p:nvPr>
            <p:extLst>
              <p:ext uri="{D42A27DB-BD31-4B8C-83A1-F6EECF244321}">
                <p14:modId xmlns:p14="http://schemas.microsoft.com/office/powerpoint/2010/main" val="3973193965"/>
              </p:ext>
            </p:extLst>
          </p:nvPr>
        </p:nvGraphicFramePr>
        <p:xfrm>
          <a:off x="577516" y="1680397"/>
          <a:ext cx="13938584" cy="7665593"/>
        </p:xfrm>
        <a:graphic>
          <a:graphicData uri="http://schemas.openxmlformats.org/drawingml/2006/table">
            <a:tbl>
              <a:tblPr firstRow="1">
                <a:tableStyleId>{073A0DAA-6AF3-43AB-8588-CEC1D06C72B9}</a:tableStyleId>
              </a:tblPr>
              <a:tblGrid>
                <a:gridCol w="9282536">
                  <a:extLst>
                    <a:ext uri="{9D8B030D-6E8A-4147-A177-3AD203B41FA5}">
                      <a16:colId xmlns:a16="http://schemas.microsoft.com/office/drawing/2014/main" val="3717161672"/>
                    </a:ext>
                  </a:extLst>
                </a:gridCol>
                <a:gridCol w="4656048">
                  <a:extLst>
                    <a:ext uri="{9D8B030D-6E8A-4147-A177-3AD203B41FA5}">
                      <a16:colId xmlns:a16="http://schemas.microsoft.com/office/drawing/2014/main" val="2672741373"/>
                    </a:ext>
                  </a:extLst>
                </a:gridCol>
              </a:tblGrid>
              <a:tr h="459314">
                <a:tc>
                  <a:txBody>
                    <a:bodyPr/>
                    <a:lstStyle/>
                    <a:p>
                      <a:pPr algn="l" fontAlgn="t"/>
                      <a:r>
                        <a:rPr lang="es-MX" sz="3200" u="none" strike="noStrike">
                          <a:solidFill>
                            <a:schemeClr val="bg1"/>
                          </a:solidFill>
                          <a:effectLst/>
                          <a:latin typeface="Arial Narrow"/>
                        </a:rPr>
                        <a:t>Acciones del Plan de Acción </a:t>
                      </a:r>
                      <a:endParaRPr lang="es-MX" sz="3200" b="1" i="0" u="none" strike="noStrike">
                        <a:solidFill>
                          <a:schemeClr val="bg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t"/>
                      <a:r>
                        <a:rPr lang="es-CO" sz="3200" u="none" strike="noStrike" dirty="0">
                          <a:solidFill>
                            <a:schemeClr val="bg1"/>
                          </a:solidFill>
                          <a:effectLst/>
                          <a:latin typeface="Arial Narrow"/>
                        </a:rPr>
                        <a:t>Promedio de avance </a:t>
                      </a:r>
                      <a:endParaRPr lang="es-CO" sz="3200" b="1" i="0" u="none" strike="noStrike" dirty="0">
                        <a:solidFill>
                          <a:schemeClr val="bg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91613452"/>
                  </a:ext>
                </a:extLst>
              </a:tr>
              <a:tr h="296042">
                <a:tc>
                  <a:txBody>
                    <a:bodyPr/>
                    <a:lstStyle/>
                    <a:p>
                      <a:pPr algn="l" fontAlgn="b"/>
                      <a:r>
                        <a:rPr lang="es-MX" sz="2000" b="0" i="0" u="none" strike="noStrike">
                          <a:solidFill>
                            <a:srgbClr val="000000"/>
                          </a:solidFill>
                          <a:effectLst/>
                          <a:latin typeface="Arial Narrow"/>
                        </a:rPr>
                        <a:t>Finalizar puesta en  funcionamiento 1 nuevo espacio para el desarrollo de la academia bomberil </a:t>
                      </a:r>
                      <a:endParaRPr lang="es-MX" sz="20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48996540"/>
                  </a:ext>
                </a:extLst>
              </a:tr>
              <a:tr h="583113">
                <a:tc>
                  <a:txBody>
                    <a:bodyPr/>
                    <a:lstStyle/>
                    <a:p>
                      <a:pPr algn="l" fontAlgn="b"/>
                      <a:r>
                        <a:rPr lang="es-MX" sz="2000" b="0" i="0" u="none" strike="noStrike">
                          <a:solidFill>
                            <a:srgbClr val="000000"/>
                          </a:solidFill>
                          <a:effectLst/>
                          <a:latin typeface="Arial Narrow"/>
                        </a:rPr>
                        <a:t>Formular, Implementar y hacer seguimiento a la matriz de Fortalecimiento de gestión y desempeño Institucional </a:t>
                      </a:r>
                      <a:endParaRPr lang="es-MX" sz="20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46435987"/>
                  </a:ext>
                </a:extLst>
              </a:tr>
              <a:tr h="583113">
                <a:tc>
                  <a:txBody>
                    <a:bodyPr/>
                    <a:lstStyle/>
                    <a:p>
                      <a:pPr algn="l" fontAlgn="b"/>
                      <a:r>
                        <a:rPr lang="es-MX" sz="2000" b="0" i="0" u="none" strike="noStrike">
                          <a:solidFill>
                            <a:srgbClr val="000000"/>
                          </a:solidFill>
                          <a:effectLst/>
                          <a:latin typeface="Arial Narrow"/>
                        </a:rPr>
                        <a:t>Fortalecer la accesibilidad en los canales de atención de cara a la ciudadanía (portal de servicios para pago PSE, Digiturno, capacitaciones virtuales, interoperabilidad con Bogotá te escucha)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14200086"/>
                  </a:ext>
                </a:extLst>
              </a:tr>
              <a:tr h="583113">
                <a:tc>
                  <a:txBody>
                    <a:bodyPr/>
                    <a:lstStyle/>
                    <a:p>
                      <a:pPr algn="l" fontAlgn="t"/>
                      <a:r>
                        <a:rPr lang="es-MX" sz="2000" b="0" i="0" u="none" strike="noStrike">
                          <a:solidFill>
                            <a:srgbClr val="000000"/>
                          </a:solidFill>
                          <a:effectLst/>
                          <a:latin typeface="Arial Narrow"/>
                        </a:rPr>
                        <a:t>Implementar el plan de acción para la estrategia EIR y el Plan de gestión del riesgo de desastres de las entidades publicas, según decreto 2175 de 201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64992994"/>
                  </a:ext>
                </a:extLst>
              </a:tr>
              <a:tr h="488569">
                <a:tc>
                  <a:txBody>
                    <a:bodyPr/>
                    <a:lstStyle/>
                    <a:p>
                      <a:pPr algn="l" fontAlgn="t"/>
                      <a:r>
                        <a:rPr lang="es-MX" sz="2000" b="0" i="0" u="none" strike="noStrike">
                          <a:solidFill>
                            <a:srgbClr val="000000"/>
                          </a:solidFill>
                          <a:effectLst/>
                          <a:latin typeface="Arial Narrow"/>
                        </a:rPr>
                        <a:t>Identificar los escenarios de riesgo por área de la cobertura de las estaciones.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226120118"/>
                  </a:ext>
                </a:extLst>
              </a:tr>
              <a:tr h="583113">
                <a:tc>
                  <a:txBody>
                    <a:bodyPr/>
                    <a:lstStyle/>
                    <a:p>
                      <a:pPr algn="l" fontAlgn="b"/>
                      <a:r>
                        <a:rPr lang="es-MX" sz="2000" b="0" i="0" u="none" strike="noStrike">
                          <a:solidFill>
                            <a:srgbClr val="000000"/>
                          </a:solidFill>
                          <a:effectLst/>
                          <a:latin typeface="Arial Narrow"/>
                        </a:rPr>
                        <a:t>Implementar un plan integrado de apoyo administrativo -financiero  orientado a fortalecer capacidad administrativa que da soporta a la misión institucional </a:t>
                      </a:r>
                      <a:endParaRPr lang="es-MX" sz="20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64627483"/>
                  </a:ext>
                </a:extLst>
              </a:tr>
              <a:tr h="583113">
                <a:tc>
                  <a:txBody>
                    <a:bodyPr/>
                    <a:lstStyle/>
                    <a:p>
                      <a:pPr algn="l" fontAlgn="b"/>
                      <a:r>
                        <a:rPr lang="es-MX" sz="2000" b="0" i="0" u="none" strike="noStrike">
                          <a:solidFill>
                            <a:srgbClr val="000000"/>
                          </a:solidFill>
                          <a:effectLst/>
                          <a:latin typeface="Arial Narrow"/>
                        </a:rPr>
                        <a:t>Implementar, gestionar y definir estrategias de seguridad de la información (Uso y apropiación, gestión de vulnerabilidades, continuidad de negocio)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675869877"/>
                  </a:ext>
                </a:extLst>
              </a:tr>
              <a:tr h="583113">
                <a:tc>
                  <a:txBody>
                    <a:bodyPr/>
                    <a:lstStyle/>
                    <a:p>
                      <a:pPr algn="l" fontAlgn="b"/>
                      <a:r>
                        <a:rPr lang="es-MX" sz="2000" b="0" i="0" u="none" strike="noStrike">
                          <a:solidFill>
                            <a:srgbClr val="000000"/>
                          </a:solidFill>
                          <a:effectLst/>
                          <a:latin typeface="Arial Narrow"/>
                        </a:rPr>
                        <a:t>Mantener y robustecer la infraestructura tecnológica a partir de la integración de softwares institucionales y generar soluciones y adecuaciones tecnológicas a nivel administrativo y operativo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94983600"/>
                  </a:ext>
                </a:extLst>
              </a:tr>
              <a:tr h="870185">
                <a:tc>
                  <a:txBody>
                    <a:bodyPr/>
                    <a:lstStyle/>
                    <a:p>
                      <a:pPr algn="l" fontAlgn="b"/>
                      <a:r>
                        <a:rPr lang="es-MX" sz="2000" b="0" i="0" u="none" strike="noStrike">
                          <a:solidFill>
                            <a:srgbClr val="000000"/>
                          </a:solidFill>
                          <a:effectLst/>
                          <a:latin typeface="Arial Narrow"/>
                        </a:rPr>
                        <a:t>Planificar y establecer los objetivos a cumplir anualmente para evaluar y mejorar la eficacia de los procesos de operación y control a traves de la evaluacion independiente del sistema de control interno de la entidad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9301786"/>
                  </a:ext>
                </a:extLst>
              </a:tr>
              <a:tr h="583113">
                <a:tc>
                  <a:txBody>
                    <a:bodyPr/>
                    <a:lstStyle/>
                    <a:p>
                      <a:pPr algn="l" fontAlgn="b"/>
                      <a:r>
                        <a:rPr lang="es-MX" sz="2000" b="0" i="0" u="none" strike="noStrike">
                          <a:solidFill>
                            <a:srgbClr val="000000"/>
                          </a:solidFill>
                          <a:effectLst/>
                          <a:latin typeface="Arial Narrow"/>
                        </a:rPr>
                        <a:t>Potenciar el talento humano mediante la administración y desarrollo de rutas que permitan el acompañamiento y fortalecimiento de los servidores en su ciclo de vida laboral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70694680"/>
                  </a:ext>
                </a:extLst>
              </a:tr>
              <a:tr h="488569">
                <a:tc>
                  <a:txBody>
                    <a:bodyPr/>
                    <a:lstStyle/>
                    <a:p>
                      <a:pPr algn="l" fontAlgn="b"/>
                      <a:r>
                        <a:rPr lang="es-MX" sz="2000" b="0" i="0" u="none" strike="noStrike">
                          <a:solidFill>
                            <a:srgbClr val="000000"/>
                          </a:solidFill>
                          <a:effectLst/>
                          <a:latin typeface="Arial Narrow"/>
                        </a:rPr>
                        <a:t>Realizar diagnostico y el plan de aseguramiento metrológico </a:t>
                      </a:r>
                      <a:endParaRPr lang="es-MX" sz="20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06637554"/>
                  </a:ext>
                </a:extLst>
              </a:tr>
              <a:tr h="296042">
                <a:tc>
                  <a:txBody>
                    <a:bodyPr/>
                    <a:lstStyle/>
                    <a:p>
                      <a:pPr algn="l" fontAlgn="b"/>
                      <a:r>
                        <a:rPr lang="es-MX" sz="2000" b="0" i="0" u="none" strike="noStrike">
                          <a:solidFill>
                            <a:srgbClr val="000000"/>
                          </a:solidFill>
                          <a:effectLst/>
                          <a:latin typeface="Arial Narrow"/>
                        </a:rPr>
                        <a:t>Realizar la entrega de suministros y consumibles para la atención de emergencias en la UAECOB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a:solidFill>
                            <a:srgbClr val="000000"/>
                          </a:solidFill>
                          <a:effectLst/>
                          <a:latin typeface="Arial Narrow"/>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708973465"/>
                  </a:ext>
                </a:extLst>
              </a:tr>
              <a:tr h="296042">
                <a:tc>
                  <a:txBody>
                    <a:bodyPr/>
                    <a:lstStyle/>
                    <a:p>
                      <a:pPr algn="l" fontAlgn="t"/>
                      <a:r>
                        <a:rPr lang="es-MX" sz="2000" b="0" i="0" u="none" strike="noStrike">
                          <a:solidFill>
                            <a:srgbClr val="000000"/>
                          </a:solidFill>
                          <a:effectLst/>
                          <a:latin typeface="Arial Narrow"/>
                        </a:rPr>
                        <a:t>Digitalización del procedimiento de revisiones técnicas y emisión de conceptos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CO" sz="2000" b="0" i="0" u="none" strike="noStrike" dirty="0">
                          <a:solidFill>
                            <a:srgbClr val="000000"/>
                          </a:solidFill>
                          <a:effectLst/>
                          <a:latin typeface="Arial Narrow"/>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664859117"/>
                  </a:ext>
                </a:extLst>
              </a:tr>
            </a:tbl>
          </a:graphicData>
        </a:graphic>
      </p:graphicFrame>
    </p:spTree>
    <p:extLst>
      <p:ext uri="{BB962C8B-B14F-4D97-AF65-F5344CB8AC3E}">
        <p14:creationId xmlns:p14="http://schemas.microsoft.com/office/powerpoint/2010/main" val="146258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Rectángulo 9" descr="Resaltado titulo Plan de Accion- FOGED" title="Resaltado titulo Plan de Accion- FOGED">
            <a:extLst>
              <a:ext uri="{FF2B5EF4-FFF2-40B4-BE49-F238E27FC236}">
                <a16:creationId xmlns:a16="http://schemas.microsoft.com/office/drawing/2014/main" id="{3E5B226D-8D9C-3A39-98BD-2A4A373F85F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572717" y="56222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ES"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Plan de Acción – FOGEDI  (Observaciones) </a:t>
            </a:r>
            <a:endParaRPr lang="es-CO"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3" name="Rectángulo 2" descr="cuadro de texrto decorativo" title="cuadro de texrto decorativo">
            <a:extLst>
              <a:ext uri="{FF2B5EF4-FFF2-40B4-BE49-F238E27FC236}">
                <a16:creationId xmlns:a16="http://schemas.microsoft.com/office/drawing/2014/main" id="{F790CFBC-CCF3-094E-6616-45574618F182}"/>
              </a:ext>
            </a:extLst>
          </p:cNvPr>
          <p:cNvSpPr/>
          <p:nvPr/>
        </p:nvSpPr>
        <p:spPr>
          <a:xfrm>
            <a:off x="768214" y="1885950"/>
            <a:ext cx="6629400" cy="262509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99878DF8-459D-7D68-DC0F-8D4DABB17E75}"/>
              </a:ext>
            </a:extLst>
          </p:cNvPr>
          <p:cNvSpPr txBox="1"/>
          <p:nvPr/>
        </p:nvSpPr>
        <p:spPr>
          <a:xfrm>
            <a:off x="991395" y="2267537"/>
            <a:ext cx="5904705" cy="1846659"/>
          </a:xfrm>
          <a:prstGeom prst="rect">
            <a:avLst/>
          </a:prstGeom>
          <a:noFill/>
        </p:spPr>
        <p:txBody>
          <a:bodyPr wrap="square">
            <a:spAutoFit/>
          </a:bodyPr>
          <a:lstStyle/>
          <a:p>
            <a:pPr algn="just"/>
            <a:r>
              <a:rPr lang="es-CO" sz="1900">
                <a:latin typeface="Arial Narrow" panose="020B0606020202030204" pitchFamily="34" charset="0"/>
              </a:rPr>
              <a:t>No existen actividades de gestión asociadas a dos acciones definidas en el plan de acción 1 ) </a:t>
            </a:r>
            <a:r>
              <a:rPr lang="es-CO" sz="1900" i="0" u="none" strike="noStrike">
                <a:effectLst/>
                <a:latin typeface="Arial Narrow" panose="020B0606020202030204" pitchFamily="34" charset="0"/>
              </a:rPr>
              <a:t>Adecuar la Estación Venecia,  2) </a:t>
            </a:r>
            <a:r>
              <a:rPr lang="es-MX" sz="1900" i="0" u="none" strike="noStrike">
                <a:effectLst/>
                <a:latin typeface="Arial Narrow" panose="020B0606020202030204" pitchFamily="34" charset="0"/>
              </a:rPr>
              <a:t>Implementar una estrategia institucional para la lucha contra la corrupción y el mejoramiento de la atención al ciudadano de la Unidad Administrativa Especial Cuerpo Oficial Bomberos de Bogotá</a:t>
            </a:r>
            <a:r>
              <a:rPr lang="es-MX" sz="1900">
                <a:latin typeface="Arial Narrow" panose="020B0606020202030204" pitchFamily="34" charset="0"/>
              </a:rPr>
              <a:t> </a:t>
            </a:r>
            <a:r>
              <a:rPr lang="es-CO" sz="1900" i="0" u="none" strike="noStrike">
                <a:effectLst/>
                <a:latin typeface="Arial Narrow" panose="020B0606020202030204" pitchFamily="34" charset="0"/>
              </a:rPr>
              <a:t> </a:t>
            </a:r>
            <a:endParaRPr lang="es-CO" sz="1900">
              <a:latin typeface="Arial Narrow" panose="020B0606020202030204" pitchFamily="34" charset="0"/>
            </a:endParaRPr>
          </a:p>
        </p:txBody>
      </p:sp>
      <p:sp>
        <p:nvSpPr>
          <p:cNvPr id="5" name="Rectángulo 4" descr="cuadro de texrto decorativo" title="cuadro de texrto decorativo">
            <a:extLst>
              <a:ext uri="{FF2B5EF4-FFF2-40B4-BE49-F238E27FC236}">
                <a16:creationId xmlns:a16="http://schemas.microsoft.com/office/drawing/2014/main" id="{084566D6-4002-802D-9EDE-21FF2AFFB729}"/>
              </a:ext>
            </a:extLst>
          </p:cNvPr>
          <p:cNvSpPr/>
          <p:nvPr/>
        </p:nvSpPr>
        <p:spPr>
          <a:xfrm>
            <a:off x="768214" y="4892627"/>
            <a:ext cx="6629400" cy="452295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a:off x="915195" y="5199041"/>
            <a:ext cx="6482419" cy="4324261"/>
          </a:xfrm>
          <a:prstGeom prst="rect">
            <a:avLst/>
          </a:prstGeom>
        </p:spPr>
        <p:txBody>
          <a:bodyPr wrap="square" lIns="91440" tIns="45720" rIns="91440" bIns="45720" anchor="t">
            <a:spAutoFit/>
          </a:bodyPr>
          <a:lstStyle/>
          <a:p>
            <a:pPr fontAlgn="b"/>
            <a:r>
              <a:rPr lang="es-MX" sz="1900">
                <a:latin typeface="Arial Narrow"/>
              </a:rPr>
              <a:t>Se identifican 3 acciones en un avance del 0%, lo anterior a raíz deL no diligenciamiento de actividades de gestión asociadas en la FOGEDI, puesto que en los indicadores dan cuenta de que han sido ejecutadas actividades de gestión para cumplir con las acciones del Plan de Acción 2023.</a:t>
            </a:r>
          </a:p>
          <a:p>
            <a:pPr fontAlgn="b"/>
            <a:endParaRPr lang="es-MX" sz="1900">
              <a:latin typeface="Arial Narrow" panose="020B0606020202030204" pitchFamily="34" charset="0"/>
            </a:endParaRPr>
          </a:p>
          <a:p>
            <a:pPr marL="285750" indent="-285750" fontAlgn="b">
              <a:buFont typeface="Wingdings" panose="05000000000000000000" pitchFamily="2" charset="2"/>
              <a:buChar char="Ø"/>
            </a:pPr>
            <a:r>
              <a:rPr lang="es-MX" sz="1900">
                <a:latin typeface="Arial Narrow"/>
              </a:rPr>
              <a:t>Ejecutar actividades de un programa de renovación de equipo menor, herramientas, accesorios y elementos de protección personal (E.H.A./E.P.P.) </a:t>
            </a:r>
          </a:p>
          <a:p>
            <a:pPr marL="285750" indent="-285750" fontAlgn="b">
              <a:buFont typeface="Wingdings" panose="05000000000000000000" pitchFamily="2" charset="2"/>
              <a:buChar char="Ø"/>
            </a:pPr>
            <a:r>
              <a:rPr lang="es-ES" sz="1900">
                <a:latin typeface="Arial Narrow"/>
              </a:rPr>
              <a:t>Realizar diagnostico y el plan de aseguramiento metrológico</a:t>
            </a:r>
            <a:endParaRPr lang="es-ES" sz="1900">
              <a:latin typeface="Arial Narrow" panose="020B0606020202030204" pitchFamily="34" charset="0"/>
            </a:endParaRPr>
          </a:p>
          <a:p>
            <a:pPr marL="285750" indent="-285750">
              <a:buFont typeface="Wingdings" panose="05000000000000000000" pitchFamily="2" charset="2"/>
              <a:buChar char="Ø"/>
            </a:pPr>
            <a:r>
              <a:rPr lang="es-MX" sz="2000">
                <a:latin typeface="Arial Narrow"/>
              </a:rPr>
              <a:t>Realizar la entrega de suministros y consumibles para la atención de emergencias en la UAECOB</a:t>
            </a:r>
            <a:r>
              <a:rPr lang="es-ES" sz="1900">
                <a:latin typeface="Arial Narrow"/>
              </a:rPr>
              <a:t> </a:t>
            </a:r>
          </a:p>
          <a:p>
            <a:pPr fontAlgn="b"/>
            <a:endParaRPr lang="es-CO" sz="1600">
              <a:latin typeface="Arial" panose="020B0604020202020204" pitchFamily="34" charset="0"/>
            </a:endParaRPr>
          </a:p>
          <a:p>
            <a:pPr fontAlgn="b"/>
            <a:endParaRPr lang="es-MX">
              <a:solidFill>
                <a:srgbClr val="000000"/>
              </a:solidFill>
              <a:latin typeface="Arial Narrow" panose="020B0606020202030204" pitchFamily="34" charset="0"/>
            </a:endParaRPr>
          </a:p>
        </p:txBody>
      </p:sp>
      <p:pic>
        <p:nvPicPr>
          <p:cNvPr id="14" name="Imagen 13" descr="personal de bomberos realizando ejercicio de rescate acuatico">
            <a:extLst>
              <a:ext uri="{FF2B5EF4-FFF2-40B4-BE49-F238E27FC236}">
                <a16:creationId xmlns:a16="http://schemas.microsoft.com/office/drawing/2014/main" id="{9D0A97F1-07FB-EC29-6141-A5F8D9FC1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359" y="3381924"/>
            <a:ext cx="5535720" cy="4149844"/>
          </a:xfrm>
          <a:prstGeom prst="rect">
            <a:avLst/>
          </a:prstGeom>
        </p:spPr>
      </p:pic>
    </p:spTree>
    <p:extLst>
      <p:ext uri="{BB962C8B-B14F-4D97-AF65-F5344CB8AC3E}">
        <p14:creationId xmlns:p14="http://schemas.microsoft.com/office/powerpoint/2010/main" val="272643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afica separatoria resultados de planes institucionales" title="Grafica separatoria resultados de planes institucionales ">
            <a:extLst>
              <a:ext uri="{FF2B5EF4-FFF2-40B4-BE49-F238E27FC236}">
                <a16:creationId xmlns:a16="http://schemas.microsoft.com/office/drawing/2014/main" id="{288F78F7-5689-4BDD-A0BC-210011815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 y="0"/>
            <a:ext cx="15546388" cy="8504244"/>
          </a:xfrm>
          <a:prstGeom prst="rect">
            <a:avLst/>
          </a:prstGeom>
        </p:spPr>
      </p:pic>
      <p:sp>
        <p:nvSpPr>
          <p:cNvPr id="5" name="Rectángulo 4" descr="Portada Planes Institucionales " title="Portada Planes Institucionales ">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Planes Institucionales</a:t>
            </a:r>
            <a:endParaRPr kumimoji="0" lang="es-CO"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pic>
        <p:nvPicPr>
          <p:cNvPr id="9" name="Gráfico 8" descr="Logo de bomberos " title="Logo de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2025067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descr="grafica avance en planes " title="grafica avance en planes "/>
          <p:cNvGrpSpPr/>
          <p:nvPr/>
        </p:nvGrpSpPr>
        <p:grpSpPr>
          <a:xfrm>
            <a:off x="211035" y="1837069"/>
            <a:ext cx="13880205" cy="7158997"/>
            <a:chOff x="211035" y="1837069"/>
            <a:chExt cx="13880205" cy="7158997"/>
          </a:xfrm>
        </p:grpSpPr>
        <p:pic>
          <p:nvPicPr>
            <p:cNvPr id="24" name="Imagen 23" descr="grafica avance en planes " title="grafica avance en planes "/>
            <p:cNvPicPr>
              <a:picLocks noChangeAspect="1"/>
            </p:cNvPicPr>
            <p:nvPr/>
          </p:nvPicPr>
          <p:blipFill>
            <a:blip r:embed="rId2"/>
            <a:stretch>
              <a:fillRect/>
            </a:stretch>
          </p:blipFill>
          <p:spPr>
            <a:xfrm>
              <a:off x="1748516" y="5059851"/>
              <a:ext cx="739710" cy="3302895"/>
            </a:xfrm>
            <a:prstGeom prst="rect">
              <a:avLst/>
            </a:prstGeom>
          </p:spPr>
        </p:pic>
        <p:pic>
          <p:nvPicPr>
            <p:cNvPr id="5" name="Imagen 4" descr="grafica avance en planes " title="grafica avance en planes "/>
            <p:cNvPicPr>
              <a:picLocks noChangeAspect="1"/>
            </p:cNvPicPr>
            <p:nvPr/>
          </p:nvPicPr>
          <p:blipFill>
            <a:blip r:embed="rId3"/>
            <a:stretch>
              <a:fillRect/>
            </a:stretch>
          </p:blipFill>
          <p:spPr>
            <a:xfrm>
              <a:off x="211035" y="1837069"/>
              <a:ext cx="1418758" cy="6884892"/>
            </a:xfrm>
            <a:prstGeom prst="rect">
              <a:avLst/>
            </a:prstGeom>
          </p:spPr>
        </p:pic>
        <p:grpSp>
          <p:nvGrpSpPr>
            <p:cNvPr id="23" name="Grupo 22"/>
            <p:cNvGrpSpPr/>
            <p:nvPr/>
          </p:nvGrpSpPr>
          <p:grpSpPr>
            <a:xfrm>
              <a:off x="2454745" y="2575320"/>
              <a:ext cx="11636495" cy="6420746"/>
              <a:chOff x="2454745" y="2575320"/>
              <a:chExt cx="11636495" cy="6420746"/>
            </a:xfrm>
          </p:grpSpPr>
          <p:pic>
            <p:nvPicPr>
              <p:cNvPr id="6" name="Imagen 5" descr="grafica avance en planes " title="grafica avance en planes "/>
              <p:cNvPicPr>
                <a:picLocks noChangeAspect="1"/>
              </p:cNvPicPr>
              <p:nvPr/>
            </p:nvPicPr>
            <p:blipFill>
              <a:blip r:embed="rId4"/>
              <a:stretch>
                <a:fillRect/>
              </a:stretch>
            </p:blipFill>
            <p:spPr>
              <a:xfrm>
                <a:off x="2454745" y="2575320"/>
                <a:ext cx="1648055" cy="6420746"/>
              </a:xfrm>
              <a:prstGeom prst="rect">
                <a:avLst/>
              </a:prstGeom>
            </p:spPr>
          </p:pic>
          <p:pic>
            <p:nvPicPr>
              <p:cNvPr id="14" name="Imagen 13" descr="grafica avance en planes " title="grafica avance en planes "/>
              <p:cNvPicPr>
                <a:picLocks noChangeAspect="1"/>
              </p:cNvPicPr>
              <p:nvPr/>
            </p:nvPicPr>
            <p:blipFill>
              <a:blip r:embed="rId5"/>
              <a:stretch>
                <a:fillRect/>
              </a:stretch>
            </p:blipFill>
            <p:spPr>
              <a:xfrm>
                <a:off x="6912732" y="6133006"/>
                <a:ext cx="1327697" cy="2279796"/>
              </a:xfrm>
              <a:prstGeom prst="rect">
                <a:avLst/>
              </a:prstGeom>
            </p:spPr>
          </p:pic>
          <p:pic>
            <p:nvPicPr>
              <p:cNvPr id="7" name="Imagen 6" descr="grafica avance en planes " title="grafica avance en planes "/>
              <p:cNvPicPr>
                <a:picLocks noChangeAspect="1"/>
              </p:cNvPicPr>
              <p:nvPr/>
            </p:nvPicPr>
            <p:blipFill>
              <a:blip r:embed="rId6"/>
              <a:stretch>
                <a:fillRect/>
              </a:stretch>
            </p:blipFill>
            <p:spPr>
              <a:xfrm>
                <a:off x="4075663" y="5746527"/>
                <a:ext cx="1496081" cy="2944817"/>
              </a:xfrm>
              <a:prstGeom prst="rect">
                <a:avLst/>
              </a:prstGeom>
            </p:spPr>
          </p:pic>
          <p:pic>
            <p:nvPicPr>
              <p:cNvPr id="8" name="Imagen 7" descr="grafica avance en planes " title="grafica avance en planes "/>
              <p:cNvPicPr>
                <a:picLocks noChangeAspect="1"/>
              </p:cNvPicPr>
              <p:nvPr/>
            </p:nvPicPr>
            <p:blipFill>
              <a:blip r:embed="rId7"/>
              <a:stretch>
                <a:fillRect/>
              </a:stretch>
            </p:blipFill>
            <p:spPr>
              <a:xfrm>
                <a:off x="5571744" y="6113646"/>
                <a:ext cx="685478" cy="1960989"/>
              </a:xfrm>
              <a:prstGeom prst="rect">
                <a:avLst/>
              </a:prstGeom>
            </p:spPr>
          </p:pic>
          <p:pic>
            <p:nvPicPr>
              <p:cNvPr id="11" name="Imagen 10" descr="grafica avance en planes " title="grafica avance en planes "/>
              <p:cNvPicPr>
                <a:picLocks noChangeAspect="1"/>
              </p:cNvPicPr>
              <p:nvPr/>
            </p:nvPicPr>
            <p:blipFill>
              <a:blip r:embed="rId8"/>
              <a:stretch>
                <a:fillRect/>
              </a:stretch>
            </p:blipFill>
            <p:spPr>
              <a:xfrm>
                <a:off x="6244493" y="6113646"/>
                <a:ext cx="643987" cy="1375000"/>
              </a:xfrm>
              <a:prstGeom prst="rect">
                <a:avLst/>
              </a:prstGeom>
            </p:spPr>
          </p:pic>
          <p:pic>
            <p:nvPicPr>
              <p:cNvPr id="13" name="Imagen 12" descr="grafica avance en planes " title="grafica avance en planes "/>
              <p:cNvPicPr>
                <a:picLocks noChangeAspect="1"/>
              </p:cNvPicPr>
              <p:nvPr/>
            </p:nvPicPr>
            <p:blipFill>
              <a:blip r:embed="rId9"/>
              <a:stretch>
                <a:fillRect/>
              </a:stretch>
            </p:blipFill>
            <p:spPr>
              <a:xfrm>
                <a:off x="6218775" y="7474476"/>
                <a:ext cx="695422" cy="600159"/>
              </a:xfrm>
              <a:prstGeom prst="rect">
                <a:avLst/>
              </a:prstGeom>
            </p:spPr>
          </p:pic>
          <p:pic>
            <p:nvPicPr>
              <p:cNvPr id="16" name="Imagen 15" descr="grafica avance en planes " title="grafica avance en planes "/>
              <p:cNvPicPr>
                <a:picLocks noChangeAspect="1"/>
              </p:cNvPicPr>
              <p:nvPr/>
            </p:nvPicPr>
            <p:blipFill>
              <a:blip r:embed="rId10"/>
              <a:stretch>
                <a:fillRect/>
              </a:stretch>
            </p:blipFill>
            <p:spPr>
              <a:xfrm>
                <a:off x="8264681" y="6219250"/>
                <a:ext cx="635371" cy="1200582"/>
              </a:xfrm>
              <a:prstGeom prst="rect">
                <a:avLst/>
              </a:prstGeom>
            </p:spPr>
          </p:pic>
          <p:pic>
            <p:nvPicPr>
              <p:cNvPr id="17" name="Imagen 16" descr="grafica avance en planes " title="grafica avance en planes "/>
              <p:cNvPicPr>
                <a:picLocks noChangeAspect="1"/>
              </p:cNvPicPr>
              <p:nvPr/>
            </p:nvPicPr>
            <p:blipFill>
              <a:blip r:embed="rId11"/>
              <a:stretch>
                <a:fillRect/>
              </a:stretch>
            </p:blipFill>
            <p:spPr>
              <a:xfrm>
                <a:off x="8277539" y="7567104"/>
                <a:ext cx="609653" cy="414902"/>
              </a:xfrm>
              <a:prstGeom prst="rect">
                <a:avLst/>
              </a:prstGeom>
            </p:spPr>
          </p:pic>
          <p:pic>
            <p:nvPicPr>
              <p:cNvPr id="20" name="Imagen 19" descr="grafica avance en planes " title="grafica avance en planes "/>
              <p:cNvPicPr>
                <a:picLocks noChangeAspect="1"/>
              </p:cNvPicPr>
              <p:nvPr/>
            </p:nvPicPr>
            <p:blipFill>
              <a:blip r:embed="rId12"/>
              <a:stretch>
                <a:fillRect/>
              </a:stretch>
            </p:blipFill>
            <p:spPr>
              <a:xfrm>
                <a:off x="8934386" y="6311200"/>
                <a:ext cx="735413" cy="1899041"/>
              </a:xfrm>
              <a:prstGeom prst="rect">
                <a:avLst/>
              </a:prstGeom>
            </p:spPr>
          </p:pic>
          <p:pic>
            <p:nvPicPr>
              <p:cNvPr id="22" name="Imagen 21" descr="grafica avance en planes " title="grafica avance en planes "/>
              <p:cNvPicPr>
                <a:picLocks noChangeAspect="1"/>
              </p:cNvPicPr>
              <p:nvPr/>
            </p:nvPicPr>
            <p:blipFill>
              <a:blip r:embed="rId13"/>
              <a:stretch>
                <a:fillRect/>
              </a:stretch>
            </p:blipFill>
            <p:spPr>
              <a:xfrm>
                <a:off x="9704133" y="6284101"/>
                <a:ext cx="4387107" cy="2300993"/>
              </a:xfrm>
              <a:prstGeom prst="rect">
                <a:avLst/>
              </a:prstGeom>
            </p:spPr>
          </p:pic>
        </p:grpSp>
      </p:grpSp>
      <p:cxnSp>
        <p:nvCxnSpPr>
          <p:cNvPr id="3" name="Conector recto 2" descr="Línea de referencia avance 50% segundo  trimestre">
            <a:extLst>
              <a:ext uri="{FF2B5EF4-FFF2-40B4-BE49-F238E27FC236}">
                <a16:creationId xmlns:a16="http://schemas.microsoft.com/office/drawing/2014/main" id="{665A0A1A-DC62-E763-0EDC-98C064BFA0D8}"/>
              </a:ext>
            </a:extLst>
          </p:cNvPr>
          <p:cNvCxnSpPr>
            <a:cxnSpLocks/>
          </p:cNvCxnSpPr>
          <p:nvPr/>
        </p:nvCxnSpPr>
        <p:spPr>
          <a:xfrm>
            <a:off x="833827" y="5956087"/>
            <a:ext cx="13834852"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grpSp>
        <p:nvGrpSpPr>
          <p:cNvPr id="33" name="Grupo 32" descr="Avances en Planes institucionales &#10;">
            <a:extLst>
              <a:ext uri="{FF2B5EF4-FFF2-40B4-BE49-F238E27FC236}">
                <a16:creationId xmlns:a16="http://schemas.microsoft.com/office/drawing/2014/main" id="{52B45A97-19B6-0E50-183D-CECE4C2797A6}"/>
              </a:ext>
            </a:extLst>
          </p:cNvPr>
          <p:cNvGrpSpPr/>
          <p:nvPr/>
        </p:nvGrpSpPr>
        <p:grpSpPr>
          <a:xfrm>
            <a:off x="833827" y="510380"/>
            <a:ext cx="15397825" cy="8488796"/>
            <a:chOff x="833827" y="510380"/>
            <a:chExt cx="15397825" cy="8488796"/>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6531533" y="510380"/>
              <a:ext cx="8181475"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latin typeface="+mn-lt"/>
                  <a:ea typeface="+mn-ea"/>
                  <a:cs typeface="+mn-cs"/>
                </a:rPr>
                <a:t>Planes Institucionales - FOGEDI  </a:t>
              </a:r>
              <a:endParaRPr lang="es-CO" sz="4374" b="1" dirty="0">
                <a:latin typeface="+mn-lt"/>
                <a:ea typeface="+mn-ea"/>
                <a:cs typeface="+mn-cs"/>
              </a:endParaRPr>
            </a:p>
          </p:txBody>
        </p:sp>
        <p:sp>
          <p:nvSpPr>
            <p:cNvPr id="30" name="CuadroTexto 29"/>
            <p:cNvSpPr txBox="1"/>
            <p:nvPr/>
          </p:nvSpPr>
          <p:spPr>
            <a:xfrm>
              <a:off x="3278772" y="1755330"/>
              <a:ext cx="9601576" cy="954107"/>
            </a:xfrm>
            <a:prstGeom prst="rect">
              <a:avLst/>
            </a:prstGeom>
            <a:noFill/>
          </p:spPr>
          <p:txBody>
            <a:bodyPr wrap="square" rtlCol="0">
              <a:spAutoFit/>
            </a:bodyPr>
            <a:lstStyle/>
            <a:p>
              <a:r>
                <a:rPr lang="es-CO" sz="1400" b="1" dirty="0">
                  <a:latin typeface="Arial Narrow" panose="020B0606020202030204" pitchFamily="34" charset="0"/>
                </a:rPr>
                <a:t>6 Planes institucionales tuvieron un avance igual o superior al 25%, 6 planes avances entre el 15% y el 24,9% y otros 6 con avance inferior al 15% </a:t>
              </a:r>
              <a:br>
                <a:rPr lang="es-CO" sz="1400" b="1" dirty="0">
                  <a:latin typeface="Arial Narrow" panose="020B0606020202030204" pitchFamily="34" charset="0"/>
                </a:rPr>
              </a:br>
              <a:br>
                <a:rPr lang="es-CO" sz="1400" b="1" dirty="0">
                  <a:latin typeface="Arial Narrow" panose="020B0606020202030204" pitchFamily="34" charset="0"/>
                </a:rPr>
              </a:br>
              <a:r>
                <a:rPr lang="es-CO" sz="1400" b="1" dirty="0">
                  <a:latin typeface="Arial Narrow" panose="020B0606020202030204" pitchFamily="34" charset="0"/>
                </a:rPr>
                <a:t>Debe señalarse que los avances en los Planes tienen como variables la programación de ejecución de sus actividades</a:t>
              </a:r>
            </a:p>
          </p:txBody>
        </p:sp>
        <p:grpSp>
          <p:nvGrpSpPr>
            <p:cNvPr id="2" name="Grupo 1" descr="Grafica de avance en los planes institucionales">
              <a:extLst>
                <a:ext uri="{FF2B5EF4-FFF2-40B4-BE49-F238E27FC236}">
                  <a16:creationId xmlns:a16="http://schemas.microsoft.com/office/drawing/2014/main" id="{1E39CDFC-7EA1-0F43-EEA1-6BAC048AB81C}"/>
                </a:ext>
              </a:extLst>
            </p:cNvPr>
            <p:cNvGrpSpPr/>
            <p:nvPr/>
          </p:nvGrpSpPr>
          <p:grpSpPr>
            <a:xfrm>
              <a:off x="1000661" y="1474894"/>
              <a:ext cx="15230991" cy="7524282"/>
              <a:chOff x="1014503" y="2470246"/>
              <a:chExt cx="15413271" cy="7916577"/>
            </a:xfrm>
          </p:grpSpPr>
          <p:sp>
            <p:nvSpPr>
              <p:cNvPr id="19" name="Rectángulo 18">
                <a:extLst>
                  <a:ext uri="{FF2B5EF4-FFF2-40B4-BE49-F238E27FC236}">
                    <a16:creationId xmlns:a16="http://schemas.microsoft.com/office/drawing/2014/main" id="{50238014-76C1-7325-56D3-F68CF5B6FA9B}"/>
                  </a:ext>
                </a:extLst>
              </p:cNvPr>
              <p:cNvSpPr/>
              <p:nvPr/>
            </p:nvSpPr>
            <p:spPr>
              <a:xfrm>
                <a:off x="1014503" y="2470246"/>
                <a:ext cx="2979616" cy="276999"/>
              </a:xfrm>
              <a:prstGeom prst="rect">
                <a:avLst/>
              </a:prstGeom>
            </p:spPr>
            <p:txBody>
              <a:bodyPr wrap="none">
                <a:spAutoFit/>
              </a:bodyPr>
              <a:lstStyle/>
              <a:p>
                <a:r>
                  <a:rPr lang="es-CO" sz="1200" i="1" dirty="0">
                    <a:latin typeface="Arial Narrow" panose="020B0606020202030204" pitchFamily="34" charset="0"/>
                  </a:rPr>
                  <a:t>Gráfica 4. % de avance Planes Institucionales *  </a:t>
                </a:r>
              </a:p>
            </p:txBody>
          </p:sp>
          <p:cxnSp>
            <p:nvCxnSpPr>
              <p:cNvPr id="18" name="Conector recto de flecha 17" descr="Nivel de diferencia entre el avance de un plan y la referencia del 1 trimestre ">
                <a:extLst>
                  <a:ext uri="{FF2B5EF4-FFF2-40B4-BE49-F238E27FC236}">
                    <a16:creationId xmlns:a16="http://schemas.microsoft.com/office/drawing/2014/main" id="{331BA2A1-3944-5967-2978-FA7C9CA7BE93}"/>
                  </a:ext>
                </a:extLst>
              </p:cNvPr>
              <p:cNvCxnSpPr>
                <a:cxnSpLocks/>
              </p:cNvCxnSpPr>
              <p:nvPr/>
            </p:nvCxnSpPr>
            <p:spPr>
              <a:xfrm>
                <a:off x="14932026" y="4424999"/>
                <a:ext cx="0" cy="2875473"/>
              </a:xfrm>
              <a:prstGeom prst="straightConnector1">
                <a:avLst/>
              </a:prstGeom>
              <a:ln w="38100">
                <a:solidFill>
                  <a:srgbClr val="E21A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32BB1242-2534-4A91-5324-1D0E1576A5F5}"/>
                  </a:ext>
                </a:extLst>
              </p:cNvPr>
              <p:cNvSpPr txBox="1"/>
              <p:nvPr/>
            </p:nvSpPr>
            <p:spPr>
              <a:xfrm>
                <a:off x="9323311" y="10109824"/>
                <a:ext cx="7104463" cy="276999"/>
              </a:xfrm>
              <a:prstGeom prst="rect">
                <a:avLst/>
              </a:prstGeom>
              <a:noFill/>
            </p:spPr>
            <p:txBody>
              <a:bodyPr wrap="square" rtlCol="0">
                <a:spAutoFit/>
              </a:bodyPr>
              <a:lstStyle/>
              <a:p>
                <a:r>
                  <a:rPr lang="es-ES" sz="1200" i="1"/>
                  <a:t>Fuente: Oficina Asesora de Planeación – U.A.E Cuerpo Oficial de Bomberos de Bogotá </a:t>
                </a:r>
                <a:endParaRPr lang="es-CO" sz="1200" i="1"/>
              </a:p>
            </p:txBody>
          </p:sp>
        </p:grpSp>
        <p:cxnSp>
          <p:nvCxnSpPr>
            <p:cNvPr id="31" name="Conector recto 30" descr="Línea de referencia avance 50% segundo  trimestre">
              <a:extLst>
                <a:ext uri="{FF2B5EF4-FFF2-40B4-BE49-F238E27FC236}">
                  <a16:creationId xmlns:a16="http://schemas.microsoft.com/office/drawing/2014/main" id="{7D778E0E-A314-23B8-B8D2-CF19F0A6A2AA}"/>
                </a:ext>
              </a:extLst>
            </p:cNvPr>
            <p:cNvCxnSpPr>
              <a:cxnSpLocks/>
            </p:cNvCxnSpPr>
            <p:nvPr/>
          </p:nvCxnSpPr>
          <p:spPr>
            <a:xfrm>
              <a:off x="833827" y="4723121"/>
              <a:ext cx="13834852"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grpSp>
      <p:sp>
        <p:nvSpPr>
          <p:cNvPr id="29" name="Rectángulo 28"/>
          <p:cNvSpPr/>
          <p:nvPr/>
        </p:nvSpPr>
        <p:spPr>
          <a:xfrm>
            <a:off x="11005667" y="3056796"/>
            <a:ext cx="5225985" cy="538609"/>
          </a:xfrm>
          <a:prstGeom prst="rect">
            <a:avLst/>
          </a:prstGeom>
        </p:spPr>
        <p:txBody>
          <a:bodyPr wrap="square" lIns="91440" tIns="45720" rIns="91440" bIns="45720" anchor="t">
            <a:spAutoFit/>
          </a:bodyPr>
          <a:lstStyle/>
          <a:p>
            <a:r>
              <a:rPr lang="es-CO" sz="1800">
                <a:latin typeface="Arial Narrow"/>
              </a:rPr>
              <a:t>Trazo de referencia avance del 75 %</a:t>
            </a:r>
            <a:r>
              <a:rPr lang="es-CO">
                <a:latin typeface="Arial Narrow"/>
              </a:rPr>
              <a:t> </a:t>
            </a:r>
            <a:endParaRPr lang="es-CO">
              <a:latin typeface="Arial Narrow" panose="020B0606020202030204" pitchFamily="34" charset="0"/>
            </a:endParaRPr>
          </a:p>
        </p:txBody>
      </p:sp>
      <p:cxnSp>
        <p:nvCxnSpPr>
          <p:cNvPr id="32" name="Conector recto 31" descr="Línea de referencia avance 50% segundo  trimestre">
            <a:extLst>
              <a:ext uri="{FF2B5EF4-FFF2-40B4-BE49-F238E27FC236}">
                <a16:creationId xmlns:a16="http://schemas.microsoft.com/office/drawing/2014/main" id="{FB07498F-7365-DF70-309E-B368B321D6CD}"/>
              </a:ext>
            </a:extLst>
          </p:cNvPr>
          <p:cNvCxnSpPr>
            <a:cxnSpLocks/>
          </p:cNvCxnSpPr>
          <p:nvPr/>
        </p:nvCxnSpPr>
        <p:spPr>
          <a:xfrm>
            <a:off x="833827" y="3531692"/>
            <a:ext cx="13834852"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sp>
        <p:nvSpPr>
          <p:cNvPr id="28" name="Rectángulo 27"/>
          <p:cNvSpPr/>
          <p:nvPr/>
        </p:nvSpPr>
        <p:spPr>
          <a:xfrm>
            <a:off x="10973304" y="4210125"/>
            <a:ext cx="5749181" cy="538609"/>
          </a:xfrm>
          <a:prstGeom prst="rect">
            <a:avLst/>
          </a:prstGeom>
        </p:spPr>
        <p:txBody>
          <a:bodyPr wrap="square" lIns="91440" tIns="45720" rIns="91440" bIns="45720" anchor="t">
            <a:spAutoFit/>
          </a:bodyPr>
          <a:lstStyle/>
          <a:p>
            <a:r>
              <a:rPr lang="es-CO" sz="1800">
                <a:latin typeface="Arial Narrow"/>
              </a:rPr>
              <a:t>Trazo de referencia avance del 50 %</a:t>
            </a:r>
            <a:r>
              <a:rPr lang="es-CO">
                <a:latin typeface="Arial Narrow"/>
              </a:rPr>
              <a:t> </a:t>
            </a:r>
            <a:endParaRPr lang="es-CO">
              <a:latin typeface="Arial Narrow" panose="020B0606020202030204" pitchFamily="34" charset="0"/>
            </a:endParaRPr>
          </a:p>
        </p:txBody>
      </p:sp>
      <p:sp>
        <p:nvSpPr>
          <p:cNvPr id="27" name="Rectángulo 26"/>
          <p:cNvSpPr/>
          <p:nvPr/>
        </p:nvSpPr>
        <p:spPr>
          <a:xfrm>
            <a:off x="10912564" y="5406559"/>
            <a:ext cx="5746110" cy="538609"/>
          </a:xfrm>
          <a:prstGeom prst="rect">
            <a:avLst/>
          </a:prstGeom>
        </p:spPr>
        <p:txBody>
          <a:bodyPr wrap="square" lIns="91440" tIns="45720" rIns="91440" bIns="45720" anchor="t">
            <a:spAutoFit/>
          </a:bodyPr>
          <a:lstStyle/>
          <a:p>
            <a:r>
              <a:rPr lang="es-CO" sz="1600">
                <a:latin typeface="Arial Narrow"/>
              </a:rPr>
              <a:t>Trazo de referencia avance del 25%</a:t>
            </a:r>
            <a:r>
              <a:rPr lang="es-CO">
                <a:latin typeface="Arial Narrow"/>
              </a:rPr>
              <a:t> </a:t>
            </a:r>
            <a:endParaRPr lang="es-CO">
              <a:latin typeface="Arial Narrow" panose="020B0606020202030204" pitchFamily="34" charset="0"/>
            </a:endParaRPr>
          </a:p>
        </p:txBody>
      </p:sp>
      <p:sp>
        <p:nvSpPr>
          <p:cNvPr id="26" name="Título 25">
            <a:extLst>
              <a:ext uri="{FF2B5EF4-FFF2-40B4-BE49-F238E27FC236}">
                <a16:creationId xmlns:a16="http://schemas.microsoft.com/office/drawing/2014/main" id="{00770425-E421-8B54-190E-02D2DD3F8352}"/>
              </a:ext>
            </a:extLst>
          </p:cNvPr>
          <p:cNvSpPr txBox="1">
            <a:spLocks noGrp="1"/>
          </p:cNvSpPr>
          <p:nvPr>
            <p:ph type="title" idx="4294967295"/>
          </p:nvPr>
        </p:nvSpPr>
        <p:spPr>
          <a:xfrm>
            <a:off x="616824" y="9369287"/>
            <a:ext cx="104013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La numeración de los planes corresponde a una estandarización interna, razón por la cual pueden no evidenciarse algunos consecutivos, debido a que , planes como el estandarizado con el numero 11 plan de tratamiento de riesgos son metodológicos, mientras que otros como los planes de mejoramiento son medidos por la Oficina de Control Interno</a:t>
            </a:r>
            <a:endParaRPr kumimoji="0" lang="es-CO"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05392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84F0D-5409-4DD6-96D9-868B79444425}"/>
              </a:ext>
              <a:ext uri="{C183D7F6-B498-43B3-948B-1728B52AA6E4}">
                <adec:decorative xmlns:adec="http://schemas.microsoft.com/office/drawing/2017/decorative" val="0"/>
              </a:ext>
            </a:extLst>
          </p:cNvPr>
          <p:cNvSpPr>
            <a:spLocks noGrp="1"/>
          </p:cNvSpPr>
          <p:nvPr>
            <p:ph type="title" idx="4294967295"/>
          </p:nvPr>
        </p:nvSpPr>
        <p:spPr>
          <a:xfrm>
            <a:off x="1799808" y="583966"/>
            <a:ext cx="12631049" cy="1343283"/>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defTabSz="555452">
              <a:spcBef>
                <a:spcPts val="0"/>
              </a:spcBef>
              <a:defRPr/>
            </a:pPr>
            <a:r>
              <a:rPr lang="es-ES" sz="8000" b="1">
                <a:ea typeface="+mn-ea"/>
                <a:cs typeface="+mn-cs"/>
              </a:rPr>
              <a:t>Introducción</a:t>
            </a:r>
            <a:r>
              <a:rPr lang="es-ES" sz="4374">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 </a:t>
            </a:r>
            <a:endParaRPr lang="es-CO" sz="4374">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pic>
        <p:nvPicPr>
          <p:cNvPr id="6" name="Imagen 5" descr="Logo bomberos &#10;&#10;Logo bomberos &#10;&#10;Logo bomberos">
            <a:extLst>
              <a:ext uri="{FF2B5EF4-FFF2-40B4-BE49-F238E27FC236}">
                <a16:creationId xmlns:a16="http://schemas.microsoft.com/office/drawing/2014/main" id="{F2571408-61B6-2138-BED9-DA67706CBAE4}"/>
              </a:ext>
              <a:ext uri="{C183D7F6-B498-43B3-948B-1728B52AA6E4}">
                <adec:decorative xmlns:adec="http://schemas.microsoft.com/office/drawing/2017/decorative" val="0"/>
              </a:ext>
            </a:extLst>
          </p:cNvPr>
          <p:cNvPicPr>
            <a:picLocks noChangeAspect="1"/>
          </p:cNvPicPr>
          <p:nvPr/>
        </p:nvPicPr>
        <p:blipFill rotWithShape="1">
          <a:blip r:embed="rId2"/>
          <a:srcRect r="91881"/>
          <a:stretch/>
        </p:blipFill>
        <p:spPr>
          <a:xfrm>
            <a:off x="-12139" y="5326"/>
            <a:ext cx="499819" cy="10059988"/>
          </a:xfrm>
          <a:prstGeom prst="rect">
            <a:avLst/>
          </a:prstGeom>
        </p:spPr>
      </p:pic>
      <p:sp>
        <p:nvSpPr>
          <p:cNvPr id="3" name="CuadroTexto 2">
            <a:extLst>
              <a:ext uri="{FF2B5EF4-FFF2-40B4-BE49-F238E27FC236}">
                <a16:creationId xmlns:a16="http://schemas.microsoft.com/office/drawing/2014/main" id="{05449DBA-1283-4860-AEB2-F68C945970B8}"/>
              </a:ext>
              <a:ext uri="{C183D7F6-B498-43B3-948B-1728B52AA6E4}">
                <adec:decorative xmlns:adec="http://schemas.microsoft.com/office/drawing/2017/decorative" val="0"/>
              </a:ext>
            </a:extLst>
          </p:cNvPr>
          <p:cNvSpPr txBox="1"/>
          <p:nvPr/>
        </p:nvSpPr>
        <p:spPr>
          <a:xfrm>
            <a:off x="8258629" y="2673828"/>
            <a:ext cx="6172228" cy="4524315"/>
          </a:xfrm>
          <a:prstGeom prst="rect">
            <a:avLst/>
          </a:prstGeom>
          <a:noFill/>
        </p:spPr>
        <p:txBody>
          <a:bodyPr wrap="square" rtlCol="0">
            <a:spAutoFit/>
          </a:bodyPr>
          <a:lstStyle/>
          <a:p>
            <a:pPr algn="just"/>
            <a:r>
              <a:rPr lang="es-MX" sz="2400" dirty="0"/>
              <a:t>Este informe es un instrumento de gestión administrativa que muestra los avances en la ejecución del Plan Estratégico Institucional 2020-2024, el Plan de Acción 2023 y otros planes institucionales. También se incluyen los avances en la implementación del Modelo Integrado de Planeación y Gestión, así como la ejecución presupuestal asociada a las metas y proyectos de inversión. Este es el primer informe trimestral de gestión institucional, formando parte de los informes de seguimiento periódicos.</a:t>
            </a:r>
            <a:endParaRPr lang="es-CO" sz="2400" dirty="0"/>
          </a:p>
        </p:txBody>
      </p:sp>
      <p:pic>
        <p:nvPicPr>
          <p:cNvPr id="5" name="Imagen 4" descr="Logo bomberos &#10;&#10;Logo bomberos &#10;&#10;Logo bomberos">
            <a:extLst>
              <a:ext uri="{C183D7F6-B498-43B3-948B-1728B52AA6E4}">
                <adec:decorative xmlns:adec="http://schemas.microsoft.com/office/drawing/2017/decorative" val="0"/>
              </a:ext>
            </a:extLst>
          </p:cNvPr>
          <p:cNvPicPr>
            <a:picLocks noChangeAspect="1"/>
          </p:cNvPicPr>
          <p:nvPr/>
        </p:nvPicPr>
        <p:blipFill rotWithShape="1">
          <a:blip r:embed="rId2"/>
          <a:srcRect l="7922" t="90287" b="1520"/>
          <a:stretch/>
        </p:blipFill>
        <p:spPr>
          <a:xfrm>
            <a:off x="568960" y="9103723"/>
            <a:ext cx="5668420" cy="824184"/>
          </a:xfrm>
          <a:prstGeom prst="rect">
            <a:avLst/>
          </a:prstGeom>
        </p:spPr>
      </p:pic>
      <p:pic>
        <p:nvPicPr>
          <p:cNvPr id="7" name="Modelo 3D 3" descr="imagen decorativa" title="imagen decorativa">
            <a:extLst>
              <a:ext uri="{FF2B5EF4-FFF2-40B4-BE49-F238E27FC236}">
                <a16:creationId xmlns:a16="http://schemas.microsoft.com/office/drawing/2014/main" id="{C7D1D963-D63E-2C76-0800-0A01808B708B}"/>
              </a:ext>
              <a:ext uri="{C183D7F6-B498-43B3-948B-1728B52AA6E4}">
                <adec:decorative xmlns:adec="http://schemas.microsoft.com/office/drawing/2017/decorative" val="1"/>
              </a:ext>
            </a:extLst>
          </p:cNvPr>
          <p:cNvPicPr/>
          <p:nvPr/>
        </p:nvPicPr>
        <p:blipFill>
          <a:blip r:embed="rId3"/>
          <a:stretch>
            <a:fillRect/>
          </a:stretch>
        </p:blipFill>
        <p:spPr>
          <a:xfrm>
            <a:off x="1771377" y="889499"/>
            <a:ext cx="5516383" cy="5638630"/>
          </a:xfrm>
          <a:prstGeom prst="rect">
            <a:avLst/>
          </a:prstGeom>
        </p:spPr>
      </p:pic>
    </p:spTree>
    <p:extLst>
      <p:ext uri="{BB962C8B-B14F-4D97-AF65-F5344CB8AC3E}">
        <p14:creationId xmlns:p14="http://schemas.microsoft.com/office/powerpoint/2010/main" val="161370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8455252" y="252772"/>
            <a:ext cx="5032147"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lang="es-MX" sz="4800" b="1" dirty="0">
                <a:solidFill>
                  <a:schemeClr val="tx1"/>
                </a:solidFill>
                <a:latin typeface="+mn-lt"/>
                <a:ea typeface="+mn-ea"/>
                <a:cs typeface="+mn-cs"/>
              </a:rPr>
              <a:t>Avance de Planes </a:t>
            </a:r>
            <a:r>
              <a:rPr kumimoji="0" lang="es-MX" sz="4800" b="1" i="0" u="none" strike="noStrike" kern="1200" cap="none" spc="0" normalizeH="0" baseline="0" noProof="0" dirty="0">
                <a:ln>
                  <a:noFill/>
                </a:ln>
                <a:solidFill>
                  <a:schemeClr val="tx1"/>
                </a:solidFill>
                <a:effectLst/>
                <a:uLnTx/>
                <a:uFillTx/>
                <a:latin typeface="+mn-lt"/>
                <a:ea typeface="+mn-ea"/>
                <a:cs typeface="+mn-cs"/>
              </a:rPr>
              <a:t>  </a:t>
            </a:r>
            <a:endParaRPr kumimoji="0" lang="es-MX" sz="45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Rectángulo 1" descr="Cuadro de Texto decorativo " title="Cuadro de Texto decorativo ">
            <a:extLst>
              <a:ext uri="{FF2B5EF4-FFF2-40B4-BE49-F238E27FC236}">
                <a16:creationId xmlns:a16="http://schemas.microsoft.com/office/drawing/2014/main" id="{28C3058F-A020-5F56-DB5C-E5BB27E203B1}"/>
              </a:ext>
            </a:extLst>
          </p:cNvPr>
          <p:cNvSpPr/>
          <p:nvPr/>
        </p:nvSpPr>
        <p:spPr>
          <a:xfrm>
            <a:off x="378042" y="1885949"/>
            <a:ext cx="9413658" cy="65744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Rectángulo 3"/>
          <p:cNvSpPr/>
          <p:nvPr/>
        </p:nvSpPr>
        <p:spPr>
          <a:xfrm>
            <a:off x="754974" y="2353678"/>
            <a:ext cx="8566045" cy="5519844"/>
          </a:xfrm>
          <a:prstGeom prst="rect">
            <a:avLst/>
          </a:prstGeom>
        </p:spPr>
        <p:txBody>
          <a:bodyPr wrap="square">
            <a:spAutoFit/>
          </a:bodyPr>
          <a:lstStyle/>
          <a:p>
            <a:pPr>
              <a:lnSpc>
                <a:spcPct val="107000"/>
              </a:lnSpc>
              <a:spcAft>
                <a:spcPts val="800"/>
              </a:spcAft>
            </a:pPr>
            <a:r>
              <a:rPr lang="es-CO" sz="2400">
                <a:ea typeface="Calibri" panose="020F0502020204030204" pitchFamily="34" charset="0"/>
                <a:cs typeface="Times New Roman" panose="02020603050405020304" pitchFamily="18" charset="0"/>
              </a:rPr>
              <a:t>Antes de presentar los avances en la ejecución del Plan Estratégico de Tecnologías de la información y las comunicaciones PETI debe informarse que se llevo a cabo un proceso de actualización del mismo y cuyos avances principales se asocian a las siguientes actividades: </a:t>
            </a:r>
          </a:p>
          <a:p>
            <a:pPr marL="342900" indent="-342900">
              <a:lnSpc>
                <a:spcPct val="107000"/>
              </a:lnSpc>
              <a:spcAft>
                <a:spcPts val="800"/>
              </a:spcAft>
              <a:buFont typeface="Wingdings" panose="05000000000000000000" pitchFamily="2" charset="2"/>
              <a:buChar char="Ø"/>
            </a:pPr>
            <a:r>
              <a:rPr lang="es-MX" sz="2400">
                <a:ea typeface="Calibri" panose="020F0502020204030204" pitchFamily="34" charset="0"/>
                <a:cs typeface="Times New Roman" panose="02020603050405020304" pitchFamily="18" charset="0"/>
              </a:rPr>
              <a:t>Se realizó la contratación de la Mesa de Servicios de la UAE Cuerpo Oficial de Bomberos de Bogotá, a través del contrato 237 de 2023</a:t>
            </a:r>
          </a:p>
          <a:p>
            <a:pPr marL="342900" indent="-342900">
              <a:lnSpc>
                <a:spcPct val="107000"/>
              </a:lnSpc>
              <a:spcAft>
                <a:spcPts val="800"/>
              </a:spcAft>
              <a:buFont typeface="Wingdings" panose="05000000000000000000" pitchFamily="2" charset="2"/>
              <a:buChar char="Ø"/>
            </a:pPr>
            <a:r>
              <a:rPr lang="es-MX" sz="2400">
                <a:ea typeface="Calibri" panose="020F0502020204030204" pitchFamily="34" charset="0"/>
                <a:cs typeface="Times New Roman" panose="02020603050405020304" pitchFamily="18" charset="0"/>
              </a:rPr>
              <a:t>Se llevo a cabo acompañamiento en el proceso contractual de adecuación tecnológica del auditorio el edificio del Comando</a:t>
            </a:r>
          </a:p>
          <a:p>
            <a:pPr marL="342900" indent="-342900">
              <a:lnSpc>
                <a:spcPct val="107000"/>
              </a:lnSpc>
              <a:spcAft>
                <a:spcPts val="800"/>
              </a:spcAft>
              <a:buFont typeface="Wingdings" panose="05000000000000000000" pitchFamily="2" charset="2"/>
              <a:buChar char="Ø"/>
            </a:pPr>
            <a:r>
              <a:rPr lang="es-MX" sz="2400">
                <a:ea typeface="Calibri" panose="020F0502020204030204" pitchFamily="34" charset="0"/>
                <a:cs typeface="Times New Roman" panose="02020603050405020304" pitchFamily="18" charset="0"/>
              </a:rPr>
              <a:t>Se adelantaron actividades de capacitación, a servidores públicos para la  apropiación de capacidades en temas  tecnológicos de la cuarta revolución industrial.</a:t>
            </a:r>
            <a:endParaRPr lang="es-CO">
              <a:ea typeface="Calibri" panose="020F0502020204030204" pitchFamily="34" charset="0"/>
              <a:cs typeface="Times New Roman" panose="02020603050405020304" pitchFamily="18" charset="0"/>
            </a:endParaRPr>
          </a:p>
        </p:txBody>
      </p:sp>
      <p:sp>
        <p:nvSpPr>
          <p:cNvPr id="74" name="Título 1">
            <a:extLst>
              <a:ext uri="{FF2B5EF4-FFF2-40B4-BE49-F238E27FC236}">
                <a16:creationId xmlns:a16="http://schemas.microsoft.com/office/drawing/2014/main" id="{F56DB680-CE2E-E6E5-F1C2-7FDBAC8E8973}"/>
              </a:ext>
            </a:extLst>
          </p:cNvPr>
          <p:cNvSpPr txBox="1">
            <a:spLocks/>
          </p:cNvSpPr>
          <p:nvPr/>
        </p:nvSpPr>
        <p:spPr>
          <a:xfrm>
            <a:off x="9632846" y="2086536"/>
            <a:ext cx="5759554" cy="1835726"/>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2800">
                <a:latin typeface="+mn-lt"/>
                <a:ea typeface="+mn-ea"/>
                <a:cs typeface="+mn-cs"/>
              </a:rPr>
              <a:t>Plan Estratégico de Tecnologías</a:t>
            </a:r>
          </a:p>
          <a:p>
            <a:pPr algn="ctr" defTabSz="555452">
              <a:lnSpc>
                <a:spcPct val="100000"/>
              </a:lnSpc>
              <a:spcBef>
                <a:spcPts val="0"/>
              </a:spcBef>
              <a:defRPr/>
            </a:pPr>
            <a:r>
              <a:rPr lang="es-CO" sz="2800">
                <a:latin typeface="+mn-lt"/>
                <a:ea typeface="+mn-ea"/>
                <a:cs typeface="+mn-cs"/>
              </a:rPr>
              <a:t> de la Información y las Comunicaciones</a:t>
            </a:r>
            <a:r>
              <a:rPr lang="es-ES" sz="2800">
                <a:effectLst>
                  <a:outerShdw blurRad="38100" dist="38100" dir="2700000" algn="tl">
                    <a:srgbClr val="000000">
                      <a:alpha val="43137"/>
                    </a:srgbClr>
                  </a:outerShdw>
                </a:effectLst>
                <a:latin typeface="+mn-lt"/>
                <a:ea typeface="+mn-ea"/>
                <a:cs typeface="+mn-cs"/>
              </a:rPr>
              <a:t>  </a:t>
            </a:r>
          </a:p>
          <a:p>
            <a:pPr algn="ctr" defTabSz="555452">
              <a:lnSpc>
                <a:spcPct val="100000"/>
              </a:lnSpc>
              <a:spcBef>
                <a:spcPts val="0"/>
              </a:spcBef>
              <a:defRPr/>
            </a:pPr>
            <a:r>
              <a:rPr lang="es-ES" sz="2800">
                <a:effectLst>
                  <a:outerShdw blurRad="38100" dist="38100" dir="2700000" algn="tl">
                    <a:srgbClr val="000000">
                      <a:alpha val="43137"/>
                    </a:srgbClr>
                  </a:outerShdw>
                </a:effectLst>
                <a:latin typeface="+mn-lt"/>
                <a:ea typeface="+mn-ea"/>
                <a:cs typeface="+mn-cs"/>
              </a:rPr>
              <a:t>PETI</a:t>
            </a:r>
            <a:endParaRPr lang="es-CO" sz="2800">
              <a:effectLst>
                <a:outerShdw blurRad="38100" dist="38100" dir="2700000" algn="tl">
                  <a:srgbClr val="000000">
                    <a:alpha val="43137"/>
                  </a:srgbClr>
                </a:outerShdw>
              </a:effectLst>
              <a:latin typeface="+mn-lt"/>
              <a:ea typeface="+mn-ea"/>
              <a:cs typeface="+mn-cs"/>
            </a:endParaRPr>
          </a:p>
        </p:txBody>
      </p:sp>
      <p:pic>
        <p:nvPicPr>
          <p:cNvPr id="5" name="Imagen 4" descr="portada peti" title="portada peti">
            <a:extLst>
              <a:ext uri="{FF2B5EF4-FFF2-40B4-BE49-F238E27FC236}">
                <a16:creationId xmlns:a16="http://schemas.microsoft.com/office/drawing/2014/main" id="{3B5F6A71-26C3-6DD5-BD2C-F9BB6CEE6098}"/>
              </a:ext>
            </a:extLst>
          </p:cNvPr>
          <p:cNvPicPr>
            <a:picLocks noChangeAspect="1"/>
          </p:cNvPicPr>
          <p:nvPr/>
        </p:nvPicPr>
        <p:blipFill>
          <a:blip r:embed="rId3"/>
          <a:stretch>
            <a:fillRect/>
          </a:stretch>
        </p:blipFill>
        <p:spPr>
          <a:xfrm>
            <a:off x="11017018" y="4122849"/>
            <a:ext cx="3006236" cy="3850603"/>
          </a:xfrm>
          <a:prstGeom prst="rect">
            <a:avLst/>
          </a:prstGeom>
        </p:spPr>
      </p:pic>
    </p:spTree>
    <p:extLst>
      <p:ext uri="{BB962C8B-B14F-4D97-AF65-F5344CB8AC3E}">
        <p14:creationId xmlns:p14="http://schemas.microsoft.com/office/powerpoint/2010/main" val="2165801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11304764" y="392133"/>
            <a:ext cx="2024913"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schemeClr val="tx1"/>
                </a:solidFill>
                <a:effectLst/>
                <a:uLnTx/>
                <a:uFillTx/>
                <a:latin typeface="+mn-lt"/>
                <a:ea typeface="+mn-ea"/>
                <a:cs typeface="+mn-cs"/>
              </a:rPr>
              <a:t>PINAR  </a:t>
            </a:r>
            <a:endParaRPr kumimoji="0" lang="es-MX" sz="45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Rectángulo 1" descr="Cuadro decorativo del texto" title="Cuadro decorativo del texto">
            <a:extLst>
              <a:ext uri="{FF2B5EF4-FFF2-40B4-BE49-F238E27FC236}">
                <a16:creationId xmlns:a16="http://schemas.microsoft.com/office/drawing/2014/main" id="{399D436A-6CA4-0442-35C6-6D9AC9BC29EF}"/>
              </a:ext>
            </a:extLst>
          </p:cNvPr>
          <p:cNvSpPr/>
          <p:nvPr/>
        </p:nvSpPr>
        <p:spPr>
          <a:xfrm>
            <a:off x="378042" y="1885949"/>
            <a:ext cx="8556408" cy="683264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Rectángulo 2"/>
          <p:cNvSpPr/>
          <p:nvPr/>
        </p:nvSpPr>
        <p:spPr>
          <a:xfrm>
            <a:off x="519676" y="2001792"/>
            <a:ext cx="8414774" cy="6557949"/>
          </a:xfrm>
          <a:prstGeom prst="rect">
            <a:avLst/>
          </a:prstGeom>
        </p:spPr>
        <p:txBody>
          <a:bodyPr wrap="square">
            <a:spAutoFit/>
          </a:bodyPr>
          <a:lstStyle/>
          <a:p>
            <a:pPr>
              <a:lnSpc>
                <a:spcPct val="107000"/>
              </a:lnSpc>
              <a:spcAft>
                <a:spcPts val="800"/>
              </a:spcAft>
            </a:pPr>
            <a:r>
              <a:rPr lang="es-CO" sz="2400">
                <a:ea typeface="Calibri" panose="020F0502020204030204" pitchFamily="34" charset="0"/>
                <a:cs typeface="Times New Roman" panose="02020603050405020304" pitchFamily="18" charset="0"/>
              </a:rPr>
              <a:t>Las principales actividades que dieron cumplimiento al PINAR en el primer trimestre fueron:</a:t>
            </a:r>
          </a:p>
          <a:p>
            <a:pPr>
              <a:lnSpc>
                <a:spcPct val="107000"/>
              </a:lnSpc>
              <a:spcAft>
                <a:spcPts val="800"/>
              </a:spcAft>
            </a:pPr>
            <a:endParaRPr lang="es-CO" sz="240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s-CO" sz="2400">
                <a:ea typeface="Calibri" panose="020F0502020204030204" pitchFamily="34" charset="0"/>
                <a:cs typeface="Times New Roman" panose="02020603050405020304" pitchFamily="18" charset="0"/>
              </a:rPr>
              <a:t>Elaboración del Plan de Transferencias secundarias 2023 </a:t>
            </a:r>
          </a:p>
          <a:p>
            <a:pPr marL="342900" indent="-342900">
              <a:lnSpc>
                <a:spcPct val="107000"/>
              </a:lnSpc>
              <a:spcAft>
                <a:spcPts val="800"/>
              </a:spcAft>
              <a:buFont typeface="Wingdings" panose="05000000000000000000" pitchFamily="2" charset="2"/>
              <a:buChar char="Ø"/>
            </a:pPr>
            <a:r>
              <a:rPr lang="es-CO" sz="2400">
                <a:ea typeface="Calibri" panose="020F0502020204030204" pitchFamily="34" charset="0"/>
                <a:cs typeface="Times New Roman" panose="02020603050405020304" pitchFamily="18" charset="0"/>
              </a:rPr>
              <a:t>Elaboración del reporte anual correspondiente a la vigencia 2022.  Y se elaboró el reporte del primer trimestre del 2023</a:t>
            </a:r>
          </a:p>
          <a:p>
            <a:pPr marL="342900" indent="-342900">
              <a:lnSpc>
                <a:spcPct val="107000"/>
              </a:lnSpc>
              <a:spcAft>
                <a:spcPts val="800"/>
              </a:spcAft>
              <a:buFont typeface="Wingdings" panose="05000000000000000000" pitchFamily="2" charset="2"/>
              <a:buChar char="Ø"/>
            </a:pPr>
            <a:r>
              <a:rPr lang="es-CO" sz="2400">
                <a:ea typeface="Calibri" panose="020F0502020204030204" pitchFamily="34" charset="0"/>
                <a:cs typeface="Times New Roman" panose="02020603050405020304" pitchFamily="18" charset="0"/>
              </a:rPr>
              <a:t>Se iniciaron reuniones de seguimiento con las áreas para identificar responsables de los Archivos de Gestión y avances en la conformación del mismo en la presente vigencia </a:t>
            </a:r>
          </a:p>
          <a:p>
            <a:pPr marL="342900" indent="-342900">
              <a:lnSpc>
                <a:spcPct val="107000"/>
              </a:lnSpc>
              <a:spcAft>
                <a:spcPts val="800"/>
              </a:spcAft>
              <a:buFont typeface="Wingdings" panose="05000000000000000000" pitchFamily="2" charset="2"/>
              <a:buChar char="Ø"/>
            </a:pPr>
            <a:r>
              <a:rPr lang="es-CO" sz="2400">
                <a:ea typeface="Calibri" panose="020F0502020204030204" pitchFamily="34" charset="0"/>
                <a:cs typeface="Times New Roman" panose="02020603050405020304" pitchFamily="18" charset="0"/>
              </a:rPr>
              <a:t>Se llevó a cabo Jornada de Capacitación en temas relacionados con Gestión Documental al personal operativo nuevo que ingresa a la entidad. </a:t>
            </a:r>
          </a:p>
          <a:p>
            <a:pPr marL="342900" indent="-342900">
              <a:buFont typeface="Wingdings" panose="05000000000000000000" pitchFamily="2" charset="2"/>
              <a:buChar char="Ø"/>
            </a:pPr>
            <a:r>
              <a:rPr lang="es-CO" sz="2400">
                <a:ea typeface="Calibri" panose="020F0502020204030204" pitchFamily="34" charset="0"/>
                <a:cs typeface="Times New Roman" panose="02020603050405020304" pitchFamily="18" charset="0"/>
              </a:rPr>
              <a:t>Se remitió desde SGC lote de </a:t>
            </a:r>
            <a:r>
              <a:rPr lang="es-CO" sz="2400" err="1">
                <a:ea typeface="Calibri" panose="020F0502020204030204" pitchFamily="34" charset="0"/>
                <a:cs typeface="Times New Roman" panose="02020603050405020304" pitchFamily="18" charset="0"/>
              </a:rPr>
              <a:t>pdfs</a:t>
            </a:r>
            <a:r>
              <a:rPr lang="es-CO" sz="2400">
                <a:ea typeface="Calibri" panose="020F0502020204030204" pitchFamily="34" charset="0"/>
                <a:cs typeface="Times New Roman" panose="02020603050405020304" pitchFamily="18" charset="0"/>
              </a:rPr>
              <a:t> que corresponden a documentos del archivo central para ser cargados de manera masiva en el módulo de expediente digital de control Doc. </a:t>
            </a:r>
            <a:endParaRPr lang="es-CO" sz="2400"/>
          </a:p>
        </p:txBody>
      </p:sp>
      <p:sp>
        <p:nvSpPr>
          <p:cNvPr id="74" name="Título 1">
            <a:extLst>
              <a:ext uri="{FF2B5EF4-FFF2-40B4-BE49-F238E27FC236}">
                <a16:creationId xmlns:a16="http://schemas.microsoft.com/office/drawing/2014/main" id="{F56DB680-CE2E-E6E5-F1C2-7FDBAC8E8973}"/>
              </a:ext>
            </a:extLst>
          </p:cNvPr>
          <p:cNvSpPr txBox="1">
            <a:spLocks/>
          </p:cNvSpPr>
          <p:nvPr/>
        </p:nvSpPr>
        <p:spPr>
          <a:xfrm>
            <a:off x="8786106" y="1990581"/>
            <a:ext cx="7062230" cy="1097062"/>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3200" b="1">
                <a:latin typeface="+mn-lt"/>
                <a:ea typeface="+mn-ea"/>
                <a:cs typeface="+mn-cs"/>
              </a:rPr>
              <a:t>Plan Institucional de </a:t>
            </a:r>
            <a:r>
              <a:rPr lang="es-CO" sz="3200" b="1">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 Archivos de la Entidad</a:t>
            </a:r>
            <a:r>
              <a:rPr lang="es-ES" sz="3200" b="1">
                <a:effectLst>
                  <a:outerShdw blurRad="38100" dist="38100" dir="2700000" algn="tl">
                    <a:srgbClr val="000000">
                      <a:alpha val="43137"/>
                    </a:srgbClr>
                  </a:outerShdw>
                </a:effectLst>
                <a:latin typeface="+mn-lt"/>
                <a:ea typeface="+mn-ea"/>
                <a:cs typeface="+mn-cs"/>
              </a:rPr>
              <a:t>  </a:t>
            </a:r>
            <a:endParaRPr lang="es-CO" sz="3200" b="1">
              <a:effectLst>
                <a:outerShdw blurRad="38100" dist="38100" dir="2700000" algn="tl">
                  <a:srgbClr val="000000">
                    <a:alpha val="43137"/>
                  </a:srgbClr>
                </a:outerShdw>
              </a:effectLst>
              <a:latin typeface="+mn-lt"/>
              <a:ea typeface="+mn-ea"/>
              <a:cs typeface="+mn-cs"/>
            </a:endParaRPr>
          </a:p>
        </p:txBody>
      </p:sp>
      <p:pic>
        <p:nvPicPr>
          <p:cNvPr id="5" name="Imagen 4" descr="imagen de organizacion de archivos Bomberos Bogota" title="imagen de organizacion de archivos Bomberos Bogota ">
            <a:extLst>
              <a:ext uri="{FF2B5EF4-FFF2-40B4-BE49-F238E27FC236}">
                <a16:creationId xmlns:a16="http://schemas.microsoft.com/office/drawing/2014/main" id="{02234912-0C4B-E117-DF12-3E78CDE15EAC}"/>
              </a:ext>
            </a:extLst>
          </p:cNvPr>
          <p:cNvPicPr>
            <a:picLocks noChangeAspect="1"/>
          </p:cNvPicPr>
          <p:nvPr/>
        </p:nvPicPr>
        <p:blipFill>
          <a:blip r:embed="rId3"/>
          <a:stretch>
            <a:fillRect/>
          </a:stretch>
        </p:blipFill>
        <p:spPr>
          <a:xfrm>
            <a:off x="9647699" y="3620928"/>
            <a:ext cx="5325601" cy="3950786"/>
          </a:xfrm>
          <a:prstGeom prst="rect">
            <a:avLst/>
          </a:prstGeom>
        </p:spPr>
      </p:pic>
    </p:spTree>
    <p:extLst>
      <p:ext uri="{BB962C8B-B14F-4D97-AF65-F5344CB8AC3E}">
        <p14:creationId xmlns:p14="http://schemas.microsoft.com/office/powerpoint/2010/main" val="2301795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59DCBBDE-FBE2-3580-401A-974FD0C4207D}"/>
              </a:ext>
            </a:extLst>
          </p:cNvPr>
          <p:cNvSpPr>
            <a:spLocks noGrp="1"/>
          </p:cNvSpPr>
          <p:nvPr>
            <p:ph type="title" idx="4294967295"/>
          </p:nvPr>
        </p:nvSpPr>
        <p:spPr>
          <a:xfrm>
            <a:off x="11896888" y="566371"/>
            <a:ext cx="1539589"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a:noFill/>
                </a:ln>
                <a:solidFill>
                  <a:schemeClr val="tx1"/>
                </a:solidFill>
                <a:effectLst/>
                <a:uLnTx/>
                <a:uFillTx/>
                <a:latin typeface="+mn-lt"/>
                <a:ea typeface="+mn-ea"/>
                <a:cs typeface="+mn-cs"/>
              </a:rPr>
              <a:t>PESI</a:t>
            </a:r>
            <a:r>
              <a:rPr kumimoji="0" lang="es-MX" sz="4800" b="0" i="0" u="none" strike="noStrike" kern="1200" cap="none" spc="0" normalizeH="0" baseline="0" noProof="0" dirty="0">
                <a:ln>
                  <a:noFill/>
                </a:ln>
                <a:solidFill>
                  <a:schemeClr val="tx1"/>
                </a:solidFill>
                <a:effectLst/>
                <a:uLnTx/>
                <a:uFillTx/>
                <a:latin typeface="+mn-lt"/>
                <a:ea typeface="+mn-ea"/>
                <a:cs typeface="+mn-cs"/>
              </a:rPr>
              <a:t>  </a:t>
            </a:r>
            <a:endParaRPr kumimoji="0" lang="es-MX" sz="45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ángulo 2" descr="Cuadro de texto decorativo " title="Cuadro de texto decorativo ">
            <a:extLst>
              <a:ext uri="{FF2B5EF4-FFF2-40B4-BE49-F238E27FC236}">
                <a16:creationId xmlns:a16="http://schemas.microsoft.com/office/drawing/2014/main" id="{D8BA6809-8EB1-D050-1965-20C98F253724}"/>
              </a:ext>
            </a:extLst>
          </p:cNvPr>
          <p:cNvSpPr/>
          <p:nvPr/>
        </p:nvSpPr>
        <p:spPr>
          <a:xfrm>
            <a:off x="1596979" y="1906073"/>
            <a:ext cx="7595119" cy="575685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Rectángulo 3"/>
          <p:cNvSpPr/>
          <p:nvPr/>
        </p:nvSpPr>
        <p:spPr>
          <a:xfrm>
            <a:off x="1842717" y="2195987"/>
            <a:ext cx="7349381" cy="5308120"/>
          </a:xfrm>
          <a:prstGeom prst="rect">
            <a:avLst/>
          </a:prstGeom>
        </p:spPr>
        <p:txBody>
          <a:bodyPr wrap="square">
            <a:spAutoFit/>
          </a:bodyPr>
          <a:lstStyle/>
          <a:p>
            <a:pPr>
              <a:lnSpc>
                <a:spcPct val="107000"/>
              </a:lnSpc>
              <a:spcAft>
                <a:spcPts val="800"/>
              </a:spcAft>
            </a:pPr>
            <a:r>
              <a:rPr lang="es-MX" sz="2000">
                <a:ea typeface="Calibri" panose="020F0502020204030204" pitchFamily="34" charset="0"/>
                <a:cs typeface="Times New Roman" panose="02020603050405020304" pitchFamily="18" charset="0"/>
              </a:rPr>
              <a:t>Durante el primer mes de la vigencia 2023 se llevaron a cabo las siguientes actividades </a:t>
            </a:r>
          </a:p>
          <a:p>
            <a:pPr marL="342900" indent="-342900" algn="l">
              <a:buFont typeface="Wingdings" panose="05000000000000000000" pitchFamily="2" charset="2"/>
              <a:buChar char="Ø"/>
            </a:pPr>
            <a:r>
              <a:rPr lang="es-MX" sz="2000" b="0" i="0">
                <a:effectLst/>
              </a:rPr>
              <a:t>Implementar el plan de tratamiento de riesgos de seguridad de la información</a:t>
            </a:r>
          </a:p>
          <a:p>
            <a:pPr marL="342900" indent="-342900" algn="l">
              <a:buFont typeface="Wingdings" panose="05000000000000000000" pitchFamily="2" charset="2"/>
              <a:buChar char="Ø"/>
            </a:pPr>
            <a:r>
              <a:rPr lang="es-MX" sz="2000" b="0" i="0">
                <a:effectLst/>
              </a:rPr>
              <a:t>Actualizar el mapa de riesgos de seguridad de la información (25%)</a:t>
            </a:r>
          </a:p>
          <a:p>
            <a:pPr marL="342900" indent="-342900" algn="l">
              <a:buFont typeface="Wingdings" panose="05000000000000000000" pitchFamily="2" charset="2"/>
              <a:buChar char="Ø"/>
            </a:pPr>
            <a:r>
              <a:rPr lang="es-MX" sz="2000" b="0" i="0">
                <a:effectLst/>
              </a:rPr>
              <a:t>Actualizar el plan de tratamiento de riesgos de seguridad y privacidad de la información </a:t>
            </a:r>
          </a:p>
          <a:p>
            <a:pPr algn="l"/>
            <a:r>
              <a:rPr lang="es-MX" sz="2000">
                <a:ea typeface="Calibri" panose="020F0502020204030204" pitchFamily="34" charset="0"/>
                <a:cs typeface="Times New Roman" panose="02020603050405020304" pitchFamily="18" charset="0"/>
              </a:rPr>
              <a:t>Por otra parte en cumplimiento del plan se llevaron actividades como:</a:t>
            </a:r>
          </a:p>
          <a:p>
            <a:pPr algn="l"/>
            <a:r>
              <a:rPr lang="es-MX" sz="2000">
                <a:ea typeface="Calibri" panose="020F0502020204030204" pitchFamily="34" charset="0"/>
                <a:cs typeface="Times New Roman" panose="02020603050405020304" pitchFamily="18" charset="0"/>
              </a:rPr>
              <a:t> </a:t>
            </a:r>
          </a:p>
          <a:p>
            <a:pPr marL="342900" indent="-342900">
              <a:lnSpc>
                <a:spcPct val="107000"/>
              </a:lnSpc>
              <a:spcAft>
                <a:spcPts val="800"/>
              </a:spcAft>
              <a:buFont typeface="Wingdings" panose="05000000000000000000" pitchFamily="2" charset="2"/>
              <a:buChar char="Ø"/>
            </a:pPr>
            <a:r>
              <a:rPr lang="es-MX" sz="2000">
                <a:ea typeface="Calibri" panose="020F0502020204030204" pitchFamily="34" charset="0"/>
                <a:cs typeface="Times New Roman" panose="02020603050405020304" pitchFamily="18" charset="0"/>
              </a:rPr>
              <a:t>Desarrollar un protocolo estandarizado para la </a:t>
            </a:r>
            <a:r>
              <a:rPr lang="es-MX" sz="2000" err="1">
                <a:ea typeface="Calibri" panose="020F0502020204030204" pitchFamily="34" charset="0"/>
                <a:cs typeface="Times New Roman" panose="02020603050405020304" pitchFamily="18" charset="0"/>
              </a:rPr>
              <a:t>anonimización</a:t>
            </a:r>
            <a:r>
              <a:rPr lang="es-MX" sz="2000">
                <a:ea typeface="Calibri" panose="020F0502020204030204" pitchFamily="34" charset="0"/>
                <a:cs typeface="Times New Roman" panose="02020603050405020304" pitchFamily="18" charset="0"/>
              </a:rPr>
              <a:t> y protección de datos personales (seguridad y privacidad)</a:t>
            </a:r>
          </a:p>
          <a:p>
            <a:pPr marL="342900" indent="-342900" algn="l">
              <a:buFont typeface="Wingdings" panose="05000000000000000000" pitchFamily="2" charset="2"/>
              <a:buChar char="Ø"/>
            </a:pPr>
            <a:r>
              <a:rPr lang="es-MX" sz="2000">
                <a:ea typeface="Calibri" panose="020F0502020204030204" pitchFamily="34" charset="0"/>
                <a:cs typeface="Times New Roman" panose="02020603050405020304" pitchFamily="18" charset="0"/>
              </a:rPr>
              <a:t>Documentar e implementar un plan de continuidad de los servicios tecnológicos mediante pruebas y verificaciones acordes a las necesidades de la entidad</a:t>
            </a:r>
          </a:p>
        </p:txBody>
      </p:sp>
      <p:sp>
        <p:nvSpPr>
          <p:cNvPr id="8" name="Título 1">
            <a:extLst>
              <a:ext uri="{FF2B5EF4-FFF2-40B4-BE49-F238E27FC236}">
                <a16:creationId xmlns:a16="http://schemas.microsoft.com/office/drawing/2014/main" id="{52EA3F04-3C9B-5B82-0C87-ED42E5DAA1EA}"/>
              </a:ext>
            </a:extLst>
          </p:cNvPr>
          <p:cNvSpPr txBox="1">
            <a:spLocks/>
          </p:cNvSpPr>
          <p:nvPr/>
        </p:nvSpPr>
        <p:spPr>
          <a:xfrm>
            <a:off x="9836439" y="1680580"/>
            <a:ext cx="4723103" cy="1835726"/>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3600" b="1">
                <a:latin typeface="+mn-lt"/>
                <a:ea typeface="+mn-ea"/>
                <a:cs typeface="+mn-cs"/>
              </a:rPr>
              <a:t>Plan de Seguridad y Privacidad de la Información</a:t>
            </a:r>
            <a:r>
              <a:rPr lang="es-ES" sz="3600" b="1">
                <a:latin typeface="+mn-lt"/>
                <a:ea typeface="+mn-ea"/>
                <a:cs typeface="+mn-cs"/>
              </a:rPr>
              <a:t>  </a:t>
            </a:r>
            <a:endParaRPr lang="es-CO" sz="3600" b="1">
              <a:latin typeface="+mn-lt"/>
              <a:ea typeface="+mn-ea"/>
              <a:cs typeface="+mn-cs"/>
            </a:endParaRPr>
          </a:p>
        </p:txBody>
      </p:sp>
      <p:pic>
        <p:nvPicPr>
          <p:cNvPr id="7170" name="Picture 2" descr="Seguridad Digital">
            <a:extLst>
              <a:ext uri="{FF2B5EF4-FFF2-40B4-BE49-F238E27FC236}">
                <a16:creationId xmlns:a16="http://schemas.microsoft.com/office/drawing/2014/main" id="{AA6F3304-DEE2-C815-C5BD-F100406A9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517" y="3516306"/>
            <a:ext cx="5154949" cy="412806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descr="PIE DE PAGINA BOMBEROS BOGOTA" title="PIE DE PAGINA BOMBEROS BOGOTA">
            <a:extLst>
              <a:ext uri="{FF2B5EF4-FFF2-40B4-BE49-F238E27FC236}">
                <a16:creationId xmlns:a16="http://schemas.microsoft.com/office/drawing/2014/main" id="{08B6A65B-B607-F2E8-95AE-11CEDCB475F3}"/>
              </a:ext>
            </a:extLst>
          </p:cNvPr>
          <p:cNvSpPr/>
          <p:nvPr/>
        </p:nvSpPr>
        <p:spPr>
          <a:xfrm>
            <a:off x="0" y="8919148"/>
            <a:ext cx="15546388" cy="1125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3557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ítulo 16">
            <a:extLst>
              <a:ext uri="{FF2B5EF4-FFF2-40B4-BE49-F238E27FC236}">
                <a16:creationId xmlns:a16="http://schemas.microsoft.com/office/drawing/2014/main" id="{949D762A-E17D-1AC1-D76C-2FD790663847}"/>
              </a:ext>
              <a:ext uri="{C183D7F6-B498-43B3-948B-1728B52AA6E4}">
                <adec:decorative xmlns:adec="http://schemas.microsoft.com/office/drawing/2017/decorative" val="0"/>
              </a:ext>
            </a:extLst>
          </p:cNvPr>
          <p:cNvSpPr txBox="1">
            <a:spLocks noGrp="1"/>
          </p:cNvSpPr>
          <p:nvPr>
            <p:ph type="title" idx="4294967295"/>
          </p:nvPr>
        </p:nvSpPr>
        <p:spPr>
          <a:xfrm>
            <a:off x="10298352" y="1898425"/>
            <a:ext cx="4329521" cy="177417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Plan Anticorrupción y de Atención al Ciudadano </a:t>
            </a:r>
            <a:endParaRPr kumimoji="0" lang="es-CO"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ángulo 2" descr="cuadro decorativo de texto " title="cuadro decorativo de texto ">
            <a:extLst>
              <a:ext uri="{FF2B5EF4-FFF2-40B4-BE49-F238E27FC236}">
                <a16:creationId xmlns:a16="http://schemas.microsoft.com/office/drawing/2014/main" id="{D8BA6809-8EB1-D050-1965-20C98F253724}"/>
              </a:ext>
            </a:extLst>
          </p:cNvPr>
          <p:cNvSpPr/>
          <p:nvPr/>
        </p:nvSpPr>
        <p:spPr>
          <a:xfrm>
            <a:off x="656822" y="1640662"/>
            <a:ext cx="9118243" cy="727848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 name="Rectángulo 5"/>
          <p:cNvSpPr/>
          <p:nvPr/>
        </p:nvSpPr>
        <p:spPr>
          <a:xfrm>
            <a:off x="966854" y="1898425"/>
            <a:ext cx="8305935" cy="6621043"/>
          </a:xfrm>
          <a:prstGeom prst="rect">
            <a:avLst/>
          </a:prstGeom>
        </p:spPr>
        <p:txBody>
          <a:bodyPr wrap="square">
            <a:spAutoFit/>
          </a:bodyPr>
          <a:lstStyle/>
          <a:p>
            <a:pPr algn="just">
              <a:lnSpc>
                <a:spcPct val="107000"/>
              </a:lnSpc>
              <a:spcAft>
                <a:spcPts val="800"/>
              </a:spcAft>
            </a:pPr>
            <a:r>
              <a:rPr lang="es-CO" sz="2000">
                <a:ea typeface="Calibri" panose="020F0502020204030204" pitchFamily="34" charset="0"/>
                <a:cs typeface="Times New Roman" panose="02020603050405020304" pitchFamily="18" charset="0"/>
              </a:rPr>
              <a:t>Los principales avance del plan anticorrupción y de atención al ciudadano fueron: </a:t>
            </a:r>
          </a:p>
          <a:p>
            <a:pPr marL="342900" indent="-342900" algn="just">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acciones para actualizar la información de interés de la ciudadanía en la página web de la entidad, así como en la guía de trámites y servicios.</a:t>
            </a:r>
          </a:p>
          <a:p>
            <a:pPr marL="342900" indent="-342900" algn="just">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se adelanta mesa de trabajo entre colaboradores de servicio a la ciudadanía y la Subdirección de Gestión del Riesgo, específicamente de los procesos que vienen adelantando COLSUBSIDO y Banco Agrario en el Portal e servicio para la expedición del Concepto técnico de las sedes de dichas razones sociales.</a:t>
            </a:r>
          </a:p>
          <a:p>
            <a:pPr marL="342900" indent="-342900" algn="just">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Solicitud a la Veeduría Distrital para programación del taller de lenguaje claro para los colaboradores de servicio a la ciudadanía de Bomberos Bogotá. </a:t>
            </a:r>
          </a:p>
          <a:p>
            <a:pPr marL="342900" indent="-342900" algn="just">
              <a:lnSpc>
                <a:spcPct val="107000"/>
              </a:lnSpc>
              <a:spcAft>
                <a:spcPts val="800"/>
              </a:spcAft>
              <a:buFont typeface="Wingdings" panose="05000000000000000000" pitchFamily="2" charset="2"/>
              <a:buChar char="Ø"/>
            </a:pPr>
            <a:r>
              <a:rPr lang="es-CO" sz="2000" err="1">
                <a:ea typeface="Calibri" panose="020F0502020204030204" pitchFamily="34" charset="0"/>
                <a:cs typeface="Times New Roman" panose="02020603050405020304" pitchFamily="18" charset="0"/>
              </a:rPr>
              <a:t>Remision</a:t>
            </a:r>
            <a:r>
              <a:rPr lang="es-CO" sz="2000">
                <a:ea typeface="Calibri" panose="020F0502020204030204" pitchFamily="34" charset="0"/>
                <a:cs typeface="Times New Roman" panose="02020603050405020304" pitchFamily="18" charset="0"/>
              </a:rPr>
              <a:t> de un documento de cara a la ciudadanía para revisión de lenguaje claro por parte de la Veeduría Distrital.</a:t>
            </a:r>
          </a:p>
          <a:p>
            <a:pPr marL="342900" indent="-342900" algn="just">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"ejercicio para recolectar observaciones, comentarios o sugerencias para el portal de servicios, de acuerdo con la gestión que adelantan desde el usuario: servicio ciudadano.</a:t>
            </a:r>
          </a:p>
          <a:p>
            <a:pPr marL="342900" indent="-342900" algn="just">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Masterclass Proyectos de sostenibilidad en estaciones de bomberos. </a:t>
            </a:r>
          </a:p>
        </p:txBody>
      </p:sp>
      <p:pic>
        <p:nvPicPr>
          <p:cNvPr id="3074" name="Picture 2" descr="jornada de participacion ciudadana" title="jornada de participacion ciudadana">
            <a:extLst>
              <a:ext uri="{FF2B5EF4-FFF2-40B4-BE49-F238E27FC236}">
                <a16:creationId xmlns:a16="http://schemas.microsoft.com/office/drawing/2014/main" id="{5E85E0B3-3009-84AA-9C13-B10185B24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229" y="3997116"/>
            <a:ext cx="4483769" cy="2991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descr="PIE DE PAGINA BOMBEROS BOGOTA" title="PIE DE PAGINA BOMBEROS BOGOTA">
            <a:extLst>
              <a:ext uri="{FF2B5EF4-FFF2-40B4-BE49-F238E27FC236}">
                <a16:creationId xmlns:a16="http://schemas.microsoft.com/office/drawing/2014/main" id="{08B6A65B-B607-F2E8-95AE-11CEDCB475F3}"/>
              </a:ext>
            </a:extLst>
          </p:cNvPr>
          <p:cNvSpPr/>
          <p:nvPr/>
        </p:nvSpPr>
        <p:spPr>
          <a:xfrm>
            <a:off x="0" y="8919148"/>
            <a:ext cx="15546388" cy="1125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37124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3199DA51-522A-808A-0509-3BD05CD40C1E}"/>
              </a:ext>
              <a:ext uri="{C183D7F6-B498-43B3-948B-1728B52AA6E4}">
                <adec:decorative xmlns:adec="http://schemas.microsoft.com/office/drawing/2017/decorative" val="0"/>
              </a:ext>
            </a:extLst>
          </p:cNvPr>
          <p:cNvSpPr txBox="1">
            <a:spLocks noGrp="1"/>
          </p:cNvSpPr>
          <p:nvPr>
            <p:ph type="title" idx="4294967295"/>
          </p:nvPr>
        </p:nvSpPr>
        <p:spPr>
          <a:xfrm>
            <a:off x="9514795" y="535533"/>
            <a:ext cx="5036975" cy="666175"/>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Plan anual de auditorias</a:t>
            </a:r>
            <a:endParaRPr kumimoji="0" lang="es-CO"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ángulo 2" descr="cuadro decorativo de texto " title="cuadro decorativo de texto ">
            <a:extLst>
              <a:ext uri="{FF2B5EF4-FFF2-40B4-BE49-F238E27FC236}">
                <a16:creationId xmlns:a16="http://schemas.microsoft.com/office/drawing/2014/main" id="{D8BA6809-8EB1-D050-1965-20C98F253724}"/>
              </a:ext>
            </a:extLst>
          </p:cNvPr>
          <p:cNvSpPr/>
          <p:nvPr/>
        </p:nvSpPr>
        <p:spPr>
          <a:xfrm>
            <a:off x="1493950" y="1815921"/>
            <a:ext cx="12453872" cy="405684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solidFill>
                <a:schemeClr val="tx1"/>
              </a:solidFill>
            </a:endParaRPr>
          </a:p>
        </p:txBody>
      </p:sp>
      <p:sp>
        <p:nvSpPr>
          <p:cNvPr id="4" name="Rectángulo 3"/>
          <p:cNvSpPr/>
          <p:nvPr/>
        </p:nvSpPr>
        <p:spPr>
          <a:xfrm>
            <a:off x="1598566" y="2118358"/>
            <a:ext cx="12139550" cy="3451971"/>
          </a:xfrm>
          <a:prstGeom prst="rect">
            <a:avLst/>
          </a:prstGeom>
        </p:spPr>
        <p:txBody>
          <a:bodyPr wrap="square">
            <a:spAutoFit/>
          </a:bodyPr>
          <a:lstStyle/>
          <a:p>
            <a:pPr algn="just">
              <a:lnSpc>
                <a:spcPct val="107000"/>
              </a:lnSpc>
              <a:spcAft>
                <a:spcPts val="800"/>
              </a:spcAft>
            </a:pPr>
            <a:r>
              <a:rPr lang="es-CO" sz="2000">
                <a:ea typeface="Calibri" panose="020F0502020204030204" pitchFamily="34" charset="0"/>
                <a:cs typeface="Times New Roman" panose="02020603050405020304" pitchFamily="18" charset="0"/>
              </a:rPr>
              <a:t>Se adelantaron conforme al Plan Anual de Auditorías :</a:t>
            </a:r>
          </a:p>
          <a:p>
            <a:pPr algn="just">
              <a:lnSpc>
                <a:spcPct val="107000"/>
              </a:lnSpc>
              <a:spcAft>
                <a:spcPts val="800"/>
              </a:spcAft>
            </a:pPr>
            <a:r>
              <a:rPr lang="es-CO" sz="2000">
                <a:ea typeface="Calibri" panose="020F0502020204030204" pitchFamily="34" charset="0"/>
                <a:cs typeface="Times New Roman" panose="02020603050405020304" pitchFamily="18" charset="0"/>
              </a:rPr>
              <a:t>-Evaluación al control interno contable, se envió a la Veeduría y se reportó en SIVICOF.</a:t>
            </a:r>
          </a:p>
          <a:p>
            <a:pPr algn="just">
              <a:lnSpc>
                <a:spcPct val="107000"/>
              </a:lnSpc>
              <a:spcAft>
                <a:spcPts val="800"/>
              </a:spcAft>
            </a:pPr>
            <a:r>
              <a:rPr lang="es-CO" sz="2000">
                <a:ea typeface="Calibri" panose="020F0502020204030204" pitchFamily="34" charset="0"/>
                <a:cs typeface="Times New Roman" panose="02020603050405020304" pitchFamily="18" charset="0"/>
              </a:rPr>
              <a:t>-Evaluación Independiente del estado del Sistema de Control Interno y se publicó el informe en la página Web de la Entidad.</a:t>
            </a:r>
          </a:p>
          <a:p>
            <a:pPr algn="just">
              <a:lnSpc>
                <a:spcPct val="107000"/>
              </a:lnSpc>
              <a:spcAft>
                <a:spcPts val="800"/>
              </a:spcAft>
            </a:pPr>
            <a:r>
              <a:rPr lang="es-CO" sz="2000">
                <a:ea typeface="Calibri" panose="020F0502020204030204" pitchFamily="34" charset="0"/>
                <a:cs typeface="Times New Roman" panose="02020603050405020304" pitchFamily="18" charset="0"/>
              </a:rPr>
              <a:t>-Evaluación por dependencias (9), teniendo en cuenta que la OCDI se consolidó como dependencia a partir del 29/08/2022 (Decreto 359 /2022) no se generó informe de evaluación para esta área, los demás informes se enviaron a la Dirección y a cada jefe de área.</a:t>
            </a:r>
          </a:p>
          <a:p>
            <a:pPr algn="just">
              <a:lnSpc>
                <a:spcPct val="107000"/>
              </a:lnSpc>
              <a:spcAft>
                <a:spcPts val="800"/>
              </a:spcAft>
            </a:pPr>
            <a:r>
              <a:rPr lang="es-CO" sz="2000">
                <a:ea typeface="Calibri" panose="020F0502020204030204" pitchFamily="34" charset="0"/>
                <a:cs typeface="Times New Roman" panose="02020603050405020304" pitchFamily="18" charset="0"/>
              </a:rPr>
              <a:t>-Seguimiento al PAAC, seguimiento al SIDEAP, Coordinación y ejecución del CCCI #1, Encuesta Derechos de autor, Directiva 008. Las 29 actividades previstas en el PAA-2023 para el primer trimestre se ejecutaron."</a:t>
            </a:r>
          </a:p>
        </p:txBody>
      </p:sp>
      <p:pic>
        <p:nvPicPr>
          <p:cNvPr id="9218" name="Picture 2" descr="Plan Anual de Auditorias – Concejo de Dosquebradas">
            <a:extLst>
              <a:ext uri="{FF2B5EF4-FFF2-40B4-BE49-F238E27FC236}">
                <a16:creationId xmlns:a16="http://schemas.microsoft.com/office/drawing/2014/main" id="{F07E71B0-F50F-5A29-9BDB-7BB946C01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655742"/>
            <a:ext cx="14484433" cy="200746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descr="PIE DE PAGINA BOMBEROS BOGOTA" title="PIE DE PAGINA BOMBEROS BOGOTA">
            <a:extLst>
              <a:ext uri="{FF2B5EF4-FFF2-40B4-BE49-F238E27FC236}">
                <a16:creationId xmlns:a16="http://schemas.microsoft.com/office/drawing/2014/main" id="{08B6A65B-B607-F2E8-95AE-11CEDCB475F3}"/>
              </a:ext>
            </a:extLst>
          </p:cNvPr>
          <p:cNvSpPr/>
          <p:nvPr/>
        </p:nvSpPr>
        <p:spPr>
          <a:xfrm>
            <a:off x="0" y="8919148"/>
            <a:ext cx="15546388" cy="1125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5326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LAN INSTITUCIONAL DE GESTIÓN AMBIENTAL – PIGA – Establecimiento Público  Ambiental, EPA Cartagena">
            <a:extLst>
              <a:ext uri="{FF2B5EF4-FFF2-40B4-BE49-F238E27FC236}">
                <a16:creationId xmlns:a16="http://schemas.microsoft.com/office/drawing/2014/main" id="{733B1FF2-FD1C-B8E6-0454-EDDC02FA2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702" y="273274"/>
            <a:ext cx="5057029" cy="233707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3C845CB9-6766-5B35-6C6F-F0131FFAC29D}"/>
              </a:ext>
            </a:extLst>
          </p:cNvPr>
          <p:cNvSpPr txBox="1">
            <a:spLocks noGrp="1"/>
          </p:cNvSpPr>
          <p:nvPr>
            <p:ph type="title" idx="4294967295"/>
          </p:nvPr>
        </p:nvSpPr>
        <p:spPr>
          <a:xfrm>
            <a:off x="245408" y="2604130"/>
            <a:ext cx="6469981" cy="1458443"/>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4374" i="0" u="none" strike="noStrike" kern="1200" cap="none" spc="0" normalizeH="0" baseline="0" noProof="0" dirty="0">
                <a:ln>
                  <a:noFill/>
                </a:ln>
                <a:solidFill>
                  <a:schemeClr val="tx1"/>
                </a:solidFill>
                <a:uLnTx/>
                <a:uFillTx/>
                <a:latin typeface="+mn-lt"/>
                <a:ea typeface="Calibri" panose="020F0502020204030204" pitchFamily="34" charset="0"/>
                <a:cs typeface="Times New Roman" panose="02020603050405020304" pitchFamily="18" charset="0"/>
              </a:rPr>
              <a:t>Plan Institucional de Gestión Ambiental – PIGA</a:t>
            </a:r>
            <a:endParaRPr kumimoji="0" lang="es-CO" sz="4374" i="0" u="none" strike="noStrike" kern="1200" cap="none" spc="0" normalizeH="0" baseline="0" noProof="0" dirty="0">
              <a:ln>
                <a:noFill/>
              </a:ln>
              <a:solidFill>
                <a:schemeClr val="tx1"/>
              </a:solidFill>
              <a:uLnTx/>
              <a:uFillTx/>
              <a:latin typeface="+mn-lt"/>
              <a:ea typeface="+mn-ea"/>
              <a:cs typeface="+mn-cs"/>
            </a:endParaRPr>
          </a:p>
        </p:txBody>
      </p:sp>
      <p:sp>
        <p:nvSpPr>
          <p:cNvPr id="2" name="Rectángulo 1" descr="cuadro decorativo de texto " title="cuadro decorativo de texto ">
            <a:extLst>
              <a:ext uri="{FF2B5EF4-FFF2-40B4-BE49-F238E27FC236}">
                <a16:creationId xmlns:a16="http://schemas.microsoft.com/office/drawing/2014/main" id="{985C39A9-A3FE-E479-EC67-B9C45D4C27CA}"/>
              </a:ext>
            </a:extLst>
          </p:cNvPr>
          <p:cNvSpPr/>
          <p:nvPr/>
        </p:nvSpPr>
        <p:spPr>
          <a:xfrm>
            <a:off x="322705" y="4248151"/>
            <a:ext cx="6469981" cy="441933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p:cNvSpPr/>
          <p:nvPr/>
        </p:nvSpPr>
        <p:spPr>
          <a:xfrm>
            <a:off x="539176" y="4360020"/>
            <a:ext cx="6007104" cy="4213205"/>
          </a:xfrm>
          <a:prstGeom prst="rect">
            <a:avLst/>
          </a:prstGeom>
        </p:spPr>
        <p:txBody>
          <a:bodyPr wrap="square">
            <a:spAutoFit/>
          </a:bodyPr>
          <a:lstStyle/>
          <a:p>
            <a:pPr>
              <a:lnSpc>
                <a:spcPct val="107000"/>
              </a:lnSpc>
              <a:spcAft>
                <a:spcPts val="800"/>
              </a:spcAft>
            </a:pPr>
            <a:r>
              <a:rPr lang="es-CO" sz="2000">
                <a:ea typeface="Calibri" panose="020F0502020204030204" pitchFamily="34" charset="0"/>
                <a:cs typeface="Times New Roman" panose="02020603050405020304" pitchFamily="18" charset="0"/>
              </a:rPr>
              <a:t>Las principales actividades que consolidaron el avance del PIGA fueron: </a:t>
            </a:r>
          </a:p>
          <a:p>
            <a:pPr>
              <a:lnSpc>
                <a:spcPct val="107000"/>
              </a:lnSpc>
              <a:spcAft>
                <a:spcPts val="800"/>
              </a:spcAft>
            </a:pPr>
            <a:endParaRPr lang="es-CO" sz="200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Ejecución del plan de entregas material susceptible</a:t>
            </a:r>
          </a:p>
          <a:p>
            <a:pPr marL="342900" indent="-34290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inició el proceso de alistamiento para diseño del plan de acción de la política ambiental </a:t>
            </a:r>
          </a:p>
          <a:p>
            <a:pPr marL="342900" indent="-34290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se inició el proceso de alistamiento para la campaña de divulgación de la política ambiental </a:t>
            </a:r>
          </a:p>
          <a:p>
            <a:pPr marL="342900" indent="-34290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En los contratos suscritos en los meses de enero y febrero se realizó la inclusión de criterios ambientales</a:t>
            </a:r>
          </a:p>
        </p:txBody>
      </p:sp>
      <p:sp>
        <p:nvSpPr>
          <p:cNvPr id="5" name="Título 1">
            <a:extLst>
              <a:ext uri="{FF2B5EF4-FFF2-40B4-BE49-F238E27FC236}">
                <a16:creationId xmlns:a16="http://schemas.microsoft.com/office/drawing/2014/main" id="{CBF77837-C1F8-BD93-5726-B8E8204C0538}"/>
              </a:ext>
            </a:extLst>
          </p:cNvPr>
          <p:cNvSpPr txBox="1">
            <a:spLocks/>
          </p:cNvSpPr>
          <p:nvPr/>
        </p:nvSpPr>
        <p:spPr>
          <a:xfrm>
            <a:off x="8886500" y="813867"/>
            <a:ext cx="500835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457200">
              <a:defRPr/>
            </a:pPr>
            <a:r>
              <a:rPr lang="es-CO" sz="3600" b="1">
                <a:solidFill>
                  <a:schemeClr val="tx1"/>
                </a:solidFill>
                <a:latin typeface="+mn-lt"/>
                <a:ea typeface="+mn-ea"/>
                <a:cs typeface="+mn-cs"/>
              </a:rPr>
              <a:t>Plan Estratégico de Talento Humano</a:t>
            </a:r>
            <a:endParaRPr lang="es-CO" sz="3600" b="1">
              <a:solidFill>
                <a:schemeClr val="tx1"/>
              </a:solidFill>
              <a:effectLst>
                <a:outerShdw blurRad="38100" dist="38100" dir="2700000" algn="tl">
                  <a:srgbClr val="000000">
                    <a:alpha val="43137"/>
                  </a:srgbClr>
                </a:outerShdw>
              </a:effectLst>
              <a:latin typeface="+mn-lt"/>
              <a:ea typeface="+mn-ea"/>
              <a:cs typeface="+mn-cs"/>
            </a:endParaRPr>
          </a:p>
        </p:txBody>
      </p:sp>
      <p:sp>
        <p:nvSpPr>
          <p:cNvPr id="3" name="Rectángulo 2" descr="cuadro decorativo de texto " title="cuadro decorativo de texto ">
            <a:extLst>
              <a:ext uri="{FF2B5EF4-FFF2-40B4-BE49-F238E27FC236}">
                <a16:creationId xmlns:a16="http://schemas.microsoft.com/office/drawing/2014/main" id="{3808B550-D693-CF11-D306-D4820EB2282A}"/>
              </a:ext>
            </a:extLst>
          </p:cNvPr>
          <p:cNvSpPr/>
          <p:nvPr/>
        </p:nvSpPr>
        <p:spPr>
          <a:xfrm>
            <a:off x="7366794" y="2199335"/>
            <a:ext cx="7934186" cy="708633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9C0F69C0-2412-12BA-31A7-D16AF0C55017}"/>
              </a:ext>
            </a:extLst>
          </p:cNvPr>
          <p:cNvSpPr/>
          <p:nvPr/>
        </p:nvSpPr>
        <p:spPr>
          <a:xfrm>
            <a:off x="7556973" y="2433714"/>
            <a:ext cx="7666710" cy="6723635"/>
          </a:xfrm>
          <a:prstGeom prst="rect">
            <a:avLst/>
          </a:prstGeom>
        </p:spPr>
        <p:txBody>
          <a:bodyPr wrap="square">
            <a:spAutoFit/>
          </a:bodyPr>
          <a:lstStyle/>
          <a:p>
            <a:pPr>
              <a:lnSpc>
                <a:spcPct val="107000"/>
              </a:lnSpc>
              <a:spcAft>
                <a:spcPts val="800"/>
              </a:spcAft>
            </a:pPr>
            <a:r>
              <a:rPr lang="es-CO" sz="2000">
                <a:ea typeface="Calibri" panose="020F0502020204030204" pitchFamily="34" charset="0"/>
                <a:cs typeface="Times New Roman" panose="02020603050405020304" pitchFamily="18" charset="0"/>
              </a:rPr>
              <a:t>Si bien el plan estratégico del talento Humano, dependen en gran medida de otros planes institucionales, como el de incentivos, capacitaciones, seguridad y salud en el trabajo, tiene también algunos aspectos diferenciales que permiten mencionar que los avances en la gestión del primer trimestre 2023 estuvo dada por: </a:t>
            </a:r>
          </a:p>
          <a:p>
            <a:pPr marL="171450" indent="-17145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Seguimiento a practicantes en el mes de febrero</a:t>
            </a:r>
          </a:p>
          <a:p>
            <a:pPr marL="171450" indent="-17145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Inducción al personal nuevo</a:t>
            </a:r>
          </a:p>
          <a:p>
            <a:pPr marL="171450" indent="-17145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Se indexan 2.345 folios para un total de 308 funcionarios activos y retirados</a:t>
            </a:r>
          </a:p>
          <a:p>
            <a:pPr marL="171450" indent="-17145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Se realizó seguimiento a practicantes en el mes de marzo</a:t>
            </a:r>
          </a:p>
          <a:p>
            <a:pPr marL="171450" indent="-17145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Se realizó inducción al personal nuevo </a:t>
            </a:r>
          </a:p>
          <a:p>
            <a:pPr marL="171450" indent="-17145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El 13 de marzo de 2023, se instaló la mesa de negociación 2023, que tiene como objetivo garantizar el derecho de asociación sindical y propender por el bienestar de nuestros servidores. A la fecha, se han realizado 4 mesas de negociación en las cuales se han acordado ciertos puntos del pliego unificado presentado por los sindicatos ASDEBER y SUNET </a:t>
            </a:r>
          </a:p>
          <a:p>
            <a:pPr marL="171450" indent="-17145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Implementación del curso en formación para bomberos 2023</a:t>
            </a:r>
          </a:p>
        </p:txBody>
      </p:sp>
    </p:spTree>
    <p:extLst>
      <p:ext uri="{BB962C8B-B14F-4D97-AF65-F5344CB8AC3E}">
        <p14:creationId xmlns:p14="http://schemas.microsoft.com/office/powerpoint/2010/main" val="2798792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360AF7F-D031-3548-68FA-B487F99CFB22}"/>
              </a:ext>
            </a:extLst>
          </p:cNvPr>
          <p:cNvSpPr txBox="1">
            <a:spLocks noGrp="1"/>
          </p:cNvSpPr>
          <p:nvPr>
            <p:ph type="title" idx="4294967295"/>
          </p:nvPr>
        </p:nvSpPr>
        <p:spPr>
          <a:xfrm>
            <a:off x="523045" y="1880011"/>
            <a:ext cx="5999424"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Participación ciudadana</a:t>
            </a:r>
            <a:r>
              <a:rPr kumimoji="0" lang="es-ES" sz="4374" b="1" i="0" u="none" strike="noStrike" kern="1200" cap="none" spc="0" normalizeH="0" baseline="0" noProof="0" dirty="0">
                <a:ln>
                  <a:noFill/>
                </a:ln>
                <a:solidFill>
                  <a:schemeClr val="tx1"/>
                </a:solidFill>
                <a:effectLst/>
                <a:uLnTx/>
                <a:uFillTx/>
                <a:latin typeface="+mn-lt"/>
                <a:ea typeface="+mn-ea"/>
                <a:cs typeface="+mn-cs"/>
              </a:rPr>
              <a:t> </a:t>
            </a:r>
          </a:p>
        </p:txBody>
      </p:sp>
      <p:sp>
        <p:nvSpPr>
          <p:cNvPr id="3" name="Rectángulo 2" descr="cuadro decorativo de texto " title="cuadro decorativo de texto ">
            <a:extLst>
              <a:ext uri="{FF2B5EF4-FFF2-40B4-BE49-F238E27FC236}">
                <a16:creationId xmlns:a16="http://schemas.microsoft.com/office/drawing/2014/main" id="{9250C065-0158-1473-444F-E0C22C04B963}"/>
              </a:ext>
            </a:extLst>
          </p:cNvPr>
          <p:cNvSpPr/>
          <p:nvPr/>
        </p:nvSpPr>
        <p:spPr>
          <a:xfrm>
            <a:off x="573086" y="2835587"/>
            <a:ext cx="6151564" cy="468567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 name="Rectángulo 5"/>
          <p:cNvSpPr/>
          <p:nvPr/>
        </p:nvSpPr>
        <p:spPr>
          <a:xfrm>
            <a:off x="798876" y="3053098"/>
            <a:ext cx="5999957" cy="4337341"/>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Se socializó en el CIGD 04 del 29 de marzo la metodología para generar el informe y realizar la audiencia </a:t>
            </a:r>
          </a:p>
          <a:p>
            <a:pPr marL="285750" indent="-28575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Masterclass Proyectos de sostenibilidad en estaciones de bomberos..</a:t>
            </a:r>
          </a:p>
          <a:p>
            <a:pPr marL="285750" indent="-28575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Se han realizado reuniones de planeación con el equipo de programas y campañas para planear la estrategia de Vivienda segura y otros en las localidades priorizadas.</a:t>
            </a:r>
          </a:p>
          <a:p>
            <a:pPr marL="285750" indent="-285750">
              <a:lnSpc>
                <a:spcPct val="107000"/>
              </a:lnSpc>
              <a:spcAft>
                <a:spcPts val="800"/>
              </a:spcAft>
              <a:buFont typeface="Wingdings" panose="05000000000000000000" pitchFamily="2" charset="2"/>
              <a:buChar char="Ø"/>
            </a:pPr>
            <a:r>
              <a:rPr lang="es-CO" sz="2000">
                <a:ea typeface="Calibri" panose="020F0502020204030204" pitchFamily="34" charset="0"/>
                <a:cs typeface="Times New Roman" panose="02020603050405020304" pitchFamily="18" charset="0"/>
              </a:rPr>
              <a:t>Servicio al ciudadano realizó 3 </a:t>
            </a:r>
            <a:r>
              <a:rPr lang="es-MX" sz="2000">
                <a:ea typeface="Calibri" panose="020F0502020204030204" pitchFamily="34" charset="0"/>
                <a:cs typeface="Times New Roman" panose="02020603050405020304" pitchFamily="18" charset="0"/>
              </a:rPr>
              <a:t>espacios de sensibilización en servicio al ciudadanía con enfoque de género, enfoque diferencial y poblacional</a:t>
            </a:r>
            <a:endParaRPr lang="es-CO" sz="2000">
              <a:ea typeface="Calibri" panose="020F0502020204030204" pitchFamily="34" charset="0"/>
              <a:cs typeface="Times New Roman" panose="02020603050405020304" pitchFamily="18" charset="0"/>
            </a:endParaRPr>
          </a:p>
        </p:txBody>
      </p:sp>
      <p:cxnSp>
        <p:nvCxnSpPr>
          <p:cNvPr id="10" name="Conector recto 9" descr="Separador de texto decorativo " title="Separador de texto decorativo ">
            <a:extLst>
              <a:ext uri="{FF2B5EF4-FFF2-40B4-BE49-F238E27FC236}">
                <a16:creationId xmlns:a16="http://schemas.microsoft.com/office/drawing/2014/main" id="{22BCCD88-918D-B3BC-0CAA-306D522ACD0F}"/>
              </a:ext>
            </a:extLst>
          </p:cNvPr>
          <p:cNvCxnSpPr>
            <a:cxnSpLocks/>
          </p:cNvCxnSpPr>
          <p:nvPr/>
        </p:nvCxnSpPr>
        <p:spPr>
          <a:xfrm>
            <a:off x="7459272" y="1880011"/>
            <a:ext cx="0" cy="653422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CA9AC439-0FFA-ACB5-751A-4E09BF27C8D5}"/>
              </a:ext>
            </a:extLst>
          </p:cNvPr>
          <p:cNvSpPr txBox="1">
            <a:spLocks/>
          </p:cNvSpPr>
          <p:nvPr/>
        </p:nvSpPr>
        <p:spPr>
          <a:xfrm>
            <a:off x="8071160" y="1557004"/>
            <a:ext cx="6952183" cy="1220173"/>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ES" sz="3600" b="1">
                <a:solidFill>
                  <a:schemeClr val="tx1"/>
                </a:solidFill>
                <a:latin typeface="+mn-lt"/>
                <a:ea typeface="Calibri" panose="020F0502020204030204" pitchFamily="34" charset="0"/>
                <a:cs typeface="Times New Roman" panose="02020603050405020304" pitchFamily="18" charset="0"/>
              </a:rPr>
              <a:t>Plan de Fortalecimiento</a:t>
            </a:r>
          </a:p>
          <a:p>
            <a:pPr defTabSz="555452">
              <a:defRPr/>
            </a:pPr>
            <a:r>
              <a:rPr lang="es-ES" sz="3600" b="1">
                <a:solidFill>
                  <a:schemeClr val="tx1"/>
                </a:solidFill>
                <a:latin typeface="+mn-lt"/>
                <a:ea typeface="Calibri" panose="020F0502020204030204" pitchFamily="34" charset="0"/>
                <a:cs typeface="Times New Roman" panose="02020603050405020304" pitchFamily="18" charset="0"/>
              </a:rPr>
              <a:t> Subdirección Operativa  </a:t>
            </a:r>
          </a:p>
        </p:txBody>
      </p:sp>
      <p:sp>
        <p:nvSpPr>
          <p:cNvPr id="2" name="Rectángulo 1" descr="cuadro decorativo de texto " title="cuadro decorativo de texto ">
            <a:extLst>
              <a:ext uri="{FF2B5EF4-FFF2-40B4-BE49-F238E27FC236}">
                <a16:creationId xmlns:a16="http://schemas.microsoft.com/office/drawing/2014/main" id="{6A7658BC-94D5-0D87-7290-0BC80C82A5B5}"/>
              </a:ext>
            </a:extLst>
          </p:cNvPr>
          <p:cNvSpPr/>
          <p:nvPr/>
        </p:nvSpPr>
        <p:spPr>
          <a:xfrm>
            <a:off x="8344695" y="2835587"/>
            <a:ext cx="6686549" cy="478784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p:cNvSpPr/>
          <p:nvPr/>
        </p:nvSpPr>
        <p:spPr>
          <a:xfrm>
            <a:off x="8493061" y="3170886"/>
            <a:ext cx="6389816" cy="4294637"/>
          </a:xfrm>
          <a:prstGeom prst="rect">
            <a:avLst/>
          </a:prstGeom>
        </p:spPr>
        <p:txBody>
          <a:bodyPr wrap="square">
            <a:spAutoFit/>
          </a:bodyPr>
          <a:lstStyle/>
          <a:p>
            <a:pPr>
              <a:lnSpc>
                <a:spcPct val="107000"/>
              </a:lnSpc>
              <a:spcAft>
                <a:spcPts val="800"/>
              </a:spcAft>
            </a:pPr>
            <a:r>
              <a:rPr lang="es-CO" sz="2400">
                <a:ea typeface="Calibri" panose="020F0502020204030204" pitchFamily="34" charset="0"/>
                <a:cs typeface="Times New Roman" panose="02020603050405020304" pitchFamily="18" charset="0"/>
              </a:rPr>
              <a:t>Acorde al cumplimiento del Plan de Fortalecimiento de la Subdirección Operativa, se desarrollaron las siguientes actividades</a:t>
            </a:r>
          </a:p>
          <a:p>
            <a:pPr marL="457200" indent="-457200">
              <a:lnSpc>
                <a:spcPct val="107000"/>
              </a:lnSpc>
              <a:spcAft>
                <a:spcPts val="800"/>
              </a:spcAft>
              <a:buFont typeface="Wingdings" panose="05000000000000000000" pitchFamily="2" charset="2"/>
              <a:buChar char="Ø"/>
            </a:pPr>
            <a:r>
              <a:rPr lang="es-MX" sz="2400">
                <a:ea typeface="Calibri" panose="020F0502020204030204" pitchFamily="34" charset="0"/>
                <a:cs typeface="Times New Roman" panose="02020603050405020304" pitchFamily="18" charset="0"/>
              </a:rPr>
              <a:t>Seguimientos a los compromisos hechos por las estaciones, derivadas del plan de fortalecimiento operativo.</a:t>
            </a:r>
          </a:p>
          <a:p>
            <a:pPr marL="457200" indent="-457200">
              <a:lnSpc>
                <a:spcPct val="107000"/>
              </a:lnSpc>
              <a:spcAft>
                <a:spcPts val="800"/>
              </a:spcAft>
              <a:buFont typeface="Wingdings" panose="05000000000000000000" pitchFamily="2" charset="2"/>
              <a:buChar char="Ø"/>
            </a:pPr>
            <a:r>
              <a:rPr lang="es-MX" sz="2400">
                <a:ea typeface="Calibri" panose="020F0502020204030204" pitchFamily="34" charset="0"/>
                <a:cs typeface="Times New Roman" panose="02020603050405020304" pitchFamily="18" charset="0"/>
              </a:rPr>
              <a:t>Crear un repositorio de evidencias derivadas del plan de fortalecimiento, que permitan identificar necesidades para mejorar la respuesta</a:t>
            </a:r>
            <a:r>
              <a:rPr lang="es-MX" sz="2800">
                <a:ea typeface="Calibri" panose="020F0502020204030204" pitchFamily="34" charset="0"/>
                <a:cs typeface="Times New Roman" panose="02020603050405020304" pitchFamily="18" charset="0"/>
              </a:rPr>
              <a:t>.</a:t>
            </a:r>
            <a:endParaRPr lang="es-CO" sz="28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5907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A94A3CE-8C3C-43B6-810A-7929C104AB61}"/>
              </a:ext>
            </a:extLst>
          </p:cNvPr>
          <p:cNvSpPr>
            <a:spLocks noGrp="1"/>
          </p:cNvSpPr>
          <p:nvPr>
            <p:ph type="title" idx="4294967295"/>
          </p:nvPr>
        </p:nvSpPr>
        <p:spPr>
          <a:xfrm>
            <a:off x="9672532" y="3991248"/>
            <a:ext cx="5033430" cy="1415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CO" sz="4300" b="1" i="0" u="none" strike="noStrike" kern="1200" cap="none" spc="0" normalizeH="0" baseline="0" noProof="0" dirty="0">
                <a:ln>
                  <a:noFill/>
                </a:ln>
                <a:solidFill>
                  <a:schemeClr val="tx1"/>
                </a:solidFill>
                <a:uLnTx/>
                <a:uFillTx/>
                <a:latin typeface="+mn-lt"/>
                <a:ea typeface="Calibri" panose="020F0502020204030204" pitchFamily="34" charset="0"/>
                <a:cs typeface="Times New Roman" panose="02020603050405020304" pitchFamily="18" charset="0"/>
              </a:rPr>
              <a:t>Plan Institucional de Capacitación</a:t>
            </a:r>
            <a:endParaRPr kumimoji="0" lang="es-CO" sz="4300" b="1" i="0" u="none" strike="noStrike" kern="1200" cap="none" spc="0" normalizeH="0" baseline="0" noProof="0" dirty="0">
              <a:ln>
                <a:noFill/>
              </a:ln>
              <a:solidFill>
                <a:schemeClr val="tx1"/>
              </a:solidFill>
              <a:uLnTx/>
              <a:uFillTx/>
              <a:latin typeface="+mn-lt"/>
              <a:ea typeface="+mn-ea"/>
              <a:cs typeface="+mn-cs"/>
            </a:endParaRPr>
          </a:p>
        </p:txBody>
      </p:sp>
      <p:sp>
        <p:nvSpPr>
          <p:cNvPr id="9" name="Rectángulo 8">
            <a:extLst>
              <a:ext uri="{FF2B5EF4-FFF2-40B4-BE49-F238E27FC236}">
                <a16:creationId xmlns:a16="http://schemas.microsoft.com/office/drawing/2014/main" id="{1754886B-ECF4-54AF-BB61-0F8307BC75EB}"/>
              </a:ext>
            </a:extLst>
          </p:cNvPr>
          <p:cNvSpPr/>
          <p:nvPr/>
        </p:nvSpPr>
        <p:spPr>
          <a:xfrm>
            <a:off x="1122926" y="1404303"/>
            <a:ext cx="6935146" cy="1200329"/>
          </a:xfrm>
          <a:prstGeom prst="rect">
            <a:avLst/>
          </a:prstGeom>
        </p:spPr>
        <p:txBody>
          <a:bodyPr wrap="square">
            <a:spAutoFit/>
          </a:bodyPr>
          <a:lstStyle/>
          <a:p>
            <a:pPr algn="ctr">
              <a:defRPr/>
            </a:pPr>
            <a:r>
              <a:rPr lang="es-CO" sz="3600" b="1"/>
              <a:t>Plan de Incentivos </a:t>
            </a:r>
            <a:br>
              <a:rPr lang="es-CO" sz="3600" b="1"/>
            </a:br>
            <a:r>
              <a:rPr lang="es-CO" sz="3600" b="1"/>
              <a:t>Institucionales</a:t>
            </a:r>
            <a:r>
              <a:rPr lang="es-ES" sz="3600" b="1"/>
              <a:t> </a:t>
            </a:r>
            <a:endParaRPr lang="es-CO" sz="3600" b="1"/>
          </a:p>
        </p:txBody>
      </p:sp>
      <p:sp>
        <p:nvSpPr>
          <p:cNvPr id="2" name="Rectángulo 1" descr="cuadro decorativo de texto " title="cuadro decorativo de texto ">
            <a:extLst>
              <a:ext uri="{FF2B5EF4-FFF2-40B4-BE49-F238E27FC236}">
                <a16:creationId xmlns:a16="http://schemas.microsoft.com/office/drawing/2014/main" id="{BA425C28-B60B-EE49-AF65-840E44379116}"/>
              </a:ext>
            </a:extLst>
          </p:cNvPr>
          <p:cNvSpPr/>
          <p:nvPr/>
        </p:nvSpPr>
        <p:spPr>
          <a:xfrm>
            <a:off x="861658" y="3090392"/>
            <a:ext cx="7260184" cy="572423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Rectángulo 4"/>
          <p:cNvSpPr/>
          <p:nvPr/>
        </p:nvSpPr>
        <p:spPr>
          <a:xfrm>
            <a:off x="1122926" y="3249333"/>
            <a:ext cx="6868171" cy="5406352"/>
          </a:xfrm>
          <a:prstGeom prst="rect">
            <a:avLst/>
          </a:prstGeom>
        </p:spPr>
        <p:txBody>
          <a:bodyPr wrap="square">
            <a:spAutoFit/>
          </a:bodyPr>
          <a:lstStyle/>
          <a:p>
            <a:pPr>
              <a:lnSpc>
                <a:spcPct val="107000"/>
              </a:lnSpc>
              <a:spcAft>
                <a:spcPts val="800"/>
              </a:spcAft>
            </a:pPr>
            <a:r>
              <a:rPr lang="es-CO" sz="2000">
                <a:ea typeface="Calibri" panose="020F0502020204030204" pitchFamily="34" charset="0"/>
                <a:cs typeface="Times New Roman" panose="02020603050405020304" pitchFamily="18" charset="0"/>
              </a:rPr>
              <a:t>Se realizaron las siguientes celebraciones: </a:t>
            </a:r>
          </a:p>
          <a:p>
            <a:pPr>
              <a:lnSpc>
                <a:spcPct val="107000"/>
              </a:lnSpc>
              <a:spcAft>
                <a:spcPts val="800"/>
              </a:spcAft>
            </a:pPr>
            <a:r>
              <a:rPr lang="es-CO" sz="2000">
                <a:ea typeface="Calibri" panose="020F0502020204030204" pitchFamily="34" charset="0"/>
                <a:cs typeface="Times New Roman" panose="02020603050405020304" pitchFamily="18" charset="0"/>
              </a:rPr>
              <a:t>Día de la mujer: Desayuno y actividad recreativa en compensar de Cajicá </a:t>
            </a:r>
          </a:p>
          <a:p>
            <a:pPr>
              <a:lnSpc>
                <a:spcPct val="107000"/>
              </a:lnSpc>
              <a:spcAft>
                <a:spcPts val="800"/>
              </a:spcAft>
            </a:pPr>
            <a:r>
              <a:rPr lang="es-CO" sz="2000">
                <a:ea typeface="Calibri" panose="020F0502020204030204" pitchFamily="34" charset="0"/>
                <a:cs typeface="Times New Roman" panose="02020603050405020304" pitchFamily="18" charset="0"/>
              </a:rPr>
              <a:t>Día del hombre:  Entre ha de navajas multipropósitos</a:t>
            </a:r>
          </a:p>
          <a:p>
            <a:pPr>
              <a:lnSpc>
                <a:spcPct val="107000"/>
              </a:lnSpc>
              <a:spcAft>
                <a:spcPts val="800"/>
              </a:spcAft>
            </a:pPr>
            <a:r>
              <a:rPr lang="es-CO" sz="2000">
                <a:ea typeface="Calibri" panose="020F0502020204030204" pitchFamily="34" charset="0"/>
                <a:cs typeface="Times New Roman" panose="02020603050405020304" pitchFamily="18" charset="0"/>
              </a:rPr>
              <a:t>Se llevó a cabo el desarrollo de un día </a:t>
            </a:r>
            <a:r>
              <a:rPr lang="es-CO" sz="2000" err="1">
                <a:ea typeface="Calibri" panose="020F0502020204030204" pitchFamily="34" charset="0"/>
                <a:cs typeface="Times New Roman" panose="02020603050405020304" pitchFamily="18" charset="0"/>
              </a:rPr>
              <a:t>pet-friendly</a:t>
            </a:r>
            <a:r>
              <a:rPr lang="es-CO" sz="2000">
                <a:ea typeface="Calibri" panose="020F0502020204030204" pitchFamily="34" charset="0"/>
                <a:cs typeface="Times New Roman" panose="02020603050405020304" pitchFamily="18" charset="0"/>
              </a:rPr>
              <a:t> en la entidad. "</a:t>
            </a:r>
          </a:p>
          <a:p>
            <a:pPr>
              <a:lnSpc>
                <a:spcPct val="107000"/>
              </a:lnSpc>
              <a:spcAft>
                <a:spcPts val="800"/>
              </a:spcAft>
            </a:pPr>
            <a:r>
              <a:rPr lang="es-CO" sz="2000">
                <a:ea typeface="Calibri" panose="020F0502020204030204" pitchFamily="34" charset="0"/>
                <a:cs typeface="Times New Roman" panose="02020603050405020304" pitchFamily="18" charset="0"/>
              </a:rPr>
              <a:t>Se actualización de la cuponera emocional para los servidores</a:t>
            </a:r>
          </a:p>
          <a:p>
            <a:pPr>
              <a:lnSpc>
                <a:spcPct val="107000"/>
              </a:lnSpc>
              <a:spcAft>
                <a:spcPts val="800"/>
              </a:spcAft>
            </a:pPr>
            <a:r>
              <a:rPr lang="es-CO" sz="2000">
                <a:ea typeface="Calibri" panose="020F0502020204030204" pitchFamily="34" charset="0"/>
                <a:cs typeface="Times New Roman" panose="02020603050405020304" pitchFamily="18" charset="0"/>
              </a:rPr>
              <a:t>-Para los meses de enero, febrero y marzo se realizó la celebración de cumpleaños de los servidores de la entidad a través de la entrega de bonos por valor de $90,000 pesos m/c.</a:t>
            </a:r>
          </a:p>
          <a:p>
            <a:pPr>
              <a:lnSpc>
                <a:spcPct val="107000"/>
              </a:lnSpc>
              <a:spcAft>
                <a:spcPts val="800"/>
              </a:spcAft>
            </a:pPr>
            <a:r>
              <a:rPr lang="es-CO" sz="2000">
                <a:ea typeface="Calibri" panose="020F0502020204030204" pitchFamily="34" charset="0"/>
                <a:cs typeface="Times New Roman" panose="02020603050405020304" pitchFamily="18" charset="0"/>
              </a:rPr>
              <a:t>-  Se llevaron a cabo asesoría sobre estrategia de participación ciudadana y rendición de cuentas​</a:t>
            </a:r>
          </a:p>
          <a:p>
            <a:pPr>
              <a:lnSpc>
                <a:spcPct val="107000"/>
              </a:lnSpc>
              <a:spcAft>
                <a:spcPts val="800"/>
              </a:spcAft>
            </a:pPr>
            <a:r>
              <a:rPr lang="es-CO" sz="2000">
                <a:ea typeface="Calibri" panose="020F0502020204030204" pitchFamily="34" charset="0"/>
                <a:cs typeface="Times New Roman" panose="02020603050405020304" pitchFamily="18" charset="0"/>
              </a:rPr>
              <a:t>-  Se dio Inicio del proceso de homologación del técnico laboral con un total de 255 personas inscritas y matriculadas. "</a:t>
            </a:r>
          </a:p>
        </p:txBody>
      </p:sp>
      <p:cxnSp>
        <p:nvCxnSpPr>
          <p:cNvPr id="13" name="Conector recto 12" descr="Separador de texto decorativo &#10;&#10;Separador de texto decorativo" title="Separador de texto decorativo ">
            <a:extLst>
              <a:ext uri="{FF2B5EF4-FFF2-40B4-BE49-F238E27FC236}">
                <a16:creationId xmlns:a16="http://schemas.microsoft.com/office/drawing/2014/main" id="{8D4EE0D1-C4CC-3FDE-50CF-8291F05ECACC}"/>
              </a:ext>
            </a:extLst>
          </p:cNvPr>
          <p:cNvCxnSpPr/>
          <p:nvPr/>
        </p:nvCxnSpPr>
        <p:spPr>
          <a:xfrm>
            <a:off x="8794082" y="960863"/>
            <a:ext cx="0" cy="897274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2" name="Imagen 11" descr="Imagen de bomberos">
            <a:extLst>
              <a:ext uri="{FF2B5EF4-FFF2-40B4-BE49-F238E27FC236}">
                <a16:creationId xmlns:a16="http://schemas.microsoft.com/office/drawing/2014/main" id="{DAA5DC76-2846-F7B3-6138-7C233C8A0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55" y="383447"/>
            <a:ext cx="4598187" cy="3408670"/>
          </a:xfrm>
          <a:prstGeom prst="rect">
            <a:avLst/>
          </a:prstGeom>
        </p:spPr>
      </p:pic>
      <p:sp>
        <p:nvSpPr>
          <p:cNvPr id="3" name="Rectángulo 2" descr="cuadro decorativo de texto " title="cuadro decorativo de texto ">
            <a:extLst>
              <a:ext uri="{FF2B5EF4-FFF2-40B4-BE49-F238E27FC236}">
                <a16:creationId xmlns:a16="http://schemas.microsoft.com/office/drawing/2014/main" id="{D8B5A1A1-30AD-E0C7-A29E-135A3C9CFA70}"/>
              </a:ext>
            </a:extLst>
          </p:cNvPr>
          <p:cNvSpPr/>
          <p:nvPr/>
        </p:nvSpPr>
        <p:spPr>
          <a:xfrm>
            <a:off x="9311561" y="5535696"/>
            <a:ext cx="5663121" cy="414084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Rectángulo 3"/>
          <p:cNvSpPr/>
          <p:nvPr/>
        </p:nvSpPr>
        <p:spPr>
          <a:xfrm>
            <a:off x="9550942" y="5606151"/>
            <a:ext cx="5184358" cy="3986476"/>
          </a:xfrm>
          <a:prstGeom prst="rect">
            <a:avLst/>
          </a:prstGeom>
        </p:spPr>
        <p:txBody>
          <a:bodyPr wrap="square">
            <a:spAutoFit/>
          </a:bodyPr>
          <a:lstStyle/>
          <a:p>
            <a:pPr>
              <a:lnSpc>
                <a:spcPct val="107000"/>
              </a:lnSpc>
              <a:spcAft>
                <a:spcPts val="800"/>
              </a:spcAft>
            </a:pPr>
            <a:r>
              <a:rPr lang="es-MX" sz="2000">
                <a:ea typeface="Calibri" panose="020F0502020204030204" pitchFamily="34" charset="0"/>
                <a:cs typeface="Times New Roman" panose="02020603050405020304" pitchFamily="18" charset="0"/>
              </a:rPr>
              <a:t>Se llevaron a cabo los siguientes cursos para la línea de Gestión:</a:t>
            </a:r>
          </a:p>
          <a:p>
            <a:pPr marL="285750" indent="-285750">
              <a:lnSpc>
                <a:spcPct val="107000"/>
              </a:lnSpc>
              <a:spcAft>
                <a:spcPts val="800"/>
              </a:spcAft>
              <a:buFont typeface="Wingdings" panose="05000000000000000000" pitchFamily="2" charset="2"/>
              <a:buChar char="Ø"/>
            </a:pPr>
            <a:r>
              <a:rPr lang="es-MX" sz="2000">
                <a:ea typeface="Calibri" panose="020F0502020204030204" pitchFamily="34" charset="0"/>
                <a:cs typeface="Times New Roman" panose="02020603050405020304" pitchFamily="18" charset="0"/>
              </a:rPr>
              <a:t>Inventarios, </a:t>
            </a:r>
          </a:p>
          <a:p>
            <a:pPr marL="285750" indent="-285750">
              <a:lnSpc>
                <a:spcPct val="107000"/>
              </a:lnSpc>
              <a:spcAft>
                <a:spcPts val="800"/>
              </a:spcAft>
              <a:buFont typeface="Wingdings" panose="05000000000000000000" pitchFamily="2" charset="2"/>
              <a:buChar char="Ø"/>
            </a:pPr>
            <a:r>
              <a:rPr lang="es-MX" sz="2000">
                <a:ea typeface="Calibri" panose="020F0502020204030204" pitchFamily="34" charset="0"/>
                <a:cs typeface="Times New Roman" panose="02020603050405020304" pitchFamily="18" charset="0"/>
              </a:rPr>
              <a:t>negociación colectiva e integridad,</a:t>
            </a:r>
          </a:p>
          <a:p>
            <a:pPr marL="285750" indent="-285750">
              <a:lnSpc>
                <a:spcPct val="107000"/>
              </a:lnSpc>
              <a:spcAft>
                <a:spcPts val="800"/>
              </a:spcAft>
              <a:buFont typeface="Wingdings" panose="05000000000000000000" pitchFamily="2" charset="2"/>
              <a:buChar char="Ø"/>
            </a:pPr>
            <a:r>
              <a:rPr lang="es-MX" sz="2000">
                <a:ea typeface="Calibri" panose="020F0502020204030204" pitchFamily="34" charset="0"/>
                <a:cs typeface="Times New Roman" panose="02020603050405020304" pitchFamily="18" charset="0"/>
              </a:rPr>
              <a:t>trasparencia y lucha contra la corrupción. </a:t>
            </a:r>
          </a:p>
          <a:p>
            <a:pPr marL="285750" indent="-285750">
              <a:lnSpc>
                <a:spcPct val="107000"/>
              </a:lnSpc>
              <a:spcAft>
                <a:spcPts val="800"/>
              </a:spcAft>
              <a:buFont typeface="Wingdings" panose="05000000000000000000" pitchFamily="2" charset="2"/>
              <a:buChar char="Ø"/>
            </a:pPr>
            <a:r>
              <a:rPr lang="es-MX" sz="2000">
                <a:ea typeface="Calibri" panose="020F0502020204030204" pitchFamily="34" charset="0"/>
                <a:cs typeface="Times New Roman" panose="02020603050405020304" pitchFamily="18" charset="0"/>
              </a:rPr>
              <a:t>Atención de personas con identidad de género</a:t>
            </a:r>
          </a:p>
          <a:p>
            <a:pPr marL="285750" indent="-285750">
              <a:lnSpc>
                <a:spcPct val="107000"/>
              </a:lnSpc>
              <a:spcAft>
                <a:spcPts val="800"/>
              </a:spcAft>
              <a:buFont typeface="Wingdings" panose="05000000000000000000" pitchFamily="2" charset="2"/>
              <a:buChar char="Ø"/>
            </a:pPr>
            <a:r>
              <a:rPr lang="es-MX" sz="2000">
                <a:ea typeface="Calibri" panose="020F0502020204030204" pitchFamily="34" charset="0"/>
                <a:cs typeface="Times New Roman" panose="02020603050405020304" pitchFamily="18" charset="0"/>
              </a:rPr>
              <a:t>Asesoría sobre estrategia de participación ciudadana y rendición de cuentas​</a:t>
            </a:r>
          </a:p>
          <a:p>
            <a:pPr marL="285750" indent="-285750">
              <a:lnSpc>
                <a:spcPct val="107000"/>
              </a:lnSpc>
              <a:spcAft>
                <a:spcPts val="800"/>
              </a:spcAft>
              <a:buFont typeface="Wingdings" panose="05000000000000000000" pitchFamily="2" charset="2"/>
              <a:buChar char="Ø"/>
            </a:pPr>
            <a:r>
              <a:rPr lang="es-MX" sz="2000">
                <a:ea typeface="Calibri" panose="020F0502020204030204" pitchFamily="34" charset="0"/>
                <a:cs typeface="Times New Roman" panose="02020603050405020304" pitchFamily="18" charset="0"/>
              </a:rPr>
              <a:t>Administración de los riesgos. </a:t>
            </a:r>
            <a:endParaRPr lang="es-CO" sz="2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268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42AD9C8E-E347-9AF9-D906-70D940B4BFB3}"/>
              </a:ext>
            </a:extLst>
          </p:cNvPr>
          <p:cNvSpPr>
            <a:spLocks noGrp="1"/>
          </p:cNvSpPr>
          <p:nvPr>
            <p:ph type="title" idx="4294967295"/>
          </p:nvPr>
        </p:nvSpPr>
        <p:spPr>
          <a:xfrm>
            <a:off x="880278" y="3553364"/>
            <a:ext cx="6324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1462704"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chemeClr val="tx1"/>
                </a:solidFill>
                <a:effectLst/>
                <a:uLnTx/>
                <a:uFillTx/>
                <a:latin typeface="+mn-lt"/>
                <a:ea typeface="+mn-ea"/>
                <a:cs typeface="+mn-cs"/>
              </a:rPr>
              <a:t>Plan anual de Vacantes </a:t>
            </a:r>
            <a:endParaRPr kumimoji="0" lang="es-CO" sz="3600" b="1" i="0" u="none" strike="noStrike" kern="1200" cap="none" spc="0" normalizeH="0" baseline="0" noProof="0" dirty="0">
              <a:ln>
                <a:noFill/>
              </a:ln>
              <a:solidFill>
                <a:schemeClr val="tx1"/>
              </a:solidFill>
              <a:effectLst/>
              <a:uLnTx/>
              <a:uFillTx/>
              <a:latin typeface="+mn-lt"/>
              <a:ea typeface="+mn-ea"/>
              <a:cs typeface="+mn-cs"/>
            </a:endParaRPr>
          </a:p>
        </p:txBody>
      </p:sp>
      <p:pic>
        <p:nvPicPr>
          <p:cNvPr id="14" name="Imagen 13" descr="imagen grupos especializados">
            <a:extLst>
              <a:ext uri="{FF2B5EF4-FFF2-40B4-BE49-F238E27FC236}">
                <a16:creationId xmlns:a16="http://schemas.microsoft.com/office/drawing/2014/main" id="{4734FDE9-1248-8ABD-DFFC-7736590D5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168" y="459197"/>
            <a:ext cx="4811222" cy="2966279"/>
          </a:xfrm>
          <a:prstGeom prst="rect">
            <a:avLst/>
          </a:prstGeom>
        </p:spPr>
      </p:pic>
      <p:sp>
        <p:nvSpPr>
          <p:cNvPr id="9" name="Rectángulo 8" descr="cuadro decorativo de texto " title="cuadro decorativo de texto ">
            <a:extLst>
              <a:ext uri="{FF2B5EF4-FFF2-40B4-BE49-F238E27FC236}">
                <a16:creationId xmlns:a16="http://schemas.microsoft.com/office/drawing/2014/main" id="{5039A8E1-6596-E49A-8A27-0C85BCCE47D2}"/>
              </a:ext>
            </a:extLst>
          </p:cNvPr>
          <p:cNvSpPr/>
          <p:nvPr/>
        </p:nvSpPr>
        <p:spPr>
          <a:xfrm>
            <a:off x="474375" y="4283981"/>
            <a:ext cx="6910809" cy="487289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CuadroTexto 9">
            <a:extLst>
              <a:ext uri="{FF2B5EF4-FFF2-40B4-BE49-F238E27FC236}">
                <a16:creationId xmlns:a16="http://schemas.microsoft.com/office/drawing/2014/main" id="{2175576B-5D62-3BDC-5DBA-109F464F733F}"/>
              </a:ext>
            </a:extLst>
          </p:cNvPr>
          <p:cNvSpPr txBox="1"/>
          <p:nvPr/>
        </p:nvSpPr>
        <p:spPr>
          <a:xfrm>
            <a:off x="533146" y="4452552"/>
            <a:ext cx="6910809" cy="4564070"/>
          </a:xfrm>
          <a:prstGeom prst="rect">
            <a:avLst/>
          </a:prstGeom>
          <a:noFill/>
        </p:spPr>
        <p:txBody>
          <a:bodyPr wrap="square">
            <a:spAutoFit/>
          </a:bodyPr>
          <a:lstStyle/>
          <a:p>
            <a:pPr>
              <a:lnSpc>
                <a:spcPct val="107000"/>
              </a:lnSpc>
              <a:spcAft>
                <a:spcPts val="800"/>
              </a:spcAft>
            </a:pPr>
            <a:r>
              <a:rPr lang="es-CO" sz="2000">
                <a:ea typeface="Calibri" panose="020F0502020204030204" pitchFamily="34" charset="0"/>
                <a:cs typeface="Times New Roman" panose="02020603050405020304" pitchFamily="18" charset="0"/>
              </a:rPr>
              <a:t>Se realizó la devolución de los proyectos de decreto ""por medio del cual se modifica la planta de empleos de la Unidad Administrativa Espacial Cuerpo Oficial de Bomberos Bogotá"" y "" por medio de la cual se modifica la estructura organizacional de la Unidad Administrativa Espacial Cuerpo Oficial de Bomberos Bogotá"" - Radicado: 20235410077671 - 20235410106001"</a:t>
            </a:r>
          </a:p>
          <a:p>
            <a:pPr>
              <a:lnSpc>
                <a:spcPct val="107000"/>
              </a:lnSpc>
              <a:spcAft>
                <a:spcPts val="800"/>
              </a:spcAft>
            </a:pPr>
            <a:r>
              <a:rPr lang="es-CO" sz="2000">
                <a:ea typeface="Calibri" panose="020F0502020204030204" pitchFamily="34" charset="0"/>
                <a:cs typeface="Times New Roman" panose="02020603050405020304" pitchFamily="18" charset="0"/>
              </a:rPr>
              <a:t>"Se generó link de acceso a la Comisión Nacional del Servicio Civil a través de la página web de la UAE Cuerpo Oficial Bomberos de Bogotá dentro del marco del concurso de méritos para el empleo de Bombero.</a:t>
            </a:r>
          </a:p>
          <a:p>
            <a:pPr>
              <a:lnSpc>
                <a:spcPct val="107000"/>
              </a:lnSpc>
              <a:spcAft>
                <a:spcPts val="800"/>
              </a:spcAft>
            </a:pPr>
            <a:r>
              <a:rPr lang="es-CO" sz="2000">
                <a:ea typeface="Calibri" panose="020F0502020204030204" pitchFamily="34" charset="0"/>
                <a:cs typeface="Times New Roman" panose="02020603050405020304" pitchFamily="18" charset="0"/>
              </a:rPr>
              <a:t>Marzo: Se resolvieron las inquietudes presentadas por personal interno y externo de la entidad, con ocasión del desarrollo del concurso de méritos que adelanta la CNSC. / Cantidad: 8 PQR."</a:t>
            </a:r>
          </a:p>
        </p:txBody>
      </p:sp>
      <p:cxnSp>
        <p:nvCxnSpPr>
          <p:cNvPr id="16" name="Conector recto 15" descr="decorativo " title="decorativo ">
            <a:extLst>
              <a:ext uri="{FF2B5EF4-FFF2-40B4-BE49-F238E27FC236}">
                <a16:creationId xmlns:a16="http://schemas.microsoft.com/office/drawing/2014/main" id="{61BB9FE3-9346-FC78-BBB3-9BB9E0A65775}"/>
              </a:ext>
            </a:extLst>
          </p:cNvPr>
          <p:cNvCxnSpPr/>
          <p:nvPr/>
        </p:nvCxnSpPr>
        <p:spPr>
          <a:xfrm>
            <a:off x="7683041" y="660388"/>
            <a:ext cx="0" cy="897274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32F92D40-6BC2-072C-BB4C-A9B7C21F0B57}"/>
              </a:ext>
            </a:extLst>
          </p:cNvPr>
          <p:cNvSpPr/>
          <p:nvPr/>
        </p:nvSpPr>
        <p:spPr>
          <a:xfrm>
            <a:off x="8027303" y="962633"/>
            <a:ext cx="7255864" cy="1200329"/>
          </a:xfrm>
          <a:prstGeom prst="rect">
            <a:avLst/>
          </a:prstGeom>
        </p:spPr>
        <p:txBody>
          <a:bodyPr wrap="square">
            <a:spAutoFit/>
          </a:bodyPr>
          <a:lstStyle/>
          <a:p>
            <a:pPr algn="ctr">
              <a:defRPr/>
            </a:pPr>
            <a:r>
              <a:rPr lang="es-CO" sz="3600" b="1">
                <a:ea typeface="Calibri" panose="020F0502020204030204" pitchFamily="34" charset="0"/>
                <a:cs typeface="Times New Roman" panose="02020603050405020304" pitchFamily="18" charset="0"/>
              </a:rPr>
              <a:t>Plan de Previsión de Recursos Humanos </a:t>
            </a:r>
            <a:endParaRPr lang="es-CO" sz="4300" b="1"/>
          </a:p>
        </p:txBody>
      </p:sp>
      <p:sp>
        <p:nvSpPr>
          <p:cNvPr id="3" name="Rectángulo 2" descr="cuadro decorativo de texto " title="cuadro decorativo de texto ">
            <a:extLst>
              <a:ext uri="{FF2B5EF4-FFF2-40B4-BE49-F238E27FC236}">
                <a16:creationId xmlns:a16="http://schemas.microsoft.com/office/drawing/2014/main" id="{E6C9EDC4-5E8E-6838-A78E-E81606FE183E}"/>
              </a:ext>
            </a:extLst>
          </p:cNvPr>
          <p:cNvSpPr/>
          <p:nvPr/>
        </p:nvSpPr>
        <p:spPr>
          <a:xfrm>
            <a:off x="8005901" y="2463995"/>
            <a:ext cx="7277265" cy="653833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Rectángulo 6"/>
          <p:cNvSpPr/>
          <p:nvPr/>
        </p:nvSpPr>
        <p:spPr>
          <a:xfrm>
            <a:off x="8156623" y="2601024"/>
            <a:ext cx="7126543" cy="6270178"/>
          </a:xfrm>
          <a:prstGeom prst="rect">
            <a:avLst/>
          </a:prstGeom>
        </p:spPr>
        <p:txBody>
          <a:bodyPr wrap="square">
            <a:spAutoFit/>
          </a:bodyPr>
          <a:lstStyle/>
          <a:p>
            <a:pPr>
              <a:lnSpc>
                <a:spcPct val="107000"/>
              </a:lnSpc>
              <a:spcAft>
                <a:spcPts val="800"/>
              </a:spcAft>
            </a:pPr>
            <a:r>
              <a:rPr lang="es-CO" sz="2000">
                <a:ea typeface="Calibri" panose="020F0502020204030204" pitchFamily="34" charset="0"/>
                <a:cs typeface="Times New Roman" panose="02020603050405020304" pitchFamily="18" charset="0"/>
              </a:rPr>
              <a:t>""Se realiza las provisiones de los siguientes empleos entre los meses de enero - febrero:</a:t>
            </a:r>
          </a:p>
          <a:p>
            <a:pPr>
              <a:lnSpc>
                <a:spcPct val="107000"/>
              </a:lnSpc>
              <a:spcAft>
                <a:spcPts val="800"/>
              </a:spcAft>
            </a:pPr>
            <a:r>
              <a:rPr lang="es-CO" sz="2000">
                <a:ea typeface="Calibri" panose="020F0502020204030204" pitchFamily="34" charset="0"/>
                <a:cs typeface="Times New Roman" panose="02020603050405020304" pitchFamily="18" charset="0"/>
              </a:rPr>
              <a:t>-Bombero código 475 grado 15</a:t>
            </a:r>
          </a:p>
          <a:p>
            <a:pPr>
              <a:lnSpc>
                <a:spcPct val="107000"/>
              </a:lnSpc>
              <a:spcAft>
                <a:spcPts val="800"/>
              </a:spcAft>
            </a:pPr>
            <a:r>
              <a:rPr lang="es-CO" sz="2000">
                <a:ea typeface="Calibri" panose="020F0502020204030204" pitchFamily="34" charset="0"/>
                <a:cs typeface="Times New Roman" panose="02020603050405020304" pitchFamily="18" charset="0"/>
              </a:rPr>
              <a:t>-Subdirección de Logística</a:t>
            </a:r>
          </a:p>
          <a:p>
            <a:pPr>
              <a:lnSpc>
                <a:spcPct val="107000"/>
              </a:lnSpc>
              <a:spcAft>
                <a:spcPts val="800"/>
              </a:spcAft>
            </a:pPr>
            <a:r>
              <a:rPr lang="es-CO" sz="2000">
                <a:ea typeface="Calibri" panose="020F0502020204030204" pitchFamily="34" charset="0"/>
                <a:cs typeface="Times New Roman" panose="02020603050405020304" pitchFamily="18" charset="0"/>
              </a:rPr>
              <a:t>-Subdirección Operativa</a:t>
            </a:r>
          </a:p>
          <a:p>
            <a:pPr>
              <a:lnSpc>
                <a:spcPct val="107000"/>
              </a:lnSpc>
              <a:spcAft>
                <a:spcPts val="800"/>
              </a:spcAft>
            </a:pPr>
            <a:r>
              <a:rPr lang="es-CO" sz="2000">
                <a:ea typeface="Calibri" panose="020F0502020204030204" pitchFamily="34" charset="0"/>
                <a:cs typeface="Times New Roman" panose="02020603050405020304" pitchFamily="18" charset="0"/>
              </a:rPr>
              <a:t>Se realiza las provisiones de los siguientes empleos para el mes de marzo:</a:t>
            </a:r>
          </a:p>
          <a:p>
            <a:pPr>
              <a:lnSpc>
                <a:spcPct val="107000"/>
              </a:lnSpc>
              <a:spcAft>
                <a:spcPts val="800"/>
              </a:spcAft>
            </a:pPr>
            <a:r>
              <a:rPr lang="es-CO" sz="2000">
                <a:ea typeface="Calibri" panose="020F0502020204030204" pitchFamily="34" charset="0"/>
                <a:cs typeface="Times New Roman" panose="02020603050405020304" pitchFamily="18" charset="0"/>
              </a:rPr>
              <a:t>-Bombero código 475 grado 15 / Cantidad: 12</a:t>
            </a:r>
          </a:p>
          <a:p>
            <a:pPr>
              <a:lnSpc>
                <a:spcPct val="107000"/>
              </a:lnSpc>
              <a:spcAft>
                <a:spcPts val="800"/>
              </a:spcAft>
            </a:pPr>
            <a:r>
              <a:rPr lang="es-CO" sz="2000">
                <a:ea typeface="Calibri" panose="020F0502020204030204" pitchFamily="34" charset="0"/>
                <a:cs typeface="Times New Roman" panose="02020603050405020304" pitchFamily="18" charset="0"/>
              </a:rPr>
              <a:t>-Subdirección de Gestión / Cantidad: 2 (Subdirector de gestión Humana en libre nombramiento y remoción - Profesional universitario grado: 14 - Código: 219) </a:t>
            </a:r>
          </a:p>
          <a:p>
            <a:pPr>
              <a:lnSpc>
                <a:spcPct val="107000"/>
              </a:lnSpc>
              <a:spcAft>
                <a:spcPts val="800"/>
              </a:spcAft>
            </a:pPr>
            <a:r>
              <a:rPr lang="es-CO" sz="2000">
                <a:ea typeface="Calibri" panose="020F0502020204030204" pitchFamily="34" charset="0"/>
                <a:cs typeface="Times New Roman" panose="02020603050405020304" pitchFamily="18" charset="0"/>
              </a:rPr>
              <a:t>- Control Interno / Cantidad: 1 (Profesional especializado grado: 26 - Código: 222)</a:t>
            </a:r>
          </a:p>
          <a:p>
            <a:pPr>
              <a:lnSpc>
                <a:spcPct val="107000"/>
              </a:lnSpc>
              <a:spcAft>
                <a:spcPts val="800"/>
              </a:spcAft>
            </a:pPr>
            <a:r>
              <a:rPr lang="es-CO" sz="2000">
                <a:ea typeface="Calibri" panose="020F0502020204030204" pitchFamily="34" charset="0"/>
                <a:cs typeface="Times New Roman" panose="02020603050405020304" pitchFamily="18" charset="0"/>
              </a:rPr>
              <a:t>- Oficina Asesora de Planeación / Cantidad: 1 (Jefe Oficina Asesora de Planeación en libre nombramiento y remoción) </a:t>
            </a:r>
          </a:p>
          <a:p>
            <a:pPr>
              <a:lnSpc>
                <a:spcPct val="107000"/>
              </a:lnSpc>
              <a:spcAft>
                <a:spcPts val="800"/>
              </a:spcAft>
            </a:pPr>
            <a:r>
              <a:rPr lang="es-CO" sz="2000">
                <a:ea typeface="Calibri" panose="020F0502020204030204" pitchFamily="34" charset="0"/>
                <a:cs typeface="Times New Roman" panose="02020603050405020304" pitchFamily="18" charset="0"/>
              </a:rPr>
              <a:t>- Dirección / Cantidad: 1 (Asesor Grado: 05 - Código: 105)"</a:t>
            </a:r>
          </a:p>
        </p:txBody>
      </p:sp>
    </p:spTree>
    <p:extLst>
      <p:ext uri="{BB962C8B-B14F-4D97-AF65-F5344CB8AC3E}">
        <p14:creationId xmlns:p14="http://schemas.microsoft.com/office/powerpoint/2010/main" val="2704497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8">
            <a:extLst>
              <a:ext uri="{FF2B5EF4-FFF2-40B4-BE49-F238E27FC236}">
                <a16:creationId xmlns:a16="http://schemas.microsoft.com/office/drawing/2014/main" id="{B73B4FF2-72A0-BD1B-8B8E-F01C0F213AA9}"/>
              </a:ext>
            </a:extLst>
          </p:cNvPr>
          <p:cNvSpPr txBox="1">
            <a:spLocks noGrp="1"/>
          </p:cNvSpPr>
          <p:nvPr>
            <p:ph type="title" idx="4294967295"/>
          </p:nvPr>
        </p:nvSpPr>
        <p:spPr>
          <a:xfrm>
            <a:off x="342688" y="476644"/>
            <a:ext cx="8234526" cy="1458443"/>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chemeClr val="tx1"/>
                </a:solidFill>
                <a:uLnTx/>
                <a:uFillTx/>
                <a:latin typeface="+mn-lt"/>
                <a:ea typeface="Calibri" panose="020F0502020204030204" pitchFamily="34" charset="0"/>
                <a:cs typeface="Times New Roman" panose="02020603050405020304" pitchFamily="18" charset="0"/>
              </a:rPr>
              <a:t>Plan de Trabajo Anual en Seguridad y Salud en el Trabajo</a:t>
            </a:r>
            <a:endParaRPr kumimoji="0" lang="es-ES" sz="4374" b="1" i="0" u="none" strike="noStrike" kern="1200" cap="none" spc="0" normalizeH="0" baseline="0" noProof="0" dirty="0">
              <a:ln>
                <a:noFill/>
              </a:ln>
              <a:solidFill>
                <a:schemeClr val="tx1"/>
              </a:solidFill>
              <a:uLnTx/>
              <a:uFillTx/>
              <a:latin typeface="+mn-lt"/>
              <a:ea typeface="+mn-ea"/>
              <a:cs typeface="+mn-cs"/>
            </a:endParaRPr>
          </a:p>
        </p:txBody>
      </p:sp>
      <p:sp>
        <p:nvSpPr>
          <p:cNvPr id="2" name="Rectángulo 1" descr="cuadro decorativo de texto " title="cuadro decorativo de texto ">
            <a:extLst>
              <a:ext uri="{FF2B5EF4-FFF2-40B4-BE49-F238E27FC236}">
                <a16:creationId xmlns:a16="http://schemas.microsoft.com/office/drawing/2014/main" id="{B37F7F4A-37E2-070B-B421-3443FDF1FAEF}"/>
              </a:ext>
            </a:extLst>
          </p:cNvPr>
          <p:cNvSpPr/>
          <p:nvPr/>
        </p:nvSpPr>
        <p:spPr>
          <a:xfrm>
            <a:off x="342688" y="2117726"/>
            <a:ext cx="8524226" cy="730960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11" name="Imagen 10" descr="Ejercicio de seguridad y salud en el trabajo&#10;">
            <a:extLst>
              <a:ext uri="{FF2B5EF4-FFF2-40B4-BE49-F238E27FC236}">
                <a16:creationId xmlns:a16="http://schemas.microsoft.com/office/drawing/2014/main" id="{1BFDF70E-AA4B-CF6C-737B-11640A925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595" y="314803"/>
            <a:ext cx="5388031" cy="2105033"/>
          </a:xfrm>
          <a:prstGeom prst="rect">
            <a:avLst/>
          </a:prstGeom>
        </p:spPr>
      </p:pic>
      <p:sp>
        <p:nvSpPr>
          <p:cNvPr id="3" name="Rectángulo 2"/>
          <p:cNvSpPr/>
          <p:nvPr/>
        </p:nvSpPr>
        <p:spPr>
          <a:xfrm>
            <a:off x="564615" y="2207451"/>
            <a:ext cx="8157254" cy="7130157"/>
          </a:xfrm>
          <a:prstGeom prst="rect">
            <a:avLst/>
          </a:prstGeom>
        </p:spPr>
        <p:txBody>
          <a:bodyPr wrap="square" numCol="2" spcCol="720000">
            <a:spAutoFit/>
          </a:bodyPr>
          <a:lstStyle/>
          <a:p>
            <a:pPr algn="just">
              <a:spcAft>
                <a:spcPts val="800"/>
              </a:spcAft>
            </a:pPr>
            <a:r>
              <a:rPr lang="es-CO" sz="1600">
                <a:ea typeface="Calibri" panose="020F0502020204030204" pitchFamily="34" charset="0"/>
                <a:cs typeface="Times New Roman" panose="02020603050405020304" pitchFamily="18" charset="0"/>
              </a:rPr>
              <a:t>Los principales avances en la ejecución de este plan se presentan a partir del cumplimiento de los 4 objetivos del plan de trabajo anual en seguridad y salud en el trabajo: </a:t>
            </a:r>
          </a:p>
          <a:p>
            <a:pPr algn="just">
              <a:spcAft>
                <a:spcPts val="800"/>
              </a:spcAft>
            </a:pPr>
            <a:r>
              <a:rPr lang="es-CO" sz="1600" b="1">
                <a:ea typeface="Calibri" panose="020F0502020204030204" pitchFamily="34" charset="0"/>
                <a:cs typeface="Times New Roman" panose="02020603050405020304" pitchFamily="18" charset="0"/>
              </a:rPr>
              <a:t>Objetivo 1:</a:t>
            </a:r>
            <a:r>
              <a:rPr lang="es-MX" sz="1600" b="1">
                <a:ea typeface="Calibri" panose="020F0502020204030204" pitchFamily="34" charset="0"/>
                <a:cs typeface="Times New Roman" panose="02020603050405020304" pitchFamily="18" charset="0"/>
              </a:rPr>
              <a:t>Fomentar una cultura encaminada al autocuidado mediante programas para la adopción de hábitos de vida saludable, que promuevan la salud y ayuden a la prevención de enfermedades laborales y conductas de riesgo en los servidores y contratistas</a:t>
            </a:r>
            <a:endParaRPr lang="es-CO" sz="1600" b="1">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Acompañamiento psicológico al personal operativo que lo requirieron</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Seguimiento al personal del programa de SPA (Incluye capacitación SPA)</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Acondicionamiento del gesto postural</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Seguimiento médico al personal con accidente y enfermedad laboral</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Taller de cuidado de manos y pausas saludables</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Capacitación hábitos de vida saludable</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Zumba y terapia manual</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Inspecciones de puesto de trabajo</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Programación de exámenes médicos</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 Mesa de trabajo para la disminución del riesgo en incidentes de abejas</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Solicitud a la ARL, para la ejecución de las mediciones ambientales de iluminación</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Acompañamiento psicológico al personal operativo que lo requirieron</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Divulgación de las líneas Distritales de atención mental</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Taller de higiene postural</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Entrega de recomendaciones por factores DME</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Taller SPA</a:t>
            </a:r>
          </a:p>
          <a:p>
            <a:pPr algn="just">
              <a:spcAft>
                <a:spcPts val="800"/>
              </a:spcAft>
            </a:pPr>
            <a:r>
              <a:rPr lang="es-CO" sz="1600" b="1">
                <a:ea typeface="Calibri" panose="020F0502020204030204" pitchFamily="34" charset="0"/>
                <a:cs typeface="Times New Roman" panose="02020603050405020304" pitchFamily="18" charset="0"/>
              </a:rPr>
              <a:t>Objetivo 2:</a:t>
            </a:r>
            <a:r>
              <a:rPr lang="es-MX" sz="1600" b="1">
                <a:ea typeface="Calibri" panose="020F0502020204030204" pitchFamily="34" charset="0"/>
                <a:cs typeface="Times New Roman" panose="02020603050405020304" pitchFamily="18" charset="0"/>
              </a:rPr>
              <a:t>Realizar la identificación continua de peligros, evaluación y valoración de riesgos y determinar los controles</a:t>
            </a:r>
            <a:endParaRPr lang="es-CO" sz="1600" b="1">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Actualización de la Matriz de Identificación de Peligros y evaluación de Riesgos (MIPER)</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Cronograma de inspecciones planeadas</a:t>
            </a:r>
          </a:p>
          <a:p>
            <a:pPr marL="285750" indent="-285750" algn="just">
              <a:spcAft>
                <a:spcPts val="800"/>
              </a:spcAft>
              <a:buFont typeface="Wingdings" panose="05000000000000000000" pitchFamily="2" charset="2"/>
              <a:buChar char="Ø"/>
            </a:pPr>
            <a:r>
              <a:rPr lang="es-CO" sz="1600">
                <a:ea typeface="Calibri" panose="020F0502020204030204" pitchFamily="34" charset="0"/>
                <a:cs typeface="Times New Roman" panose="02020603050405020304" pitchFamily="18" charset="0"/>
              </a:rPr>
              <a:t>Aplicación del formulario de inspección de elementos de protección personal"</a:t>
            </a:r>
          </a:p>
        </p:txBody>
      </p:sp>
      <p:sp>
        <p:nvSpPr>
          <p:cNvPr id="5" name="CuadroTexto 4">
            <a:extLst>
              <a:ext uri="{FF2B5EF4-FFF2-40B4-BE49-F238E27FC236}">
                <a16:creationId xmlns:a16="http://schemas.microsoft.com/office/drawing/2014/main" id="{C143CF24-080D-2CD2-577E-944382C20087}"/>
              </a:ext>
            </a:extLst>
          </p:cNvPr>
          <p:cNvSpPr txBox="1"/>
          <p:nvPr/>
        </p:nvSpPr>
        <p:spPr>
          <a:xfrm>
            <a:off x="9195515" y="2697506"/>
            <a:ext cx="5950040" cy="6919843"/>
          </a:xfrm>
          <a:prstGeom prst="rect">
            <a:avLst/>
          </a:prstGeom>
          <a:noFill/>
        </p:spPr>
        <p:txBody>
          <a:bodyPr wrap="square">
            <a:spAutoFit/>
          </a:bodyPr>
          <a:lstStyle/>
          <a:p>
            <a:pPr algn="just">
              <a:spcAft>
                <a:spcPts val="800"/>
              </a:spcAft>
            </a:pPr>
            <a:r>
              <a:rPr lang="es-CO" sz="1700" b="1">
                <a:ea typeface="Calibri" panose="020F0502020204030204" pitchFamily="34" charset="0"/>
                <a:cs typeface="Times New Roman" panose="02020603050405020304" pitchFamily="18" charset="0"/>
              </a:rPr>
              <a:t>Objetivo 3: I</a:t>
            </a:r>
            <a:r>
              <a:rPr lang="es-MX" sz="1700" b="1">
                <a:ea typeface="Calibri" panose="020F0502020204030204" pitchFamily="34" charset="0"/>
                <a:cs typeface="Times New Roman" panose="02020603050405020304" pitchFamily="18" charset="0"/>
              </a:rPr>
              <a:t>implementar medidas de intervención y control para los riesgos identificados, para mitigar los impactos reales y potenciales en situaciones generadoras de incidentes, accidentes y enfermedades laborales</a:t>
            </a:r>
            <a:endParaRPr lang="es-CO" sz="1700" b="1">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Investigación de accidentes de trabajo</a:t>
            </a: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Divulgación de lecciones aprendidas</a:t>
            </a: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Definición de responsables para los controles e intervenciones</a:t>
            </a: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Seguimiento médico a casos por accidentes laborales</a:t>
            </a: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Investigación de accidentes de trabajo</a:t>
            </a: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Divulgación de lecciones aprendidas</a:t>
            </a: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Seguimiento médico a casos por accidentes laborales</a:t>
            </a: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Definición de responsables para los controles e intervenciones "</a:t>
            </a:r>
          </a:p>
          <a:p>
            <a:pPr algn="just">
              <a:spcAft>
                <a:spcPts val="800"/>
              </a:spcAft>
            </a:pPr>
            <a:r>
              <a:rPr lang="es-CO" sz="1700" b="1">
                <a:ea typeface="Calibri" panose="020F0502020204030204" pitchFamily="34" charset="0"/>
                <a:cs typeface="Times New Roman" panose="02020603050405020304" pitchFamily="18" charset="0"/>
              </a:rPr>
              <a:t>Objetivo 4: </a:t>
            </a:r>
            <a:r>
              <a:rPr lang="es-MX" sz="1700" b="1">
                <a:ea typeface="Calibri" panose="020F0502020204030204" pitchFamily="34" charset="0"/>
                <a:cs typeface="Times New Roman" panose="02020603050405020304" pitchFamily="18" charset="0"/>
              </a:rPr>
              <a:t>Promover la mejora continua del sistema de Gestión de Seguridad y Salud en el trabajo y el compromiso de los servidores con la misma</a:t>
            </a:r>
            <a:endParaRPr lang="es-CO" sz="1700" b="1">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Reuniones del comité de convivencia laboral</a:t>
            </a: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Reuniones del COPASST</a:t>
            </a: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Capacitación SPA</a:t>
            </a:r>
          </a:p>
          <a:p>
            <a:pPr marL="285750" indent="-285750" algn="just">
              <a:spcAft>
                <a:spcPts val="800"/>
              </a:spcAft>
              <a:buFont typeface="Wingdings" panose="05000000000000000000" pitchFamily="2" charset="2"/>
              <a:buChar char="Ø"/>
            </a:pPr>
            <a:r>
              <a:rPr lang="es-CO" sz="1700">
                <a:ea typeface="Calibri" panose="020F0502020204030204" pitchFamily="34" charset="0"/>
                <a:cs typeface="Times New Roman" panose="02020603050405020304" pitchFamily="18" charset="0"/>
              </a:rPr>
              <a:t>Charla de lactancia materna</a:t>
            </a:r>
          </a:p>
        </p:txBody>
      </p:sp>
      <p:sp>
        <p:nvSpPr>
          <p:cNvPr id="10" name="Rectángulo 9" title="cuadro decorativo de texto ">
            <a:extLst>
              <a:ext uri="{FF2B5EF4-FFF2-40B4-BE49-F238E27FC236}">
                <a16:creationId xmlns:a16="http://schemas.microsoft.com/office/drawing/2014/main" id="{65540D01-50D4-0345-E0E8-79B298680ABC}"/>
              </a:ext>
            </a:extLst>
          </p:cNvPr>
          <p:cNvSpPr/>
          <p:nvPr/>
        </p:nvSpPr>
        <p:spPr>
          <a:xfrm>
            <a:off x="9082591" y="2609850"/>
            <a:ext cx="6216147" cy="681748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22158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3">
            <a:extLst>
              <a:ext uri="{FF2B5EF4-FFF2-40B4-BE49-F238E27FC236}">
                <a16:creationId xmlns:a16="http://schemas.microsoft.com/office/drawing/2014/main" id="{5CF4C3DA-0CAC-DCE1-184D-2661D3335818}"/>
              </a:ext>
              <a:ext uri="{C183D7F6-B498-43B3-948B-1728B52AA6E4}">
                <adec:decorative xmlns:adec="http://schemas.microsoft.com/office/drawing/2017/decorative" val="0"/>
              </a:ext>
            </a:extLst>
          </p:cNvPr>
          <p:cNvSpPr txBox="1">
            <a:spLocks noGrp="1"/>
          </p:cNvSpPr>
          <p:nvPr>
            <p:ph type="title" idx="4294967295"/>
          </p:nvPr>
        </p:nvSpPr>
        <p:spPr>
          <a:xfrm>
            <a:off x="4725102" y="1023589"/>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4374" b="1" i="0" u="none" strike="noStrike" kern="1200" cap="none" spc="0" normalizeH="0" baseline="0" noProof="0" dirty="0">
                <a:ln>
                  <a:noFill/>
                </a:ln>
                <a:solidFill>
                  <a:schemeClr val="tx1"/>
                </a:solidFill>
                <a:uLnTx/>
                <a:uFillTx/>
                <a:latin typeface="+mj-lt"/>
                <a:ea typeface="+mn-ea"/>
                <a:cs typeface="+mn-cs"/>
              </a:rPr>
              <a:t>Contenido del informe</a:t>
            </a:r>
            <a:endParaRPr kumimoji="0" lang="es-CO" sz="4374" b="0" i="0" u="none" strike="noStrike" kern="1200" cap="none" spc="0" normalizeH="0" baseline="0" noProof="0" dirty="0">
              <a:ln>
                <a:noFill/>
              </a:ln>
              <a:solidFill>
                <a:schemeClr val="tx1"/>
              </a:solidFill>
              <a:uLnTx/>
              <a:uFillTx/>
              <a:latin typeface="+mj-lt"/>
              <a:ea typeface="+mn-ea"/>
              <a:cs typeface="+mn-cs"/>
            </a:endParaRPr>
          </a:p>
        </p:txBody>
      </p:sp>
      <p:graphicFrame>
        <p:nvGraphicFramePr>
          <p:cNvPr id="10" name="Diagrama 9" descr="Mapa conceptual del contenido y estructura de la información del documento ">
            <a:extLst>
              <a:ext uri="{FF2B5EF4-FFF2-40B4-BE49-F238E27FC236}">
                <a16:creationId xmlns:a16="http://schemas.microsoft.com/office/drawing/2014/main" id="{80494E40-2C64-196D-9513-099985F0FDE9}"/>
              </a:ext>
            </a:extLst>
          </p:cNvPr>
          <p:cNvGraphicFramePr/>
          <p:nvPr>
            <p:extLst>
              <p:ext uri="{D42A27DB-BD31-4B8C-83A1-F6EECF244321}">
                <p14:modId xmlns:p14="http://schemas.microsoft.com/office/powerpoint/2010/main" val="1277893768"/>
              </p:ext>
            </p:extLst>
          </p:nvPr>
        </p:nvGraphicFramePr>
        <p:xfrm>
          <a:off x="-1143114" y="1937027"/>
          <a:ext cx="9668533" cy="6681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descr="Logo bomberos &#10;&#10;Logo bomberos &#10;&#10;Logo bomberos">
            <a:extLst>
              <a:ext uri="{FF2B5EF4-FFF2-40B4-BE49-F238E27FC236}">
                <a16:creationId xmlns:a16="http://schemas.microsoft.com/office/drawing/2014/main" id="{F21D6354-BCE7-D0BE-AE59-19CF3EB5C945}"/>
              </a:ext>
              <a:ext uri="{C183D7F6-B498-43B3-948B-1728B52AA6E4}">
                <adec:decorative xmlns:adec="http://schemas.microsoft.com/office/drawing/2017/decorative" val="0"/>
              </a:ext>
            </a:extLst>
          </p:cNvPr>
          <p:cNvPicPr>
            <a:picLocks noChangeAspect="1"/>
          </p:cNvPicPr>
          <p:nvPr/>
        </p:nvPicPr>
        <p:blipFill rotWithShape="1">
          <a:blip r:embed="rId7"/>
          <a:srcRect r="91881"/>
          <a:stretch/>
        </p:blipFill>
        <p:spPr>
          <a:xfrm>
            <a:off x="-12139" y="5326"/>
            <a:ext cx="499819" cy="10059988"/>
          </a:xfrm>
          <a:prstGeom prst="rect">
            <a:avLst/>
          </a:prstGeom>
        </p:spPr>
      </p:pic>
      <p:pic>
        <p:nvPicPr>
          <p:cNvPr id="3" name="Imagen 2" descr="Logo bomberos &#10;&#10;Logo bomberos &#10;&#10;Logo bomberos">
            <a:extLst>
              <a:ext uri="{FF2B5EF4-FFF2-40B4-BE49-F238E27FC236}">
                <a16:creationId xmlns:a16="http://schemas.microsoft.com/office/drawing/2014/main" id="{B94E4E2A-064C-F265-FE68-45F850DE8E68}"/>
              </a:ext>
              <a:ext uri="{C183D7F6-B498-43B3-948B-1728B52AA6E4}">
                <adec:decorative xmlns:adec="http://schemas.microsoft.com/office/drawing/2017/decorative" val="0"/>
              </a:ext>
            </a:extLst>
          </p:cNvPr>
          <p:cNvPicPr>
            <a:picLocks noChangeAspect="1"/>
          </p:cNvPicPr>
          <p:nvPr/>
        </p:nvPicPr>
        <p:blipFill rotWithShape="1">
          <a:blip r:embed="rId7"/>
          <a:srcRect l="7922" t="90287" b="1520"/>
          <a:stretch/>
        </p:blipFill>
        <p:spPr>
          <a:xfrm>
            <a:off x="568960" y="9103723"/>
            <a:ext cx="5668420" cy="824184"/>
          </a:xfrm>
          <a:prstGeom prst="rect">
            <a:avLst/>
          </a:prstGeom>
        </p:spPr>
      </p:pic>
      <p:cxnSp>
        <p:nvCxnSpPr>
          <p:cNvPr id="11" name="Conector recto 10" descr="Separador estructura del documento e índice de tablas y graficas ">
            <a:extLst>
              <a:ext uri="{FF2B5EF4-FFF2-40B4-BE49-F238E27FC236}">
                <a16:creationId xmlns:a16="http://schemas.microsoft.com/office/drawing/2014/main" id="{4787D1C6-6B31-EA61-B7C8-0EC1B779AC9B}"/>
              </a:ext>
              <a:ext uri="{C183D7F6-B498-43B3-948B-1728B52AA6E4}">
                <adec:decorative xmlns:adec="http://schemas.microsoft.com/office/drawing/2017/decorative" val="0"/>
              </a:ext>
            </a:extLst>
          </p:cNvPr>
          <p:cNvCxnSpPr>
            <a:cxnSpLocks/>
          </p:cNvCxnSpPr>
          <p:nvPr/>
        </p:nvCxnSpPr>
        <p:spPr>
          <a:xfrm flipH="1">
            <a:off x="7773194" y="1893226"/>
            <a:ext cx="7147" cy="6681447"/>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0571FA47-B797-53A6-69FA-B0F9867AC64A}"/>
              </a:ext>
              <a:ext uri="{C183D7F6-B498-43B3-948B-1728B52AA6E4}">
                <adec:decorative xmlns:adec="http://schemas.microsoft.com/office/drawing/2017/decorative" val="0"/>
              </a:ext>
            </a:extLst>
          </p:cNvPr>
          <p:cNvSpPr txBox="1"/>
          <p:nvPr/>
        </p:nvSpPr>
        <p:spPr>
          <a:xfrm>
            <a:off x="9818789" y="2030647"/>
            <a:ext cx="2502759" cy="466281"/>
          </a:xfrm>
          <a:prstGeom prst="rect">
            <a:avLst/>
          </a:prstGeom>
          <a:noFill/>
        </p:spPr>
        <p:txBody>
          <a:bodyPr wrap="square" rtlCol="0">
            <a:spAutoFit/>
          </a:bodyPr>
          <a:lstStyle/>
          <a:p>
            <a:pPr defTabSz="555452"/>
            <a:r>
              <a:rPr lang="es-CO" sz="2400" b="1">
                <a:solidFill>
                  <a:prstClr val="black"/>
                </a:solidFill>
                <a:latin typeface="Arial Narrow" panose="020B0606020202030204" pitchFamily="34" charset="0"/>
              </a:rPr>
              <a:t>Índice de Tablas</a:t>
            </a:r>
          </a:p>
        </p:txBody>
      </p:sp>
      <p:sp>
        <p:nvSpPr>
          <p:cNvPr id="13" name="CuadroTexto 12">
            <a:hlinkClick r:id="rId8" action="ppaction://hlinksldjump"/>
            <a:extLst>
              <a:ext uri="{FF2B5EF4-FFF2-40B4-BE49-F238E27FC236}">
                <a16:creationId xmlns:a16="http://schemas.microsoft.com/office/drawing/2014/main" id="{52191FE4-A3B0-56B1-1B44-B54D2CE7DEBC}"/>
              </a:ext>
              <a:ext uri="{C183D7F6-B498-43B3-948B-1728B52AA6E4}">
                <adec:decorative xmlns:adec="http://schemas.microsoft.com/office/drawing/2017/decorative" val="0"/>
              </a:ext>
            </a:extLst>
          </p:cNvPr>
          <p:cNvSpPr txBox="1"/>
          <p:nvPr/>
        </p:nvSpPr>
        <p:spPr>
          <a:xfrm>
            <a:off x="8408544" y="2532718"/>
            <a:ext cx="6087641" cy="400110"/>
          </a:xfrm>
          <a:prstGeom prst="rect">
            <a:avLst/>
          </a:prstGeom>
          <a:noFill/>
        </p:spPr>
        <p:txBody>
          <a:bodyPr wrap="square" rtlCol="0">
            <a:spAutoFit/>
          </a:bodyPr>
          <a:lstStyle/>
          <a:p>
            <a:pPr defTabSz="555452"/>
            <a:r>
              <a:rPr lang="es-CO" sz="2000" i="1">
                <a:solidFill>
                  <a:prstClr val="black"/>
                </a:solidFill>
                <a:latin typeface="Arial Narrow" panose="020B0606020202030204" pitchFamily="34" charset="0"/>
              </a:rPr>
              <a:t>Tabla 1. alineación proyectos estratégicos PEI </a:t>
            </a:r>
          </a:p>
        </p:txBody>
      </p:sp>
      <p:sp>
        <p:nvSpPr>
          <p:cNvPr id="14" name="CuadroTexto 13">
            <a:extLst>
              <a:ext uri="{FF2B5EF4-FFF2-40B4-BE49-F238E27FC236}">
                <a16:creationId xmlns:a16="http://schemas.microsoft.com/office/drawing/2014/main" id="{B618B4F0-BDD6-1362-9291-ED4F78817CDA}"/>
              </a:ext>
              <a:ext uri="{C183D7F6-B498-43B3-948B-1728B52AA6E4}">
                <adec:decorative xmlns:adec="http://schemas.microsoft.com/office/drawing/2017/decorative" val="0"/>
              </a:ext>
            </a:extLst>
          </p:cNvPr>
          <p:cNvSpPr txBox="1"/>
          <p:nvPr/>
        </p:nvSpPr>
        <p:spPr>
          <a:xfrm>
            <a:off x="8408544" y="2939762"/>
            <a:ext cx="4680741" cy="400110"/>
          </a:xfrm>
          <a:prstGeom prst="rect">
            <a:avLst/>
          </a:prstGeom>
          <a:noFill/>
        </p:spPr>
        <p:txBody>
          <a:bodyPr wrap="square" rtlCol="0">
            <a:spAutoFit/>
          </a:bodyPr>
          <a:lstStyle/>
          <a:p>
            <a:pPr defTabSz="555452"/>
            <a:r>
              <a:rPr lang="es-CO" sz="2000" i="1">
                <a:solidFill>
                  <a:prstClr val="black"/>
                </a:solidFill>
                <a:latin typeface="Arial Narrow" panose="020B0606020202030204" pitchFamily="34" charset="0"/>
              </a:rPr>
              <a:t>Tabla 2. Indicadores de Impacto PEI </a:t>
            </a:r>
          </a:p>
        </p:txBody>
      </p:sp>
      <p:sp>
        <p:nvSpPr>
          <p:cNvPr id="16" name="Rectángulo 15">
            <a:extLst>
              <a:ext uri="{FF2B5EF4-FFF2-40B4-BE49-F238E27FC236}">
                <a16:creationId xmlns:a16="http://schemas.microsoft.com/office/drawing/2014/main" id="{638F9BB7-99A1-92C4-5C8C-62AB9A567A22}"/>
              </a:ext>
            </a:extLst>
          </p:cNvPr>
          <p:cNvSpPr/>
          <p:nvPr/>
        </p:nvSpPr>
        <p:spPr>
          <a:xfrm>
            <a:off x="8416933" y="3376648"/>
            <a:ext cx="3857851" cy="400110"/>
          </a:xfrm>
          <a:prstGeom prst="rect">
            <a:avLst/>
          </a:prstGeom>
        </p:spPr>
        <p:txBody>
          <a:bodyPr wrap="none">
            <a:spAutoFit/>
          </a:bodyPr>
          <a:lstStyle/>
          <a:p>
            <a:pPr defTabSz="555452"/>
            <a:r>
              <a:rPr lang="es-CO" sz="2000" i="1">
                <a:solidFill>
                  <a:prstClr val="black"/>
                </a:solidFill>
                <a:latin typeface="Arial Narrow" panose="020B0606020202030204" pitchFamily="34" charset="0"/>
              </a:rPr>
              <a:t>Tabla 3. Indicadores de Plan de Acción </a:t>
            </a:r>
          </a:p>
        </p:txBody>
      </p:sp>
      <p:sp>
        <p:nvSpPr>
          <p:cNvPr id="17" name="Rectángulo 16">
            <a:extLst>
              <a:ext uri="{FF2B5EF4-FFF2-40B4-BE49-F238E27FC236}">
                <a16:creationId xmlns:a16="http://schemas.microsoft.com/office/drawing/2014/main" id="{22C27656-E6C0-9353-38EA-5D2A7183DE63}"/>
              </a:ext>
            </a:extLst>
          </p:cNvPr>
          <p:cNvSpPr/>
          <p:nvPr/>
        </p:nvSpPr>
        <p:spPr>
          <a:xfrm>
            <a:off x="8408543" y="3804061"/>
            <a:ext cx="4122539" cy="400110"/>
          </a:xfrm>
          <a:prstGeom prst="rect">
            <a:avLst/>
          </a:prstGeom>
        </p:spPr>
        <p:txBody>
          <a:bodyPr wrap="none">
            <a:spAutoFit/>
          </a:bodyPr>
          <a:lstStyle/>
          <a:p>
            <a:pPr defTabSz="555452"/>
            <a:r>
              <a:rPr lang="es-CO" sz="2000" i="1">
                <a:solidFill>
                  <a:prstClr val="black"/>
                </a:solidFill>
                <a:latin typeface="Arial Narrow" panose="020B0606020202030204" pitchFamily="34" charset="0"/>
              </a:rPr>
              <a:t>Tabla 4. Observaciones de Avance MIPG  </a:t>
            </a:r>
          </a:p>
        </p:txBody>
      </p:sp>
      <p:sp>
        <p:nvSpPr>
          <p:cNvPr id="18" name="Rectángulo 17">
            <a:extLst>
              <a:ext uri="{FF2B5EF4-FFF2-40B4-BE49-F238E27FC236}">
                <a16:creationId xmlns:a16="http://schemas.microsoft.com/office/drawing/2014/main" id="{7328C0E1-9C4E-27B0-126B-D948950D0D1C}"/>
              </a:ext>
            </a:extLst>
          </p:cNvPr>
          <p:cNvSpPr/>
          <p:nvPr/>
        </p:nvSpPr>
        <p:spPr>
          <a:xfrm>
            <a:off x="9863758" y="4377231"/>
            <a:ext cx="2435282" cy="461665"/>
          </a:xfrm>
          <a:prstGeom prst="rect">
            <a:avLst/>
          </a:prstGeom>
        </p:spPr>
        <p:txBody>
          <a:bodyPr wrap="none">
            <a:spAutoFit/>
          </a:bodyPr>
          <a:lstStyle/>
          <a:p>
            <a:pPr defTabSz="555452"/>
            <a:r>
              <a:rPr lang="es-CO" sz="2400" b="1">
                <a:solidFill>
                  <a:prstClr val="black"/>
                </a:solidFill>
                <a:latin typeface="Arial Narrow" panose="020B0606020202030204" pitchFamily="34" charset="0"/>
              </a:rPr>
              <a:t>Índice de Gráficas </a:t>
            </a:r>
          </a:p>
        </p:txBody>
      </p:sp>
      <p:sp>
        <p:nvSpPr>
          <p:cNvPr id="25" name="Rectángulo 24">
            <a:extLst>
              <a:ext uri="{FF2B5EF4-FFF2-40B4-BE49-F238E27FC236}">
                <a16:creationId xmlns:a16="http://schemas.microsoft.com/office/drawing/2014/main" id="{4B4D1B03-47F1-7AB3-C9B9-D8868898BCF2}"/>
              </a:ext>
            </a:extLst>
          </p:cNvPr>
          <p:cNvSpPr/>
          <p:nvPr/>
        </p:nvSpPr>
        <p:spPr>
          <a:xfrm>
            <a:off x="8519937" y="4894645"/>
            <a:ext cx="6494449" cy="338554"/>
          </a:xfrm>
          <a:prstGeom prst="rect">
            <a:avLst/>
          </a:prstGeom>
        </p:spPr>
        <p:txBody>
          <a:bodyPr wrap="square">
            <a:spAutoFit/>
          </a:bodyPr>
          <a:lstStyle/>
          <a:p>
            <a:r>
              <a:rPr lang="es-CO" sz="1600" i="1">
                <a:latin typeface="Arial Narrow" panose="020B0606020202030204" pitchFamily="34" charset="0"/>
              </a:rPr>
              <a:t>Gráfica 1 . Avances por  Pilares del Plan Estratégico Institucional   </a:t>
            </a:r>
          </a:p>
        </p:txBody>
      </p:sp>
      <p:sp>
        <p:nvSpPr>
          <p:cNvPr id="26" name="CuadroTexto 25">
            <a:extLst>
              <a:ext uri="{FF2B5EF4-FFF2-40B4-BE49-F238E27FC236}">
                <a16:creationId xmlns:a16="http://schemas.microsoft.com/office/drawing/2014/main" id="{F19CB07B-4D8A-665D-4780-609B05215D1D}"/>
              </a:ext>
            </a:extLst>
          </p:cNvPr>
          <p:cNvSpPr txBox="1"/>
          <p:nvPr/>
        </p:nvSpPr>
        <p:spPr>
          <a:xfrm>
            <a:off x="8515143" y="5327233"/>
            <a:ext cx="6528530" cy="338554"/>
          </a:xfrm>
          <a:prstGeom prst="rect">
            <a:avLst/>
          </a:prstGeom>
          <a:noFill/>
        </p:spPr>
        <p:txBody>
          <a:bodyPr wrap="square">
            <a:spAutoFit/>
          </a:bodyPr>
          <a:lstStyle/>
          <a:p>
            <a:r>
              <a:rPr lang="es-CO" sz="1600" i="1">
                <a:latin typeface="Arial Narrow" panose="020B0606020202030204" pitchFamily="34" charset="0"/>
              </a:rPr>
              <a:t>Gráfica 2 . Avances por Objetivos Estratégicos del Plan Estratégico Institucional   </a:t>
            </a:r>
          </a:p>
        </p:txBody>
      </p:sp>
      <p:sp>
        <p:nvSpPr>
          <p:cNvPr id="27" name="Rectángulo 26">
            <a:extLst>
              <a:ext uri="{FF2B5EF4-FFF2-40B4-BE49-F238E27FC236}">
                <a16:creationId xmlns:a16="http://schemas.microsoft.com/office/drawing/2014/main" id="{8BD3CEB7-93C1-E4E9-A181-1EFE64A48E8F}"/>
              </a:ext>
            </a:extLst>
          </p:cNvPr>
          <p:cNvSpPr/>
          <p:nvPr/>
        </p:nvSpPr>
        <p:spPr>
          <a:xfrm>
            <a:off x="8530131" y="5719930"/>
            <a:ext cx="4268584" cy="338554"/>
          </a:xfrm>
          <a:prstGeom prst="rect">
            <a:avLst/>
          </a:prstGeom>
        </p:spPr>
        <p:txBody>
          <a:bodyPr wrap="square">
            <a:spAutoFit/>
          </a:bodyPr>
          <a:lstStyle/>
          <a:p>
            <a:r>
              <a:rPr lang="es-CO" sz="1600" i="1">
                <a:latin typeface="Arial Narrow" panose="020B0606020202030204" pitchFamily="34" charset="0"/>
              </a:rPr>
              <a:t>Gráfica 3 . Avance en las acciones del Plan de Acción   </a:t>
            </a:r>
          </a:p>
        </p:txBody>
      </p:sp>
      <p:sp>
        <p:nvSpPr>
          <p:cNvPr id="28" name="Rectángulo 27">
            <a:extLst>
              <a:ext uri="{FF2B5EF4-FFF2-40B4-BE49-F238E27FC236}">
                <a16:creationId xmlns:a16="http://schemas.microsoft.com/office/drawing/2014/main" id="{1CB669A0-77D0-C8AF-6140-01B2ADE65311}"/>
              </a:ext>
            </a:extLst>
          </p:cNvPr>
          <p:cNvSpPr/>
          <p:nvPr/>
        </p:nvSpPr>
        <p:spPr>
          <a:xfrm>
            <a:off x="8515147" y="6112631"/>
            <a:ext cx="3690434" cy="338554"/>
          </a:xfrm>
          <a:prstGeom prst="rect">
            <a:avLst/>
          </a:prstGeom>
        </p:spPr>
        <p:txBody>
          <a:bodyPr wrap="none">
            <a:spAutoFit/>
          </a:bodyPr>
          <a:lstStyle/>
          <a:p>
            <a:r>
              <a:rPr lang="es-CO" sz="1600" i="1">
                <a:latin typeface="Arial Narrow" panose="020B0606020202030204" pitchFamily="34" charset="0"/>
              </a:rPr>
              <a:t>Gráfica 4. % de avance Planes Institucionales  </a:t>
            </a:r>
          </a:p>
        </p:txBody>
      </p:sp>
      <p:sp>
        <p:nvSpPr>
          <p:cNvPr id="29" name="Rectángulo 28">
            <a:extLst>
              <a:ext uri="{FF2B5EF4-FFF2-40B4-BE49-F238E27FC236}">
                <a16:creationId xmlns:a16="http://schemas.microsoft.com/office/drawing/2014/main" id="{8A1A88D7-1818-B26A-A2C2-C5356346098A}"/>
              </a:ext>
            </a:extLst>
          </p:cNvPr>
          <p:cNvSpPr/>
          <p:nvPr/>
        </p:nvSpPr>
        <p:spPr>
          <a:xfrm>
            <a:off x="8512146" y="6450390"/>
            <a:ext cx="6479409" cy="338554"/>
          </a:xfrm>
          <a:prstGeom prst="rect">
            <a:avLst/>
          </a:prstGeom>
        </p:spPr>
        <p:txBody>
          <a:bodyPr wrap="square">
            <a:spAutoFit/>
          </a:bodyPr>
          <a:lstStyle/>
          <a:p>
            <a:r>
              <a:rPr lang="es-CO" sz="1600" i="1">
                <a:latin typeface="Arial Narrow" panose="020B0606020202030204" pitchFamily="34" charset="0"/>
              </a:rPr>
              <a:t>Gráfica 5. % de avance en la Implementación de MIPG  </a:t>
            </a:r>
          </a:p>
        </p:txBody>
      </p:sp>
      <p:sp>
        <p:nvSpPr>
          <p:cNvPr id="30" name="CuadroTexto 29">
            <a:extLst>
              <a:ext uri="{FF2B5EF4-FFF2-40B4-BE49-F238E27FC236}">
                <a16:creationId xmlns:a16="http://schemas.microsoft.com/office/drawing/2014/main" id="{CDC213EC-B90A-A998-7715-D49EBE42C553}"/>
              </a:ext>
            </a:extLst>
          </p:cNvPr>
          <p:cNvSpPr txBox="1"/>
          <p:nvPr/>
        </p:nvSpPr>
        <p:spPr>
          <a:xfrm>
            <a:off x="8519937" y="6825493"/>
            <a:ext cx="6485881" cy="584775"/>
          </a:xfrm>
          <a:prstGeom prst="rect">
            <a:avLst/>
          </a:prstGeom>
          <a:noFill/>
        </p:spPr>
        <p:txBody>
          <a:bodyPr wrap="square">
            <a:spAutoFit/>
          </a:bodyPr>
          <a:lstStyle/>
          <a:p>
            <a:r>
              <a:rPr lang="es-CO" sz="1600" i="1">
                <a:latin typeface="Arial Narrow" panose="020B0606020202030204" pitchFamily="34" charset="0"/>
              </a:rPr>
              <a:t>Gráfica 6 % de avance ejecución</a:t>
            </a:r>
            <a:r>
              <a:rPr lang="es-CO" sz="1600">
                <a:latin typeface="Arial Narrow" panose="020B0606020202030204" pitchFamily="34" charset="0"/>
              </a:rPr>
              <a:t> de fortalecimiento de la infraestructura de tecnología informática y de comunicaciones </a:t>
            </a:r>
            <a:endParaRPr lang="es-CO" sz="1600" i="1">
              <a:latin typeface="Arial Narrow" panose="020B0606020202030204" pitchFamily="34" charset="0"/>
            </a:endParaRPr>
          </a:p>
        </p:txBody>
      </p:sp>
      <p:sp>
        <p:nvSpPr>
          <p:cNvPr id="31" name="CuadroTexto 30">
            <a:extLst>
              <a:ext uri="{FF2B5EF4-FFF2-40B4-BE49-F238E27FC236}">
                <a16:creationId xmlns:a16="http://schemas.microsoft.com/office/drawing/2014/main" id="{475D811D-AC94-465C-7D09-085F13EA61B2}"/>
              </a:ext>
            </a:extLst>
          </p:cNvPr>
          <p:cNvSpPr txBox="1"/>
          <p:nvPr/>
        </p:nvSpPr>
        <p:spPr>
          <a:xfrm>
            <a:off x="8519937" y="7371763"/>
            <a:ext cx="6787797" cy="584775"/>
          </a:xfrm>
          <a:prstGeom prst="rect">
            <a:avLst/>
          </a:prstGeom>
          <a:noFill/>
        </p:spPr>
        <p:txBody>
          <a:bodyPr wrap="square">
            <a:spAutoFit/>
          </a:bodyPr>
          <a:lstStyle/>
          <a:p>
            <a:r>
              <a:rPr lang="es-CO" sz="1600" i="1">
                <a:latin typeface="Arial Narrow" panose="020B0606020202030204" pitchFamily="34" charset="0"/>
              </a:rPr>
              <a:t>Gráfica 7 % de avance ejecución </a:t>
            </a:r>
            <a:r>
              <a:rPr lang="es-CO" sz="1600">
                <a:latin typeface="Arial Narrow" panose="020B0606020202030204" pitchFamily="34" charset="0"/>
              </a:rPr>
              <a:t>Fortalecimiento de la planeación y gestión de la UAE Cuerpo Oficial de Bomberos de  Bogotá </a:t>
            </a:r>
            <a:endParaRPr lang="es-CO" sz="1600" i="1">
              <a:latin typeface="Arial Narrow" panose="020B0606020202030204" pitchFamily="34" charset="0"/>
            </a:endParaRPr>
          </a:p>
        </p:txBody>
      </p:sp>
      <p:sp>
        <p:nvSpPr>
          <p:cNvPr id="32" name="Rectángulo 31">
            <a:extLst>
              <a:ext uri="{FF2B5EF4-FFF2-40B4-BE49-F238E27FC236}">
                <a16:creationId xmlns:a16="http://schemas.microsoft.com/office/drawing/2014/main" id="{456D4C65-35AF-B7B6-A113-1D76695B6B24}"/>
              </a:ext>
            </a:extLst>
          </p:cNvPr>
          <p:cNvSpPr/>
          <p:nvPr/>
        </p:nvSpPr>
        <p:spPr>
          <a:xfrm>
            <a:off x="8512822" y="7976937"/>
            <a:ext cx="6485881" cy="584775"/>
          </a:xfrm>
          <a:prstGeom prst="rect">
            <a:avLst/>
          </a:prstGeom>
        </p:spPr>
        <p:txBody>
          <a:bodyPr wrap="square">
            <a:spAutoFit/>
          </a:bodyPr>
          <a:lstStyle/>
          <a:p>
            <a:r>
              <a:rPr lang="es-CO" sz="1600" i="1">
                <a:latin typeface="Arial Narrow" panose="020B0606020202030204" pitchFamily="34" charset="0"/>
              </a:rPr>
              <a:t>Gráfica 8 % de avance ejecución </a:t>
            </a:r>
            <a:r>
              <a:rPr lang="es-CO" sz="1600">
                <a:latin typeface="Arial Narrow" panose="020B0606020202030204" pitchFamily="34" charset="0"/>
              </a:rPr>
              <a:t>Fortalecimiento del Cuerpo Oficial de Bomberos de Bogotá</a:t>
            </a:r>
            <a:endParaRPr lang="es-CO" sz="1600" i="1">
              <a:latin typeface="Arial Narrow" panose="020B0606020202030204" pitchFamily="34" charset="0"/>
            </a:endParaRPr>
          </a:p>
        </p:txBody>
      </p:sp>
    </p:spTree>
    <p:extLst>
      <p:ext uri="{BB962C8B-B14F-4D97-AF65-F5344CB8AC3E}">
        <p14:creationId xmlns:p14="http://schemas.microsoft.com/office/powerpoint/2010/main" val="307561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separatoria avances en la implementacion del Modelo Integrado de Planeacion y Gestion- MIPG" title="Portada separatoria avances en la implementacion del Modelo Integrado de Planeacion y Gestion- MIPG ">
            <a:extLst>
              <a:ext uri="{FF2B5EF4-FFF2-40B4-BE49-F238E27FC236}">
                <a16:creationId xmlns:a16="http://schemas.microsoft.com/office/drawing/2014/main" id="{23A279C0-8232-2F6D-4E03-0A7C8BBD5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55"/>
            <a:ext cx="15546388" cy="9843877"/>
          </a:xfrm>
          <a:prstGeom prst="rect">
            <a:avLst/>
          </a:prstGeom>
        </p:spPr>
      </p:pic>
      <p:sp>
        <p:nvSpPr>
          <p:cNvPr id="5" name="Rectángulo 4" descr="Portada separatoria avances en la implementacion del Modelo Integrado de Planeacion y Gestion- MIPG" title="Portada separatoria avances en la implementacion del Modelo Integrado de Planeacion y Gestion- MIPG">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MIPG</a:t>
            </a:r>
            <a:endParaRPr kumimoji="0" lang="es-CO" sz="100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Rectángulo 6">
            <a:extLst>
              <a:ext uri="{FF2B5EF4-FFF2-40B4-BE49-F238E27FC236}">
                <a16:creationId xmlns:a16="http://schemas.microsoft.com/office/drawing/2014/main" id="{71917319-71EB-25CD-3B7B-AB54B3243254}"/>
              </a:ext>
            </a:extLst>
          </p:cNvPr>
          <p:cNvSpPr/>
          <p:nvPr/>
        </p:nvSpPr>
        <p:spPr>
          <a:xfrm>
            <a:off x="2661457" y="9118266"/>
            <a:ext cx="10585176" cy="830997"/>
          </a:xfrm>
          <a:prstGeom prst="rect">
            <a:avLst/>
          </a:prstGeom>
        </p:spPr>
        <p:txBody>
          <a:bodyPr wrap="square">
            <a:spAutoFit/>
          </a:bodyPr>
          <a:lstStyle/>
          <a:p>
            <a:pPr marL="0" marR="0" lvl="0" indent="0" algn="ctr" defTabSz="1462704" rtl="0" eaLnBrk="1" fontAlgn="ctr"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a:ln>
                  <a:noFill/>
                </a:ln>
                <a:solidFill>
                  <a:srgbClr val="C00000"/>
                </a:solidFill>
                <a:effectLst/>
                <a:uLnTx/>
                <a:uFillTx/>
                <a:latin typeface="Arial Narrow" panose="020B0604020202020204" pitchFamily="34" charset="0"/>
                <a:ea typeface="+mn-ea"/>
                <a:cs typeface="Arial Narrow" panose="020B0604020202020204" pitchFamily="34" charset="0"/>
              </a:rPr>
              <a:t> </a:t>
            </a:r>
            <a:r>
              <a:rPr kumimoji="0" lang="es-CO" sz="3200" b="0" i="0" u="none" strike="noStrike" kern="1200" cap="none" spc="0" normalizeH="0" baseline="0" noProof="0">
                <a:ln>
                  <a:noFill/>
                </a:ln>
                <a:solidFill>
                  <a:srgbClr val="C00000"/>
                </a:solidFill>
                <a:effectLst/>
                <a:uLnTx/>
                <a:uFillTx/>
                <a:latin typeface="Arial Narrow" panose="020B0604020202020204" pitchFamily="34" charset="0"/>
                <a:ea typeface="+mn-ea"/>
                <a:cs typeface="Arial Narrow" panose="020B0604020202020204" pitchFamily="34" charset="0"/>
              </a:rPr>
              <a:t>MODELO INTEGRADO DE PLANEACIÓN Y GESTIÓN</a:t>
            </a:r>
            <a:endParaRPr kumimoji="0" lang="es-ES" sz="3200" b="0" i="0" u="none" strike="noStrike" kern="1200" cap="none" spc="0" normalizeH="0" baseline="0" noProof="0">
              <a:ln>
                <a:noFill/>
              </a:ln>
              <a:solidFill>
                <a:srgbClr val="C00000"/>
              </a:solidFill>
              <a:effectLst/>
              <a:uLnTx/>
              <a:uFillTx/>
              <a:latin typeface="Arial Narrow" panose="020B0604020202020204" pitchFamily="34" charset="0"/>
              <a:ea typeface="+mn-ea"/>
              <a:cs typeface="Arial Narrow" panose="020B0604020202020204" pitchFamily="34" charset="0"/>
            </a:endParaRPr>
          </a:p>
        </p:txBody>
      </p:sp>
      <p:pic>
        <p:nvPicPr>
          <p:cNvPr id="9" name="Gráfico 8" descr="Logo bomberos " title="Logo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1345329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57669" y="576670"/>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uLnTx/>
                <a:uFillTx/>
                <a:latin typeface="+mn-lt"/>
                <a:ea typeface="+mn-ea"/>
                <a:cs typeface="+mn-cs"/>
              </a:rPr>
              <a:t>Modelo integrado de Planeación y Gestión - MIPG </a:t>
            </a:r>
            <a:endParaRPr kumimoji="0" lang="es-CO" sz="4374" b="1" i="0" u="none" strike="noStrike" kern="1200" cap="none" spc="0" normalizeH="0" baseline="0" noProof="0" dirty="0">
              <a:ln>
                <a:noFill/>
              </a:ln>
              <a:uLnTx/>
              <a:uFillTx/>
              <a:latin typeface="+mn-lt"/>
              <a:ea typeface="+mn-ea"/>
              <a:cs typeface="+mn-cs"/>
            </a:endParaRPr>
          </a:p>
        </p:txBody>
      </p:sp>
      <p:sp>
        <p:nvSpPr>
          <p:cNvPr id="11" name="Rectángulo 10">
            <a:extLst>
              <a:ext uri="{FF2B5EF4-FFF2-40B4-BE49-F238E27FC236}">
                <a16:creationId xmlns:a16="http://schemas.microsoft.com/office/drawing/2014/main" id="{85447B03-35B5-86AA-9B5C-527AEB732D0B}"/>
              </a:ext>
            </a:extLst>
          </p:cNvPr>
          <p:cNvSpPr/>
          <p:nvPr/>
        </p:nvSpPr>
        <p:spPr>
          <a:xfrm>
            <a:off x="157652" y="1638700"/>
            <a:ext cx="8510131" cy="288669"/>
          </a:xfrm>
          <a:prstGeom prst="rect">
            <a:avLst/>
          </a:prstGeom>
        </p:spPr>
        <p:txBody>
          <a:bodyPr wrap="square">
            <a:spAutoFit/>
          </a:bodyPr>
          <a:lstStyle/>
          <a:p>
            <a:pPr defTabSz="555452"/>
            <a:r>
              <a:rPr lang="es-CO" sz="1276" b="1" i="1"/>
              <a:t>Gráfica 3. % de avance en la Implementación de MIPG  </a:t>
            </a:r>
          </a:p>
        </p:txBody>
      </p:sp>
      <p:graphicFrame>
        <p:nvGraphicFramePr>
          <p:cNvPr id="2" name="Gráfico 1" descr="grafico &#10;&#10;grafico" title="grafico ">
            <a:extLst>
              <a:ext uri="{FF2B5EF4-FFF2-40B4-BE49-F238E27FC236}">
                <a16:creationId xmlns:a16="http://schemas.microsoft.com/office/drawing/2014/main" id="{FEC24685-0ED6-7F39-3F2C-6FA3C98740E0}"/>
              </a:ext>
            </a:extLst>
          </p:cNvPr>
          <p:cNvGraphicFramePr>
            <a:graphicFrameLocks/>
          </p:cNvGraphicFramePr>
          <p:nvPr>
            <p:extLst>
              <p:ext uri="{D42A27DB-BD31-4B8C-83A1-F6EECF244321}">
                <p14:modId xmlns:p14="http://schemas.microsoft.com/office/powerpoint/2010/main" val="1618709151"/>
              </p:ext>
            </p:extLst>
          </p:nvPr>
        </p:nvGraphicFramePr>
        <p:xfrm>
          <a:off x="157652" y="1954881"/>
          <a:ext cx="8801630" cy="7392924"/>
        </p:xfrm>
        <a:graphic>
          <a:graphicData uri="http://schemas.openxmlformats.org/drawingml/2006/chart">
            <c:chart xmlns:c="http://schemas.openxmlformats.org/drawingml/2006/chart" xmlns:r="http://schemas.openxmlformats.org/officeDocument/2006/relationships" r:id="rId2"/>
          </a:graphicData>
        </a:graphic>
      </p:graphicFrame>
      <p:sp>
        <p:nvSpPr>
          <p:cNvPr id="14" name="CuadroTexto 13">
            <a:extLst>
              <a:ext uri="{FF2B5EF4-FFF2-40B4-BE49-F238E27FC236}">
                <a16:creationId xmlns:a16="http://schemas.microsoft.com/office/drawing/2014/main" id="{F83FF00E-0FD8-CBE1-2E85-45A0A6EDF54B}"/>
              </a:ext>
            </a:extLst>
          </p:cNvPr>
          <p:cNvSpPr txBox="1"/>
          <p:nvPr/>
        </p:nvSpPr>
        <p:spPr>
          <a:xfrm>
            <a:off x="9182960" y="3138686"/>
            <a:ext cx="5982098" cy="4154984"/>
          </a:xfrm>
          <a:prstGeom prst="rect">
            <a:avLst/>
          </a:prstGeom>
          <a:noFill/>
        </p:spPr>
        <p:txBody>
          <a:bodyPr wrap="square" lIns="91440" tIns="45720" rIns="91440" bIns="45720" rtlCol="0" anchor="t">
            <a:spAutoFit/>
          </a:bodyPr>
          <a:lstStyle/>
          <a:p>
            <a:pPr algn="just"/>
            <a:endParaRPr lang="es-CO" sz="2400">
              <a:ea typeface="Calibri"/>
              <a:cs typeface="Calibri"/>
            </a:endParaRPr>
          </a:p>
          <a:p>
            <a:pPr algn="just"/>
            <a:endParaRPr lang="es-CO" sz="2400"/>
          </a:p>
          <a:p>
            <a:pPr algn="just"/>
            <a:r>
              <a:rPr lang="es-CO" sz="2400"/>
              <a:t>El avance promedio total de implementación MIPG es del </a:t>
            </a:r>
            <a:r>
              <a:rPr lang="es-CO" sz="2400" b="1"/>
              <a:t>21,77%, </a:t>
            </a:r>
            <a:r>
              <a:rPr lang="es-CO" sz="2400"/>
              <a:t>las políticas con mayor nivel de implementación son; Gobierno Digital, Compras y Contratación Pública y servicio al ciudadano, por su parte las políticas de racionalización de tramites e información estadística son las políticas con menor nivel de avance </a:t>
            </a:r>
          </a:p>
          <a:p>
            <a:pPr algn="just"/>
            <a:endParaRPr lang="es-CO" sz="2400"/>
          </a:p>
        </p:txBody>
      </p:sp>
      <p:sp>
        <p:nvSpPr>
          <p:cNvPr id="17" name="CuadroTexto 16">
            <a:extLst>
              <a:ext uri="{FF2B5EF4-FFF2-40B4-BE49-F238E27FC236}">
                <a16:creationId xmlns:a16="http://schemas.microsoft.com/office/drawing/2014/main" id="{298AE5E7-451B-D0DC-271F-A2B0CC52E6D6}"/>
              </a:ext>
            </a:extLst>
          </p:cNvPr>
          <p:cNvSpPr txBox="1"/>
          <p:nvPr/>
        </p:nvSpPr>
        <p:spPr>
          <a:xfrm>
            <a:off x="157652" y="9777337"/>
            <a:ext cx="7104463" cy="276999"/>
          </a:xfrm>
          <a:prstGeom prst="rect">
            <a:avLst/>
          </a:prstGeom>
          <a:noFill/>
        </p:spPr>
        <p:txBody>
          <a:bodyPr wrap="square" rtlCol="0">
            <a:spAutoFit/>
          </a:bodyPr>
          <a:lstStyle/>
          <a:p>
            <a:r>
              <a:rPr lang="es-ES" sz="1200" i="1"/>
              <a:t>Fuente: Oficina Asesora de Planeación – U.A.E Cuerpo Oficial de Bomberos de Bogotá </a:t>
            </a:r>
            <a:endParaRPr lang="es-CO" sz="1200" i="1"/>
          </a:p>
        </p:txBody>
      </p:sp>
    </p:spTree>
    <p:extLst>
      <p:ext uri="{BB962C8B-B14F-4D97-AF65-F5344CB8AC3E}">
        <p14:creationId xmlns:p14="http://schemas.microsoft.com/office/powerpoint/2010/main" val="3911773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Cuadro resalto del titulo " title="Cuadro resalto del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descr="Cuadro resalto del titulo " title="Cuadro resalto del titulo ">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31137" y="549157"/>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  </a:t>
            </a:r>
            <a:endParaRPr kumimoji="0" lang="es-CO"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67CFCD27-5568-AFBB-BEC7-05471CADF4C3}"/>
              </a:ext>
            </a:extLst>
          </p:cNvPr>
          <p:cNvSpPr/>
          <p:nvPr/>
        </p:nvSpPr>
        <p:spPr>
          <a:xfrm>
            <a:off x="524888" y="1459212"/>
            <a:ext cx="2551276" cy="276999"/>
          </a:xfrm>
          <a:prstGeom prst="rect">
            <a:avLst/>
          </a:prstGeom>
        </p:spPr>
        <p:txBody>
          <a:bodyPr wrap="none">
            <a:spAutoFit/>
          </a:bodyPr>
          <a:lstStyle/>
          <a:p>
            <a:r>
              <a:rPr lang="es-CO" sz="1200" i="1">
                <a:latin typeface="Arial Narrow" panose="020B0606020202030204" pitchFamily="34" charset="0"/>
              </a:rPr>
              <a:t>Tabla 4. Observaciones de Avance MIPG  </a:t>
            </a:r>
          </a:p>
        </p:txBody>
      </p:sp>
      <p:graphicFrame>
        <p:nvGraphicFramePr>
          <p:cNvPr id="7" name="Tabla 6" descr="Observaciones de avance MIPG " title="Observaciones de avance MIPG ">
            <a:extLst>
              <a:ext uri="{FF2B5EF4-FFF2-40B4-BE49-F238E27FC236}">
                <a16:creationId xmlns:a16="http://schemas.microsoft.com/office/drawing/2014/main" id="{248E3C24-6F49-2377-7957-A011592E594F}"/>
              </a:ext>
            </a:extLst>
          </p:cNvPr>
          <p:cNvGraphicFramePr>
            <a:graphicFrameLocks noGrp="1"/>
          </p:cNvGraphicFramePr>
          <p:nvPr>
            <p:extLst>
              <p:ext uri="{D42A27DB-BD31-4B8C-83A1-F6EECF244321}">
                <p14:modId xmlns:p14="http://schemas.microsoft.com/office/powerpoint/2010/main" val="3635806047"/>
              </p:ext>
            </p:extLst>
          </p:nvPr>
        </p:nvGraphicFramePr>
        <p:xfrm>
          <a:off x="447470" y="1746947"/>
          <a:ext cx="14697280" cy="7966543"/>
        </p:xfrm>
        <a:graphic>
          <a:graphicData uri="http://schemas.openxmlformats.org/drawingml/2006/table">
            <a:tbl>
              <a:tblPr firstRow="1" bandRow="1">
                <a:tableStyleId>{073A0DAA-6AF3-43AB-8588-CEC1D06C72B9}</a:tableStyleId>
              </a:tblPr>
              <a:tblGrid>
                <a:gridCol w="2856869">
                  <a:extLst>
                    <a:ext uri="{9D8B030D-6E8A-4147-A177-3AD203B41FA5}">
                      <a16:colId xmlns:a16="http://schemas.microsoft.com/office/drawing/2014/main" val="20000"/>
                    </a:ext>
                  </a:extLst>
                </a:gridCol>
                <a:gridCol w="11840411">
                  <a:extLst>
                    <a:ext uri="{9D8B030D-6E8A-4147-A177-3AD203B41FA5}">
                      <a16:colId xmlns:a16="http://schemas.microsoft.com/office/drawing/2014/main" val="20001"/>
                    </a:ext>
                  </a:extLst>
                </a:gridCol>
              </a:tblGrid>
              <a:tr h="336829">
                <a:tc>
                  <a:txBody>
                    <a:bodyPr/>
                    <a:lstStyle/>
                    <a:p>
                      <a:pPr algn="just"/>
                      <a:r>
                        <a:rPr lang="es-CO" sz="1200">
                          <a:latin typeface="Arial Narrow" panose="020B0606020202030204" pitchFamily="34" charset="0"/>
                        </a:rPr>
                        <a:t>Política MIPG</a:t>
                      </a:r>
                    </a:p>
                  </a:txBody>
                  <a:tcPr marL="114459" marR="114459" marT="57230" marB="57230"/>
                </a:tc>
                <a:tc>
                  <a:txBody>
                    <a:bodyPr/>
                    <a:lstStyle/>
                    <a:p>
                      <a:pPr algn="just"/>
                      <a:r>
                        <a:rPr lang="es-CO" sz="1200">
                          <a:latin typeface="Arial Narrow" panose="020B0606020202030204" pitchFamily="34" charset="0"/>
                        </a:rPr>
                        <a:t>Observaciones </a:t>
                      </a:r>
                    </a:p>
                  </a:txBody>
                  <a:tcPr marL="114459" marR="114459" marT="57230" marB="57230"/>
                </a:tc>
                <a:extLst>
                  <a:ext uri="{0D108BD9-81ED-4DB2-BD59-A6C34878D82A}">
                    <a16:rowId xmlns:a16="http://schemas.microsoft.com/office/drawing/2014/main" val="10000"/>
                  </a:ext>
                </a:extLst>
              </a:tr>
              <a:tr h="782422">
                <a:tc>
                  <a:txBody>
                    <a:bodyPr/>
                    <a:lstStyle/>
                    <a:p>
                      <a:pPr algn="just"/>
                      <a:r>
                        <a:rPr lang="es-CO" sz="1200">
                          <a:latin typeface="Arial Narrow" panose="020B0606020202030204" pitchFamily="34" charset="0"/>
                        </a:rPr>
                        <a:t>Gobierno Digital </a:t>
                      </a:r>
                    </a:p>
                  </a:txBody>
                  <a:tcPr marL="114459" marR="114459" marT="57230" marB="57230"/>
                </a:tc>
                <a:tc>
                  <a:txBody>
                    <a:bodyPr/>
                    <a:lstStyle/>
                    <a:p>
                      <a:pPr algn="just"/>
                      <a:r>
                        <a:rPr lang="es-ES" sz="1200">
                          <a:latin typeface="Arial Narrow" panose="020B0606020202030204" pitchFamily="34" charset="0"/>
                        </a:rPr>
                        <a:t>Se evidencia avances promedio en 39% en las 23 actividades programadas  para implementar el Modelo de Seguridad y privacidad de la información, de estas se destaca cumplimiento del 100% en: Actualización del Plan Estratégico de Tecnologías de la Información V3, gestiones técnicas para el desarrollo de Web </a:t>
                      </a:r>
                      <a:r>
                        <a:rPr lang="es-ES" sz="1200" err="1">
                          <a:latin typeface="Arial Narrow" panose="020B0606020202030204" pitchFamily="34" charset="0"/>
                        </a:rPr>
                        <a:t>services</a:t>
                      </a:r>
                      <a:r>
                        <a:rPr lang="es-ES" sz="1200">
                          <a:latin typeface="Arial Narrow" panose="020B0606020202030204" pitchFamily="34" charset="0"/>
                        </a:rPr>
                        <a:t>,  y actividades asociadas a la homologación, validación y configuración del portal de servicios al ciudadano,  igualmente se aprobó baja de bienes y destinación final, entren otras complementarias.</a:t>
                      </a:r>
                      <a:endParaRPr lang="es-CO" sz="1200">
                        <a:latin typeface="Arial Narrow" panose="020B0606020202030204" pitchFamily="34" charset="0"/>
                      </a:endParaRPr>
                    </a:p>
                  </a:txBody>
                  <a:tcPr marL="114459" marR="114459" marT="57230" marB="57230"/>
                </a:tc>
                <a:extLst>
                  <a:ext uri="{0D108BD9-81ED-4DB2-BD59-A6C34878D82A}">
                    <a16:rowId xmlns:a16="http://schemas.microsoft.com/office/drawing/2014/main" val="10001"/>
                  </a:ext>
                </a:extLst>
              </a:tr>
              <a:tr h="381118">
                <a:tc>
                  <a:txBody>
                    <a:bodyPr/>
                    <a:lstStyle/>
                    <a:p>
                      <a:pPr marL="0" algn="just" defTabSz="914400" rtl="0" eaLnBrk="1" latinLnBrk="0" hangingPunct="1"/>
                      <a:r>
                        <a:rPr lang="es-CO" sz="1200" kern="1200">
                          <a:solidFill>
                            <a:schemeClr val="dk1"/>
                          </a:solidFill>
                          <a:effectLst/>
                          <a:latin typeface="Arial Narrow" panose="020B0606020202030204" pitchFamily="34" charset="0"/>
                          <a:ea typeface="+mn-ea"/>
                          <a:cs typeface="+mn-cs"/>
                        </a:rPr>
                        <a:t>Planeación Institucional </a:t>
                      </a:r>
                    </a:p>
                  </a:txBody>
                  <a:tcPr marL="114459" marR="114459" marT="57230" marB="57230"/>
                </a:tc>
                <a:tc>
                  <a:txBody>
                    <a:bodyPr/>
                    <a:lstStyle/>
                    <a:p>
                      <a:pPr marL="0" algn="just" defTabSz="914400" rtl="0" eaLnBrk="1" fontAlgn="b" latinLnBrk="0" hangingPunct="1"/>
                      <a:r>
                        <a:rPr lang="es-ES" sz="1200" kern="1200">
                          <a:solidFill>
                            <a:schemeClr val="dk1"/>
                          </a:solidFill>
                          <a:effectLst/>
                          <a:latin typeface="Arial Narrow" panose="020B0606020202030204" pitchFamily="34" charset="0"/>
                          <a:ea typeface="+mn-ea"/>
                          <a:cs typeface="+mn-cs"/>
                        </a:rPr>
                        <a:t>Se identifican avances en los 6</a:t>
                      </a:r>
                      <a:r>
                        <a:rPr lang="es-ES" sz="1200" kern="1200" baseline="0">
                          <a:solidFill>
                            <a:schemeClr val="dk1"/>
                          </a:solidFill>
                          <a:effectLst/>
                          <a:latin typeface="Arial Narrow" panose="020B0606020202030204" pitchFamily="34" charset="0"/>
                          <a:ea typeface="+mn-ea"/>
                          <a:cs typeface="+mn-cs"/>
                        </a:rPr>
                        <a:t> lineamientos sugeridos por función publica para la implementación de la política de planeación institucional, principalmente por la definición en el primer semestre del año del plan de acción institucional, el cual incluyo ítems de articulación con el Plan Distrital de Desarrollo, aportes a ODS, metas, indicadores, acciones, fechas de cumplimiento, igualmente se consolido plan operativo FOGECI- batería de indicadores </a:t>
                      </a:r>
                      <a:endParaRPr lang="es-ES" sz="1200" kern="1200">
                        <a:solidFill>
                          <a:schemeClr val="dk1"/>
                        </a:solidFill>
                        <a:effectLst/>
                        <a:latin typeface="Arial Narrow" panose="020B0606020202030204" pitchFamily="34" charset="0"/>
                        <a:ea typeface="+mn-ea"/>
                        <a:cs typeface="+mn-cs"/>
                      </a:endParaRPr>
                    </a:p>
                  </a:txBody>
                  <a:tcPr marL="11923" marR="11923" marT="11923" marB="57230"/>
                </a:tc>
                <a:extLst>
                  <a:ext uri="{0D108BD9-81ED-4DB2-BD59-A6C34878D82A}">
                    <a16:rowId xmlns:a16="http://schemas.microsoft.com/office/drawing/2014/main" val="10002"/>
                  </a:ext>
                </a:extLst>
              </a:tr>
              <a:tr h="425962">
                <a:tc>
                  <a:txBody>
                    <a:bodyPr/>
                    <a:lstStyle/>
                    <a:p>
                      <a:pPr algn="just"/>
                      <a:r>
                        <a:rPr lang="es-CO" sz="1200">
                          <a:latin typeface="Arial Narrow" panose="020B0606020202030204" pitchFamily="34" charset="0"/>
                        </a:rPr>
                        <a:t>Defensa</a:t>
                      </a:r>
                      <a:r>
                        <a:rPr lang="es-CO" sz="1200" baseline="0">
                          <a:latin typeface="Arial Narrow" panose="020B0606020202030204" pitchFamily="34" charset="0"/>
                        </a:rPr>
                        <a:t> Jurídica</a:t>
                      </a:r>
                      <a:endParaRPr lang="es-CO" sz="1200">
                        <a:latin typeface="Arial Narrow" panose="020B0606020202030204" pitchFamily="34" charset="0"/>
                      </a:endParaRPr>
                    </a:p>
                  </a:txBody>
                  <a:tcPr marL="114459" marR="114459" marT="57230" marB="57230"/>
                </a:tc>
                <a:tc>
                  <a:txBody>
                    <a:bodyPr/>
                    <a:lstStyle/>
                    <a:p>
                      <a:pPr algn="just"/>
                      <a:r>
                        <a:rPr lang="es-ES" sz="1200">
                          <a:latin typeface="Arial Narrow" panose="020B0606020202030204" pitchFamily="34" charset="0"/>
                        </a:rPr>
                        <a:t>La Oficina Jurídica definió 40 actividades para dar cumplimiento a la mencionada política, las cuales corresponden al autodiagnóstico del FURAG, De las 40, 8 tienen 100% de cumplimiento pero no se ha adjuntado evidencia,</a:t>
                      </a:r>
                      <a:r>
                        <a:rPr lang="es-ES" sz="1200" baseline="0">
                          <a:latin typeface="Arial Narrow" panose="020B0606020202030204" pitchFamily="34" charset="0"/>
                        </a:rPr>
                        <a:t> </a:t>
                      </a:r>
                      <a:r>
                        <a:rPr lang="es-ES" sz="1200">
                          <a:latin typeface="Arial Narrow" panose="020B0606020202030204" pitchFamily="34" charset="0"/>
                        </a:rPr>
                        <a:t>mientras</a:t>
                      </a:r>
                      <a:r>
                        <a:rPr lang="es-ES" sz="1200" baseline="0">
                          <a:latin typeface="Arial Narrow" panose="020B0606020202030204" pitchFamily="34" charset="0"/>
                        </a:rPr>
                        <a:t> que </a:t>
                      </a:r>
                      <a:r>
                        <a:rPr lang="es-ES" sz="1200">
                          <a:latin typeface="Arial Narrow" panose="020B0606020202030204" pitchFamily="34" charset="0"/>
                        </a:rPr>
                        <a:t>32 tienen 0% de avance</a:t>
                      </a:r>
                      <a:endParaRPr lang="es-CO" sz="1200">
                        <a:latin typeface="Arial Narrow" panose="020B0606020202030204" pitchFamily="34" charset="0"/>
                      </a:endParaRPr>
                    </a:p>
                  </a:txBody>
                  <a:tcPr marL="114459" marR="114459" marT="57230" marB="57230"/>
                </a:tc>
                <a:extLst>
                  <a:ext uri="{0D108BD9-81ED-4DB2-BD59-A6C34878D82A}">
                    <a16:rowId xmlns:a16="http://schemas.microsoft.com/office/drawing/2014/main" val="10003"/>
                  </a:ext>
                </a:extLst>
              </a:tr>
              <a:tr h="473291">
                <a:tc>
                  <a:txBody>
                    <a:bodyPr/>
                    <a:lstStyle/>
                    <a:p>
                      <a:pPr algn="just"/>
                      <a:r>
                        <a:rPr lang="es-CO" sz="1200">
                          <a:latin typeface="Arial Narrow" panose="020B0606020202030204" pitchFamily="34" charset="0"/>
                        </a:rPr>
                        <a:t>Seguridad Digital </a:t>
                      </a:r>
                    </a:p>
                  </a:txBody>
                  <a:tcPr marL="114459" marR="114459" marT="57230" marB="57230"/>
                </a:tc>
                <a:tc>
                  <a:txBody>
                    <a:bodyPr/>
                    <a:lstStyle/>
                    <a:p>
                      <a:pPr algn="just"/>
                      <a:r>
                        <a:rPr lang="es-ES" sz="1200">
                          <a:latin typeface="Arial Narrow" panose="020B0606020202030204" pitchFamily="34" charset="0"/>
                        </a:rPr>
                        <a:t>Se evidencia avances promedio del 21% en las en las 12 actividades programadas  para implementar el Modelo de Seguridad y privacidad de la información de estas se destacan: la</a:t>
                      </a:r>
                      <a:r>
                        <a:rPr lang="es-ES" sz="1200" baseline="0">
                          <a:latin typeface="Arial Narrow" panose="020B0606020202030204" pitchFamily="34" charset="0"/>
                        </a:rPr>
                        <a:t> aplicación de criterios jurídico para que </a:t>
                      </a:r>
                      <a:r>
                        <a:rPr lang="es-ES" sz="1200">
                          <a:latin typeface="Arial Narrow" panose="020B0606020202030204" pitchFamily="34" charset="0"/>
                        </a:rPr>
                        <a:t>los proveedores y contratistas cumplan con las políticas de ciberseguridad internas, igualmente se encuentra</a:t>
                      </a:r>
                      <a:r>
                        <a:rPr lang="es-ES" sz="1200" baseline="0">
                          <a:latin typeface="Arial Narrow" panose="020B0606020202030204" pitchFamily="34" charset="0"/>
                        </a:rPr>
                        <a:t> en implementación </a:t>
                      </a:r>
                      <a:r>
                        <a:rPr lang="es-ES" sz="1200">
                          <a:latin typeface="Arial Narrow" panose="020B0606020202030204" pitchFamily="34" charset="0"/>
                        </a:rPr>
                        <a:t>el plan de tratamiento de riesgos de seguridad de la información,</a:t>
                      </a:r>
                      <a:r>
                        <a:rPr lang="es-ES" sz="1200" baseline="0">
                          <a:latin typeface="Arial Narrow" panose="020B0606020202030204" pitchFamily="34" charset="0"/>
                        </a:rPr>
                        <a:t> adicionalmente se llevo a cabo la actualización y divulgación </a:t>
                      </a:r>
                      <a:r>
                        <a:rPr lang="es-ES" sz="1200">
                          <a:latin typeface="Arial Narrow" panose="020B0606020202030204" pitchFamily="34" charset="0"/>
                        </a:rPr>
                        <a:t>del procedimiento PROD-GT-01 V4 Copias de Seguridad</a:t>
                      </a:r>
                    </a:p>
                  </a:txBody>
                  <a:tcPr marL="114459" marR="114459" marT="57230" marB="57230"/>
                </a:tc>
                <a:extLst>
                  <a:ext uri="{0D108BD9-81ED-4DB2-BD59-A6C34878D82A}">
                    <a16:rowId xmlns:a16="http://schemas.microsoft.com/office/drawing/2014/main" val="10004"/>
                  </a:ext>
                </a:extLst>
              </a:tr>
              <a:tr h="283975">
                <a:tc>
                  <a:txBody>
                    <a:bodyPr/>
                    <a:lstStyle/>
                    <a:p>
                      <a:pPr algn="just"/>
                      <a:r>
                        <a:rPr lang="es-CO" sz="1200">
                          <a:latin typeface="Arial Narrow" panose="020B0606020202030204" pitchFamily="34" charset="0"/>
                        </a:rPr>
                        <a:t>Participación ciudadana en la Gestión Publica </a:t>
                      </a:r>
                    </a:p>
                  </a:txBody>
                  <a:tcPr marL="114459" marR="114459" marT="57230" marB="57230"/>
                </a:tc>
                <a:tc>
                  <a:txBody>
                    <a:bodyPr/>
                    <a:lstStyle/>
                    <a:p>
                      <a:pPr algn="just"/>
                      <a:r>
                        <a:rPr lang="es-CO" sz="1200">
                          <a:latin typeface="Arial Narrow" panose="020B0606020202030204" pitchFamily="34" charset="0"/>
                        </a:rPr>
                        <a:t>Se realizo un ejercicio de dialogo con los grupos de interés (Master</a:t>
                      </a:r>
                      <a:r>
                        <a:rPr lang="es-CO" sz="1200" baseline="0">
                          <a:latin typeface="Arial Narrow" panose="020B0606020202030204" pitchFamily="34" charset="0"/>
                        </a:rPr>
                        <a:t> </a:t>
                      </a:r>
                      <a:r>
                        <a:rPr lang="es-CO" sz="1200" baseline="0" err="1">
                          <a:latin typeface="Arial Narrow" panose="020B0606020202030204" pitchFamily="34" charset="0"/>
                        </a:rPr>
                        <a:t>Class</a:t>
                      </a:r>
                      <a:r>
                        <a:rPr lang="es-CO" sz="1200" baseline="0">
                          <a:latin typeface="Arial Narrow" panose="020B0606020202030204" pitchFamily="34" charset="0"/>
                        </a:rPr>
                        <a:t> “ proyectos de sostenibilidad en estaciones de bomberos) se ejecutaron 3 cafés con la ciudadanía)</a:t>
                      </a:r>
                      <a:endParaRPr lang="es-CO" sz="1200">
                        <a:latin typeface="Arial Narrow" panose="020B0606020202030204" pitchFamily="34" charset="0"/>
                      </a:endParaRPr>
                    </a:p>
                  </a:txBody>
                  <a:tcPr marL="114459" marR="114459" marT="57230" marB="57230"/>
                </a:tc>
                <a:extLst>
                  <a:ext uri="{0D108BD9-81ED-4DB2-BD59-A6C34878D82A}">
                    <a16:rowId xmlns:a16="http://schemas.microsoft.com/office/drawing/2014/main" val="10005"/>
                  </a:ext>
                </a:extLst>
              </a:tr>
              <a:tr h="307639">
                <a:tc>
                  <a:txBody>
                    <a:bodyPr/>
                    <a:lstStyle/>
                    <a:p>
                      <a:pPr algn="just"/>
                      <a:r>
                        <a:rPr lang="es-CO" sz="1200">
                          <a:latin typeface="Arial Narrow" panose="020B0606020202030204" pitchFamily="34" charset="0"/>
                        </a:rPr>
                        <a:t>Servicio</a:t>
                      </a:r>
                      <a:r>
                        <a:rPr lang="es-CO" sz="1200" baseline="0">
                          <a:latin typeface="Arial Narrow" panose="020B0606020202030204" pitchFamily="34" charset="0"/>
                        </a:rPr>
                        <a:t> al Ciudadano </a:t>
                      </a:r>
                      <a:endParaRPr lang="es-CO" sz="1200">
                        <a:latin typeface="Arial Narrow" panose="020B0606020202030204" pitchFamily="34" charset="0"/>
                      </a:endParaRPr>
                    </a:p>
                  </a:txBody>
                  <a:tcPr marL="114459" marR="114459" marT="57230" marB="57230"/>
                </a:tc>
                <a:tc>
                  <a:txBody>
                    <a:bodyPr/>
                    <a:lstStyle/>
                    <a:p>
                      <a:pPr marL="0" algn="just" defTabSz="1341307" rtl="0" eaLnBrk="1" latinLnBrk="0" hangingPunct="1"/>
                      <a:endParaRPr lang="es-CO" sz="1200">
                        <a:latin typeface="Arial Narrow" panose="020B0606020202030204" pitchFamily="34" charset="0"/>
                      </a:endParaRPr>
                    </a:p>
                  </a:txBody>
                  <a:tcPr marL="114459" marR="114459" marT="57230" marB="57230"/>
                </a:tc>
                <a:extLst>
                  <a:ext uri="{0D108BD9-81ED-4DB2-BD59-A6C34878D82A}">
                    <a16:rowId xmlns:a16="http://schemas.microsoft.com/office/drawing/2014/main" val="10006"/>
                  </a:ext>
                </a:extLst>
              </a:tr>
              <a:tr h="530311">
                <a:tc>
                  <a:txBody>
                    <a:bodyPr/>
                    <a:lstStyle/>
                    <a:p>
                      <a:pPr algn="just"/>
                      <a:r>
                        <a:rPr lang="es-CO" sz="1200">
                          <a:latin typeface="Arial Narrow" panose="020B0606020202030204" pitchFamily="34" charset="0"/>
                        </a:rPr>
                        <a:t>Gestión Documental </a:t>
                      </a:r>
                    </a:p>
                  </a:txBody>
                  <a:tcPr marL="114459" marR="114459" marT="57230" marB="57230"/>
                </a:tc>
                <a:tc>
                  <a:txBody>
                    <a:bodyPr/>
                    <a:lstStyle/>
                    <a:p>
                      <a:pPr algn="just"/>
                      <a:r>
                        <a:rPr lang="es-ES" sz="1200">
                          <a:latin typeface="Arial Narrow" panose="020B0606020202030204" pitchFamily="34" charset="0"/>
                        </a:rPr>
                        <a:t>Se evidencia avances promedio en 40% en las en las 6 actividades programadas  para la Definición de planes y proyectos de la gestión Documental en la UAECOB en el periodo 2020-2024 en relación a: Implementación de la política Cero Papel, PINAR- reuniones de seguimiento con las áreas ,capacitación al nuevo personal operativo en temas de gestión  documental, avances para implementar modulo de archivo en el control</a:t>
                      </a:r>
                      <a:r>
                        <a:rPr lang="es-ES" sz="1200" baseline="0">
                          <a:latin typeface="Arial Narrow" panose="020B0606020202030204" pitchFamily="34" charset="0"/>
                        </a:rPr>
                        <a:t> </a:t>
                      </a:r>
                      <a:r>
                        <a:rPr lang="es-ES" sz="1200">
                          <a:latin typeface="Arial Narrow" panose="020B0606020202030204" pitchFamily="34" charset="0"/>
                        </a:rPr>
                        <a:t>Doc., elaboración del Plan de Transferencias secundarias 2023, se elaboró informe anual  2022 y trimestre 2023 del Sistema Integrado de Conservación SIC. </a:t>
                      </a:r>
                      <a:endParaRPr lang="es-CO" sz="1200">
                        <a:latin typeface="Arial Narrow" panose="020B0606020202030204" pitchFamily="34" charset="0"/>
                      </a:endParaRPr>
                    </a:p>
                  </a:txBody>
                  <a:tcPr marL="114459" marR="114459" marT="57230" marB="57230"/>
                </a:tc>
                <a:extLst>
                  <a:ext uri="{0D108BD9-81ED-4DB2-BD59-A6C34878D82A}">
                    <a16:rowId xmlns:a16="http://schemas.microsoft.com/office/drawing/2014/main" val="10007"/>
                  </a:ext>
                </a:extLst>
              </a:tr>
              <a:tr h="463600">
                <a:tc>
                  <a:txBody>
                    <a:bodyPr/>
                    <a:lstStyle/>
                    <a:p>
                      <a:pPr algn="just"/>
                      <a:r>
                        <a:rPr lang="es-CO" sz="1200">
                          <a:latin typeface="Arial Narrow" panose="020B0606020202030204" pitchFamily="34" charset="0"/>
                        </a:rPr>
                        <a:t>Transparencia, acceso a la información y Lucha contra la Corrupción </a:t>
                      </a:r>
                    </a:p>
                  </a:txBody>
                  <a:tcPr marL="114459" marR="114459" marT="57230" marB="57230"/>
                </a:tc>
                <a:tc>
                  <a:txBody>
                    <a:bodyPr/>
                    <a:lstStyle/>
                    <a:p>
                      <a:pPr algn="just"/>
                      <a:r>
                        <a:rPr lang="es-CO" sz="1200">
                          <a:latin typeface="Arial Narrow" panose="020B0606020202030204" pitchFamily="34" charset="0"/>
                        </a:rPr>
                        <a:t>Se presento el Índice de Transparencia</a:t>
                      </a:r>
                      <a:r>
                        <a:rPr lang="es-CO" sz="1200" baseline="0">
                          <a:latin typeface="Arial Narrow" panose="020B0606020202030204" pitchFamily="34" charset="0"/>
                        </a:rPr>
                        <a:t> por Bogotá, se revisaron los activos críticos de información, se mantiene actualizada la información publica, clasificada y reservada y el esquema de publicación, se realizaron un seguimiento bimestral a los ítems del esquema de publicación  </a:t>
                      </a:r>
                      <a:endParaRPr lang="es-CO" sz="1200">
                        <a:latin typeface="Arial Narrow" panose="020B0606020202030204" pitchFamily="34" charset="0"/>
                      </a:endParaRPr>
                    </a:p>
                  </a:txBody>
                  <a:tcPr marL="114459" marR="114459" marT="57230" marB="57230"/>
                </a:tc>
                <a:extLst>
                  <a:ext uri="{0D108BD9-81ED-4DB2-BD59-A6C34878D82A}">
                    <a16:rowId xmlns:a16="http://schemas.microsoft.com/office/drawing/2014/main" val="10008"/>
                  </a:ext>
                </a:extLst>
              </a:tr>
              <a:tr h="1461443">
                <a:tc>
                  <a:txBody>
                    <a:bodyPr/>
                    <a:lstStyle/>
                    <a:p>
                      <a:pPr algn="just"/>
                      <a:r>
                        <a:rPr lang="es-CO" sz="1200">
                          <a:latin typeface="Arial Narrow" panose="020B0606020202030204" pitchFamily="34" charset="0"/>
                        </a:rPr>
                        <a:t>Fortalecimiento organizacional y simplificación de Procesos</a:t>
                      </a:r>
                      <a:r>
                        <a:rPr lang="es-CO" sz="1200" baseline="0">
                          <a:latin typeface="Arial Narrow" panose="020B0606020202030204" pitchFamily="34" charset="0"/>
                        </a:rPr>
                        <a:t> </a:t>
                      </a:r>
                      <a:endParaRPr lang="es-CO" sz="1200">
                        <a:latin typeface="Arial Narrow" panose="020B0606020202030204" pitchFamily="34" charset="0"/>
                      </a:endParaRPr>
                    </a:p>
                  </a:txBody>
                  <a:tcPr marL="114459" marR="114459" marT="57230" marB="57230"/>
                </a:tc>
                <a:tc>
                  <a:txBody>
                    <a:bodyPr/>
                    <a:lstStyle/>
                    <a:p>
                      <a:r>
                        <a:rPr lang="es-ES" sz="1200" b="0" i="0" kern="1200">
                          <a:solidFill>
                            <a:srgbClr val="000000"/>
                          </a:solidFill>
                          <a:effectLst/>
                          <a:latin typeface="Arial Narrow" panose="020B0606020202030204" pitchFamily="34" charset="0"/>
                          <a:ea typeface="+mn-ea"/>
                          <a:cs typeface="+mn-cs"/>
                        </a:rPr>
                        <a:t>Revisando la apropiación de la política por cada uno de los procesos a los que aplica, se observa:</a:t>
                      </a:r>
                    </a:p>
                    <a:p>
                      <a:r>
                        <a:rPr lang="es-ES" sz="1200" b="1" i="0" kern="1200">
                          <a:solidFill>
                            <a:srgbClr val="000000"/>
                          </a:solidFill>
                          <a:effectLst/>
                          <a:latin typeface="Arial Narrow" panose="020B0606020202030204" pitchFamily="34" charset="0"/>
                          <a:ea typeface="+mn-ea"/>
                          <a:cs typeface="+mn-cs"/>
                        </a:rPr>
                        <a:t>Conocimiento: </a:t>
                      </a:r>
                      <a:r>
                        <a:rPr lang="es-ES" sz="1200" b="0" i="0" kern="1200">
                          <a:solidFill>
                            <a:srgbClr val="000000"/>
                          </a:solidFill>
                          <a:effectLst/>
                          <a:latin typeface="Arial Narrow" panose="020B0606020202030204" pitchFamily="34" charset="0"/>
                          <a:ea typeface="+mn-ea"/>
                          <a:cs typeface="+mn-cs"/>
                        </a:rPr>
                        <a:t>Se evidencia avance en la recolección, análisis y validación de la información de incidentes recolectada para el periodo generando los respectivos informes.</a:t>
                      </a:r>
                    </a:p>
                    <a:p>
                      <a:r>
                        <a:rPr lang="es-ES" sz="1200" b="1" i="0" kern="1200">
                          <a:solidFill>
                            <a:srgbClr val="000000"/>
                          </a:solidFill>
                          <a:effectLst/>
                          <a:latin typeface="Arial Narrow" panose="020B0606020202030204" pitchFamily="34" charset="0"/>
                          <a:ea typeface="+mn-ea"/>
                          <a:cs typeface="+mn-cs"/>
                        </a:rPr>
                        <a:t>Manejo: </a:t>
                      </a:r>
                      <a:r>
                        <a:rPr lang="es-ES" sz="1200" b="0" i="0" kern="1200">
                          <a:solidFill>
                            <a:srgbClr val="000000"/>
                          </a:solidFill>
                          <a:effectLst/>
                          <a:latin typeface="Arial Narrow" panose="020B0606020202030204" pitchFamily="34" charset="0"/>
                          <a:ea typeface="+mn-ea"/>
                          <a:cs typeface="+mn-cs"/>
                        </a:rPr>
                        <a:t>Se evidencia avances promedio en 9% en las en las 11 actividades programadas para aportar al fortalecimiento de la política, entre las actividades con avance de acuerdo al trimestre están: Elaboración de la base geográfica a partir de la estadística mensual CCC, Elaboró el in sumo para la disposición en datos abiertos del portal IDECA, Elaboró los mapas de calor y mapas de tiempos de respuesta y se realizó la atención del 100% las órdenes operativas recibidas. revisar acciones q corresponde a otras </a:t>
                      </a:r>
                      <a:r>
                        <a:rPr lang="es-ES" sz="1200" b="0" i="0" kern="1200" err="1">
                          <a:solidFill>
                            <a:srgbClr val="000000"/>
                          </a:solidFill>
                          <a:effectLst/>
                          <a:latin typeface="Arial Narrow" panose="020B0606020202030204" pitchFamily="34" charset="0"/>
                          <a:ea typeface="+mn-ea"/>
                          <a:cs typeface="+mn-cs"/>
                        </a:rPr>
                        <a:t>politicas</a:t>
                      </a:r>
                      <a:r>
                        <a:rPr lang="es-ES" sz="1200" b="0" i="0" kern="1200">
                          <a:solidFill>
                            <a:srgbClr val="000000"/>
                          </a:solidFill>
                          <a:effectLst/>
                          <a:latin typeface="Arial Narrow" panose="020B0606020202030204" pitchFamily="34" charset="0"/>
                          <a:ea typeface="+mn-ea"/>
                          <a:cs typeface="+mn-cs"/>
                        </a:rPr>
                        <a:t> ver correo.</a:t>
                      </a:r>
                    </a:p>
                    <a:p>
                      <a:r>
                        <a:rPr lang="es-ES" sz="1200" b="0" i="0" kern="1200">
                          <a:solidFill>
                            <a:srgbClr val="000000"/>
                          </a:solidFill>
                          <a:effectLst/>
                          <a:latin typeface="Arial Narrow" panose="020B0606020202030204" pitchFamily="34" charset="0"/>
                          <a:ea typeface="+mn-ea"/>
                          <a:cs typeface="+mn-cs"/>
                        </a:rPr>
                        <a:t>En relación a Establecer un plan de comunicaciones que tenga alcance a todo el Cuerpo Oficial de Bomberos de Bogotá D.C, con sistemas de radiocomunicaciones eficientes y eficaces  registra un avance del 1% para el periodo.</a:t>
                      </a:r>
                    </a:p>
                    <a:p>
                      <a:r>
                        <a:rPr lang="es-ES" sz="1200" b="1" i="0" kern="1200">
                          <a:solidFill>
                            <a:srgbClr val="000000"/>
                          </a:solidFill>
                          <a:effectLst/>
                          <a:latin typeface="Arial Narrow" panose="020B0606020202030204" pitchFamily="34" charset="0"/>
                          <a:ea typeface="+mn-ea"/>
                          <a:cs typeface="+mn-cs"/>
                        </a:rPr>
                        <a:t>Recursos- Subdirección Corporativa-</a:t>
                      </a:r>
                      <a:r>
                        <a:rPr lang="es-ES" sz="1200" b="0" i="0" kern="1200">
                          <a:solidFill>
                            <a:srgbClr val="000000"/>
                          </a:solidFill>
                          <a:effectLst/>
                          <a:latin typeface="Arial Narrow" panose="020B0606020202030204" pitchFamily="34" charset="0"/>
                          <a:ea typeface="+mn-ea"/>
                          <a:cs typeface="+mn-cs"/>
                        </a:rPr>
                        <a:t>Se evidencia avances 10% promedio en las actividades de implementación de estrategias de educación y sensibilización ambiental, </a:t>
                      </a:r>
                      <a:r>
                        <a:rPr lang="es-ES" sz="1200" b="0" i="0" kern="1200" err="1">
                          <a:solidFill>
                            <a:srgbClr val="000000"/>
                          </a:solidFill>
                          <a:effectLst/>
                          <a:latin typeface="Arial Narrow" panose="020B0606020202030204" pitchFamily="34" charset="0"/>
                          <a:ea typeface="+mn-ea"/>
                          <a:cs typeface="+mn-cs"/>
                        </a:rPr>
                        <a:t>asi</a:t>
                      </a:r>
                      <a:r>
                        <a:rPr lang="es-ES" sz="1200" b="0" i="0" kern="1200">
                          <a:solidFill>
                            <a:srgbClr val="000000"/>
                          </a:solidFill>
                          <a:effectLst/>
                          <a:latin typeface="Arial Narrow" panose="020B0606020202030204" pitchFamily="34" charset="0"/>
                          <a:ea typeface="+mn-ea"/>
                          <a:cs typeface="+mn-cs"/>
                        </a:rPr>
                        <a:t> como diferentes actividades en busca destinadas a prevenir, mitigar, corregir, o compensar los impactos negativos sobre el medio ambiente. De igual manera se evidencia 12% en avances en el Fortalecimiento de la capacidad de gestión y desarrollo institucional e interinstitucional, para la modernización de la UAECOB en lo relacionado con la construcción de las estación </a:t>
                      </a:r>
                      <a:r>
                        <a:rPr lang="es-ES" sz="1200" b="0" i="0" kern="1200" err="1">
                          <a:solidFill>
                            <a:srgbClr val="000000"/>
                          </a:solidFill>
                          <a:effectLst/>
                          <a:latin typeface="Arial Narrow" panose="020B0606020202030204" pitchFamily="34" charset="0"/>
                          <a:ea typeface="+mn-ea"/>
                          <a:cs typeface="+mn-cs"/>
                        </a:rPr>
                        <a:t>Marichuela</a:t>
                      </a:r>
                      <a:r>
                        <a:rPr lang="es-ES" sz="1200" b="0" i="0" kern="1200">
                          <a:solidFill>
                            <a:srgbClr val="000000"/>
                          </a:solidFill>
                          <a:effectLst/>
                          <a:latin typeface="Arial Narrow" panose="020B0606020202030204" pitchFamily="34" charset="0"/>
                          <a:ea typeface="+mn-ea"/>
                          <a:cs typeface="+mn-cs"/>
                        </a:rPr>
                        <a:t>, adecuaciones de la estación Candelaria y avance físico de la obra de las instalaciones de la Academia </a:t>
                      </a:r>
                      <a:r>
                        <a:rPr lang="es-ES" sz="1200" b="0" i="0" kern="1200" err="1">
                          <a:solidFill>
                            <a:srgbClr val="000000"/>
                          </a:solidFill>
                          <a:effectLst/>
                          <a:latin typeface="Arial Narrow" panose="020B0606020202030204" pitchFamily="34" charset="0"/>
                          <a:ea typeface="+mn-ea"/>
                          <a:cs typeface="+mn-cs"/>
                        </a:rPr>
                        <a:t>Bomberil</a:t>
                      </a:r>
                      <a:endParaRPr lang="es-ES" sz="1200" b="0" i="0" kern="1200">
                        <a:solidFill>
                          <a:srgbClr val="000000"/>
                        </a:solidFill>
                        <a:effectLst/>
                        <a:latin typeface="Arial Narrow" panose="020B0606020202030204" pitchFamily="34" charset="0"/>
                        <a:ea typeface="+mn-ea"/>
                        <a:cs typeface="+mn-cs"/>
                      </a:endParaRPr>
                    </a:p>
                    <a:p>
                      <a:r>
                        <a:rPr lang="es-ES" sz="1200" b="1" i="0" kern="1200">
                          <a:solidFill>
                            <a:srgbClr val="000000"/>
                          </a:solidFill>
                          <a:effectLst/>
                          <a:latin typeface="Arial Narrow" panose="020B0606020202030204" pitchFamily="34" charset="0"/>
                          <a:ea typeface="+mn-ea"/>
                          <a:cs typeface="+mn-cs"/>
                        </a:rPr>
                        <a:t>Recursos-</a:t>
                      </a:r>
                      <a:r>
                        <a:rPr lang="es-ES" sz="1200" b="1" i="0" kern="1200" err="1">
                          <a:solidFill>
                            <a:srgbClr val="000000"/>
                          </a:solidFill>
                          <a:effectLst/>
                          <a:latin typeface="Arial Narrow" panose="020B0606020202030204" pitchFamily="34" charset="0"/>
                          <a:ea typeface="+mn-ea"/>
                          <a:cs typeface="+mn-cs"/>
                        </a:rPr>
                        <a:t>Subdireccion</a:t>
                      </a:r>
                      <a:r>
                        <a:rPr lang="es-ES" sz="1200" b="1" i="0" kern="1200">
                          <a:solidFill>
                            <a:srgbClr val="000000"/>
                          </a:solidFill>
                          <a:effectLst/>
                          <a:latin typeface="Arial Narrow" panose="020B0606020202030204" pitchFamily="34" charset="0"/>
                          <a:ea typeface="+mn-ea"/>
                          <a:cs typeface="+mn-cs"/>
                        </a:rPr>
                        <a:t> Logística</a:t>
                      </a:r>
                      <a:r>
                        <a:rPr lang="es-ES" sz="1200" b="1" i="0" kern="1200" baseline="0">
                          <a:solidFill>
                            <a:srgbClr val="000000"/>
                          </a:solidFill>
                          <a:effectLst/>
                          <a:latin typeface="Arial Narrow" panose="020B0606020202030204" pitchFamily="34" charset="0"/>
                          <a:ea typeface="+mn-ea"/>
                          <a:cs typeface="+mn-cs"/>
                        </a:rPr>
                        <a:t> </a:t>
                      </a:r>
                      <a:r>
                        <a:rPr lang="es-ES" sz="1200" b="0" i="0" kern="1200">
                          <a:solidFill>
                            <a:srgbClr val="000000"/>
                          </a:solidFill>
                          <a:effectLst/>
                          <a:latin typeface="Arial Narrow" panose="020B0606020202030204" pitchFamily="34" charset="0"/>
                          <a:ea typeface="+mn-ea"/>
                          <a:cs typeface="+mn-cs"/>
                        </a:rPr>
                        <a:t>Reporta un cumplimiento para el trimestres del 100%, del total de los casos de requerimientos recibidos fueron atendidos en su totalidad.</a:t>
                      </a:r>
                    </a:p>
                    <a:p>
                      <a:pPr algn="just"/>
                      <a:endParaRPr lang="es-CO" sz="1200">
                        <a:latin typeface="Arial Narrow" panose="020B0606020202030204" pitchFamily="34" charset="0"/>
                      </a:endParaRPr>
                    </a:p>
                  </a:txBody>
                  <a:tcPr marL="114459" marR="114459" marT="57230" marB="57230"/>
                </a:tc>
                <a:extLst>
                  <a:ext uri="{0D108BD9-81ED-4DB2-BD59-A6C34878D82A}">
                    <a16:rowId xmlns:a16="http://schemas.microsoft.com/office/drawing/2014/main" val="10009"/>
                  </a:ext>
                </a:extLst>
              </a:tr>
              <a:tr h="819494">
                <a:tc>
                  <a:txBody>
                    <a:bodyPr/>
                    <a:lstStyle/>
                    <a:p>
                      <a:pPr algn="just"/>
                      <a:r>
                        <a:rPr lang="es-ES" sz="1200">
                          <a:latin typeface="Arial Narrow" panose="020B0606020202030204" pitchFamily="34" charset="0"/>
                        </a:rPr>
                        <a:t>Gestión Presupuestal y Eficiencia del Gasto Público</a:t>
                      </a:r>
                      <a:endParaRPr lang="es-CO" sz="1200">
                        <a:latin typeface="Arial Narrow" panose="020B0606020202030204" pitchFamily="34" charset="0"/>
                      </a:endParaRPr>
                    </a:p>
                  </a:txBody>
                  <a:tcPr marL="114459" marR="114459" marT="57230" marB="57230"/>
                </a:tc>
                <a:tc>
                  <a:txBody>
                    <a:bodyPr/>
                    <a:lstStyle/>
                    <a:p>
                      <a:pPr algn="just"/>
                      <a:r>
                        <a:rPr lang="es-ES" sz="1200">
                          <a:latin typeface="Arial Narrow" panose="020B0606020202030204" pitchFamily="34" charset="0"/>
                        </a:rPr>
                        <a:t>Se evidencia avances promedio de 11% en el Fortalecimiento de la capacidad de gestión y desarrollo institucional e interinstitucional en relación a presentación de informe de ejecución presupuestal y financiera, publicación del informe conforme a las políticas institucionales e inicio del proceso de alistamiento para diseño del plan de acción para manejo de inventarios,</a:t>
                      </a:r>
                      <a:r>
                        <a:rPr lang="es-ES" sz="1200" baseline="0">
                          <a:latin typeface="Arial Narrow" panose="020B0606020202030204" pitchFamily="34" charset="0"/>
                        </a:rPr>
                        <a:t> así mismo se identifica un </a:t>
                      </a:r>
                      <a:r>
                        <a:rPr lang="es-ES" sz="1200">
                          <a:latin typeface="Arial Narrow" panose="020B0606020202030204" pitchFamily="34" charset="0"/>
                        </a:rPr>
                        <a:t>avance promedio 26% en la actividad programada para Fortalecer los procesos de preparativos y respuesta la cual es  realizar el seguimiento al avance de la ejecución financiera de los contratos de la Subdirección Logística</a:t>
                      </a:r>
                      <a:endParaRPr lang="es-CO" sz="1200">
                        <a:latin typeface="Arial Narrow" panose="020B0606020202030204" pitchFamily="34" charset="0"/>
                      </a:endParaRPr>
                    </a:p>
                  </a:txBody>
                  <a:tcPr marL="114459" marR="114459" marT="57230" marB="57230"/>
                </a:tc>
                <a:extLst>
                  <a:ext uri="{0D108BD9-81ED-4DB2-BD59-A6C34878D82A}">
                    <a16:rowId xmlns:a16="http://schemas.microsoft.com/office/drawing/2014/main" val="654971227"/>
                  </a:ext>
                </a:extLst>
              </a:tr>
            </a:tbl>
          </a:graphicData>
        </a:graphic>
      </p:graphicFrame>
      <p:sp>
        <p:nvSpPr>
          <p:cNvPr id="9" name="CuadroTexto 8">
            <a:extLst>
              <a:ext uri="{FF2B5EF4-FFF2-40B4-BE49-F238E27FC236}">
                <a16:creationId xmlns:a16="http://schemas.microsoft.com/office/drawing/2014/main" id="{E38130F5-7379-6D16-98E2-F399685EAC1F}"/>
              </a:ext>
            </a:extLst>
          </p:cNvPr>
          <p:cNvSpPr txBox="1"/>
          <p:nvPr/>
        </p:nvSpPr>
        <p:spPr>
          <a:xfrm>
            <a:off x="438356" y="9674116"/>
            <a:ext cx="7104463" cy="276999"/>
          </a:xfrm>
          <a:prstGeom prst="rect">
            <a:avLst/>
          </a:prstGeom>
          <a:noFill/>
        </p:spPr>
        <p:txBody>
          <a:bodyPr wrap="square" rtlCol="0">
            <a:spAutoFit/>
          </a:bodyPr>
          <a:lstStyle/>
          <a:p>
            <a:r>
              <a:rPr lang="es-ES" sz="1200" i="1"/>
              <a:t>Fuente: Oficina Asesora de Planeación – U.A.E Cuerpo Oficial de Bomberos de Bogotá </a:t>
            </a:r>
            <a:endParaRPr lang="es-CO" sz="1200" i="1"/>
          </a:p>
        </p:txBody>
      </p:sp>
    </p:spTree>
    <p:extLst>
      <p:ext uri="{BB962C8B-B14F-4D97-AF65-F5344CB8AC3E}">
        <p14:creationId xmlns:p14="http://schemas.microsoft.com/office/powerpoint/2010/main" val="159067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337790" y="543232"/>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a:t>
            </a:r>
            <a:endParaRPr kumimoji="0" lang="es-CO" sz="4374"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11" name="Rectángulo 10">
            <a:extLst>
              <a:ext uri="{FF2B5EF4-FFF2-40B4-BE49-F238E27FC236}">
                <a16:creationId xmlns:a16="http://schemas.microsoft.com/office/drawing/2014/main" id="{61232339-C9D7-B56A-2B32-BDDE86B82DD2}"/>
              </a:ext>
            </a:extLst>
          </p:cNvPr>
          <p:cNvSpPr/>
          <p:nvPr/>
        </p:nvSpPr>
        <p:spPr>
          <a:xfrm>
            <a:off x="777350" y="1328542"/>
            <a:ext cx="3705910" cy="253916"/>
          </a:xfrm>
          <a:prstGeom prst="rect">
            <a:avLst/>
          </a:prstGeom>
        </p:spPr>
        <p:txBody>
          <a:bodyPr wrap="square">
            <a:spAutoFit/>
          </a:bodyPr>
          <a:lstStyle/>
          <a:p>
            <a:r>
              <a:rPr lang="es-CO" sz="1050" b="1" i="1">
                <a:latin typeface="Arial Narrow" panose="020B0606020202030204" pitchFamily="34" charset="0"/>
              </a:rPr>
              <a:t>Continuación Tabla 4. observaciones de Avance MIPG  </a:t>
            </a:r>
          </a:p>
        </p:txBody>
      </p:sp>
      <p:graphicFrame>
        <p:nvGraphicFramePr>
          <p:cNvPr id="12" name="Tabla 11" descr="Observaciones de avance MIPG " title="Observaciones de avance MIPG ">
            <a:extLst>
              <a:ext uri="{FF2B5EF4-FFF2-40B4-BE49-F238E27FC236}">
                <a16:creationId xmlns:a16="http://schemas.microsoft.com/office/drawing/2014/main" id="{1934542B-22FA-2650-37B5-656D1A03047F}"/>
              </a:ext>
            </a:extLst>
          </p:cNvPr>
          <p:cNvGraphicFramePr>
            <a:graphicFrameLocks noGrp="1"/>
          </p:cNvGraphicFramePr>
          <p:nvPr>
            <p:extLst>
              <p:ext uri="{D42A27DB-BD31-4B8C-83A1-F6EECF244321}">
                <p14:modId xmlns:p14="http://schemas.microsoft.com/office/powerpoint/2010/main" val="696190853"/>
              </p:ext>
            </p:extLst>
          </p:nvPr>
        </p:nvGraphicFramePr>
        <p:xfrm>
          <a:off x="299309" y="1602817"/>
          <a:ext cx="14864491" cy="7789650"/>
        </p:xfrm>
        <a:graphic>
          <a:graphicData uri="http://schemas.openxmlformats.org/drawingml/2006/table">
            <a:tbl>
              <a:tblPr firstRow="1" bandRow="1">
                <a:tableStyleId>{073A0DAA-6AF3-43AB-8588-CEC1D06C72B9}</a:tableStyleId>
              </a:tblPr>
              <a:tblGrid>
                <a:gridCol w="2118260">
                  <a:extLst>
                    <a:ext uri="{9D8B030D-6E8A-4147-A177-3AD203B41FA5}">
                      <a16:colId xmlns:a16="http://schemas.microsoft.com/office/drawing/2014/main" val="20000"/>
                    </a:ext>
                  </a:extLst>
                </a:gridCol>
                <a:gridCol w="12746231">
                  <a:extLst>
                    <a:ext uri="{9D8B030D-6E8A-4147-A177-3AD203B41FA5}">
                      <a16:colId xmlns:a16="http://schemas.microsoft.com/office/drawing/2014/main" val="20001"/>
                    </a:ext>
                  </a:extLst>
                </a:gridCol>
              </a:tblGrid>
              <a:tr h="392044">
                <a:tc>
                  <a:txBody>
                    <a:bodyPr/>
                    <a:lstStyle/>
                    <a:p>
                      <a:r>
                        <a:rPr lang="es-CO" sz="1050">
                          <a:latin typeface="Arial Narrow" panose="020B0606020202030204" pitchFamily="34" charset="0"/>
                        </a:rPr>
                        <a:t>Política MIPG</a:t>
                      </a:r>
                    </a:p>
                  </a:txBody>
                  <a:tcPr marL="124496" marR="124496" marT="62248" marB="62248"/>
                </a:tc>
                <a:tc>
                  <a:txBody>
                    <a:bodyPr/>
                    <a:lstStyle/>
                    <a:p>
                      <a:r>
                        <a:rPr lang="es-CO" sz="1050">
                          <a:latin typeface="Arial Narrow" panose="020B0606020202030204" pitchFamily="34" charset="0"/>
                        </a:rPr>
                        <a:t>Observaciones </a:t>
                      </a:r>
                    </a:p>
                  </a:txBody>
                  <a:tcPr marL="124496" marR="124496" marT="62248" marB="62248"/>
                </a:tc>
                <a:extLst>
                  <a:ext uri="{0D108BD9-81ED-4DB2-BD59-A6C34878D82A}">
                    <a16:rowId xmlns:a16="http://schemas.microsoft.com/office/drawing/2014/main" val="10000"/>
                  </a:ext>
                </a:extLst>
              </a:tr>
              <a:tr h="423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050">
                          <a:latin typeface="Arial Narrow" panose="020B0606020202030204" pitchFamily="34" charset="0"/>
                        </a:rPr>
                        <a:t>Seguimiento y evaluación del desempeño</a:t>
                      </a:r>
                      <a:r>
                        <a:rPr lang="es-CO" sz="1050" baseline="0">
                          <a:latin typeface="Arial Narrow" panose="020B0606020202030204" pitchFamily="34" charset="0"/>
                        </a:rPr>
                        <a:t> Institucional </a:t>
                      </a:r>
                      <a:endParaRPr lang="es-CO" sz="1050">
                        <a:latin typeface="Arial Narrow" panose="020B0606020202030204" pitchFamily="34" charset="0"/>
                      </a:endParaRPr>
                    </a:p>
                  </a:txBody>
                  <a:tcPr marL="124496" marR="124496" marT="62248" marB="62248"/>
                </a:tc>
                <a:tc>
                  <a:txBody>
                    <a:bodyPr/>
                    <a:lstStyle/>
                    <a:p>
                      <a:pPr algn="just"/>
                      <a:r>
                        <a:rPr lang="es-CO" sz="1050">
                          <a:latin typeface="Arial Narrow" panose="020B0606020202030204" pitchFamily="34" charset="0"/>
                        </a:rPr>
                        <a:t>La entidad a </a:t>
                      </a:r>
                      <a:r>
                        <a:rPr lang="es-ES" sz="1050">
                          <a:latin typeface="Arial Narrow" panose="020B0606020202030204" pitchFamily="34" charset="0"/>
                        </a:rPr>
                        <a:t>definido un área o servidor responsable del diseño, implementación y comunicación de los mecanismos de seguimiento</a:t>
                      </a:r>
                    </a:p>
                    <a:p>
                      <a:pPr algn="just"/>
                      <a:r>
                        <a:rPr lang="es-ES" sz="1050">
                          <a:latin typeface="Arial Narrow" panose="020B0606020202030204" pitchFamily="34" charset="0"/>
                        </a:rPr>
                        <a:t>y evaluación, a consolidado y actualizado los indicadores de avance de</a:t>
                      </a:r>
                      <a:r>
                        <a:rPr lang="es-ES" sz="1050" baseline="0">
                          <a:latin typeface="Arial Narrow" panose="020B0606020202030204" pitchFamily="34" charset="0"/>
                        </a:rPr>
                        <a:t> la gestión institucional </a:t>
                      </a:r>
                      <a:endParaRPr lang="es-ES" sz="1050">
                        <a:latin typeface="Arial Narrow" panose="020B0606020202030204" pitchFamily="34" charset="0"/>
                      </a:endParaRPr>
                    </a:p>
                    <a:p>
                      <a:pPr algn="just"/>
                      <a:endParaRPr lang="es-CO" sz="1050">
                        <a:latin typeface="Arial Narrow" panose="020B0606020202030204" pitchFamily="34" charset="0"/>
                      </a:endParaRPr>
                    </a:p>
                  </a:txBody>
                  <a:tcPr marL="124496" marR="124496" marT="62248" marB="62248"/>
                </a:tc>
                <a:extLst>
                  <a:ext uri="{0D108BD9-81ED-4DB2-BD59-A6C34878D82A}">
                    <a16:rowId xmlns:a16="http://schemas.microsoft.com/office/drawing/2014/main" val="10001"/>
                  </a:ext>
                </a:extLst>
              </a:tr>
              <a:tr h="372979">
                <a:tc>
                  <a:txBody>
                    <a:bodyPr/>
                    <a:lstStyle/>
                    <a:p>
                      <a:r>
                        <a:rPr lang="es-CO" sz="1050">
                          <a:latin typeface="Arial Narrow" panose="020B0606020202030204" pitchFamily="34" charset="0"/>
                        </a:rPr>
                        <a:t>Mejora Normativa</a:t>
                      </a:r>
                    </a:p>
                  </a:txBody>
                  <a:tcPr marL="124496" marR="124496" marT="62248" marB="62248"/>
                </a:tc>
                <a:tc>
                  <a:txBody>
                    <a:bodyPr/>
                    <a:lstStyle/>
                    <a:p>
                      <a:pPr algn="just"/>
                      <a:r>
                        <a:rPr lang="es-ES" sz="1050" kern="1200">
                          <a:solidFill>
                            <a:schemeClr val="dk1"/>
                          </a:solidFill>
                          <a:latin typeface="Arial Narrow" panose="020B0606020202030204" pitchFamily="34" charset="0"/>
                          <a:ea typeface="+mn-ea"/>
                          <a:cs typeface="+mn-cs"/>
                        </a:rPr>
                        <a:t>la Oficina Jurídica estipula 1 sola actividad para el cumplimiento de esta política, dándole cumplimiento para este primer trimestre en un 25%. Se adjunta evidencia que demuestra cuáles y cuántas (327) resoluciones la Entidad ha unificado</a:t>
                      </a:r>
                      <a:endParaRPr lang="es-CO" sz="1050" kern="1200">
                        <a:solidFill>
                          <a:schemeClr val="dk1"/>
                        </a:solidFill>
                        <a:latin typeface="Arial Narrow" panose="020B0606020202030204" pitchFamily="34" charset="0"/>
                        <a:ea typeface="+mn-ea"/>
                        <a:cs typeface="+mn-cs"/>
                      </a:endParaRPr>
                    </a:p>
                  </a:txBody>
                  <a:tcPr marL="124496" marR="124496" marT="62248" marB="62248"/>
                </a:tc>
                <a:extLst>
                  <a:ext uri="{0D108BD9-81ED-4DB2-BD59-A6C34878D82A}">
                    <a16:rowId xmlns:a16="http://schemas.microsoft.com/office/drawing/2014/main" val="10002"/>
                  </a:ext>
                </a:extLst>
              </a:tr>
              <a:tr h="866195">
                <a:tc>
                  <a:txBody>
                    <a:bodyPr/>
                    <a:lstStyle/>
                    <a:p>
                      <a:pPr marL="0" algn="l" defTabSz="914400" rtl="0" eaLnBrk="1" latinLnBrk="0" hangingPunct="1"/>
                      <a:r>
                        <a:rPr lang="es-CO" sz="1050" kern="1200">
                          <a:solidFill>
                            <a:schemeClr val="dk1"/>
                          </a:solidFill>
                          <a:latin typeface="Arial Narrow" panose="020B0606020202030204" pitchFamily="34" charset="0"/>
                          <a:ea typeface="+mn-ea"/>
                          <a:cs typeface="+mn-cs"/>
                        </a:rPr>
                        <a:t>Gestión del Conocimiento y la Innovación </a:t>
                      </a:r>
                    </a:p>
                  </a:txBody>
                  <a:tcPr marL="124496" marR="124496" marT="62248" marB="62248"/>
                </a:tc>
                <a:tc>
                  <a:txBody>
                    <a:bodyPr/>
                    <a:lstStyle/>
                    <a:p>
                      <a:pPr marL="0" algn="just" defTabSz="914400" rtl="0" eaLnBrk="1" fontAlgn="b" latinLnBrk="0" hangingPunct="1"/>
                      <a:r>
                        <a:rPr lang="es-ES" sz="1050" kern="1200">
                          <a:solidFill>
                            <a:schemeClr val="dk1"/>
                          </a:solidFill>
                          <a:latin typeface="Arial Narrow" panose="020B0606020202030204" pitchFamily="34" charset="0"/>
                          <a:ea typeface="+mn-ea"/>
                          <a:cs typeface="+mn-cs"/>
                        </a:rPr>
                        <a:t>Se observa:</a:t>
                      </a:r>
                    </a:p>
                    <a:p>
                      <a:pPr marL="0" algn="just" defTabSz="914400" rtl="0" eaLnBrk="1" fontAlgn="b" latinLnBrk="0" hangingPunct="1"/>
                      <a:r>
                        <a:rPr lang="es-ES" sz="1050" kern="1200">
                          <a:solidFill>
                            <a:schemeClr val="dk1"/>
                          </a:solidFill>
                          <a:latin typeface="Arial Narrow" panose="020B0606020202030204" pitchFamily="34" charset="0"/>
                          <a:ea typeface="+mn-ea"/>
                          <a:cs typeface="+mn-cs"/>
                        </a:rPr>
                        <a:t>Talento Humano-  diseño de acciones para consolidar espacios de compartir lecciones aprendidas en SST, además de las actividades de innovación en la estructuración de los programas de capacitación en academia. El proceso no evidencia relacionamiento con la política.</a:t>
                      </a:r>
                    </a:p>
                    <a:p>
                      <a:pPr marL="0" algn="just" defTabSz="914400" rtl="0" eaLnBrk="1" fontAlgn="b" latinLnBrk="0" hangingPunct="1"/>
                      <a:r>
                        <a:rPr lang="es-ES" sz="1050" kern="1200">
                          <a:solidFill>
                            <a:schemeClr val="dk1"/>
                          </a:solidFill>
                          <a:latin typeface="Arial Narrow" panose="020B0606020202030204" pitchFamily="34" charset="0"/>
                          <a:ea typeface="+mn-ea"/>
                          <a:cs typeface="+mn-cs"/>
                        </a:rPr>
                        <a:t>Conocimiento: Se evidencia la documentación de  las experiencias propias de la actividades misionales de UAECOB, se sugiere evidenciar los espacios de compartir lecciones aprendidas a demás de conformar a través de alianzas comunidades de práctica, lo anterior es un lineamiento brindado por la Política. </a:t>
                      </a:r>
                    </a:p>
                    <a:p>
                      <a:pPr marL="0" algn="just" defTabSz="914400" rtl="0" eaLnBrk="1" fontAlgn="b" latinLnBrk="0" hangingPunct="1"/>
                      <a:r>
                        <a:rPr lang="es-ES" sz="1050" kern="1200">
                          <a:solidFill>
                            <a:schemeClr val="dk1"/>
                          </a:solidFill>
                          <a:latin typeface="Arial Narrow" panose="020B0606020202030204" pitchFamily="34" charset="0"/>
                          <a:ea typeface="+mn-ea"/>
                          <a:cs typeface="+mn-cs"/>
                        </a:rPr>
                        <a:t>Reducción: Se evidencia avance en  la organización de la oferta de programas virtuales dirigidos a la ciudadanía en general, se recomienda conformar  y participar a través de alianzas con comunidades de práctica, lineamiento brindado por la Política. Revisar la redacción del objetivo.</a:t>
                      </a:r>
                    </a:p>
                    <a:p>
                      <a:pPr marL="0" algn="just" defTabSz="914400" rtl="0" eaLnBrk="1" fontAlgn="b" latinLnBrk="0" hangingPunct="1"/>
                      <a:r>
                        <a:rPr lang="es-ES" sz="1050" kern="1200">
                          <a:solidFill>
                            <a:schemeClr val="dk1"/>
                          </a:solidFill>
                          <a:latin typeface="Arial Narrow" panose="020B0606020202030204" pitchFamily="34" charset="0"/>
                          <a:ea typeface="+mn-ea"/>
                          <a:cs typeface="+mn-cs"/>
                        </a:rPr>
                        <a:t>Manejo: No se evidencia avances en el trimestre en las actividades en relación a: Análisis de la capacidad en la atención de sismos de gran magnitud, capacidad actual de respuesta del Distrito y diseño de instrumento para la estrategia de operativos. Revisar la redacción de las acciones. </a:t>
                      </a:r>
                    </a:p>
                    <a:p>
                      <a:pPr marL="0" algn="just" defTabSz="914400" rtl="0" eaLnBrk="1" fontAlgn="b" latinLnBrk="0" hangingPunct="1"/>
                      <a:r>
                        <a:rPr lang="es-ES" sz="1050" kern="1200">
                          <a:solidFill>
                            <a:schemeClr val="dk1"/>
                          </a:solidFill>
                          <a:latin typeface="Arial Narrow" panose="020B0606020202030204" pitchFamily="34" charset="0"/>
                          <a:ea typeface="+mn-ea"/>
                          <a:cs typeface="+mn-cs"/>
                        </a:rPr>
                        <a:t>Recursos-</a:t>
                      </a:r>
                      <a:r>
                        <a:rPr lang="es-ES" sz="1050" kern="1200" err="1">
                          <a:solidFill>
                            <a:schemeClr val="dk1"/>
                          </a:solidFill>
                          <a:latin typeface="Arial Narrow" panose="020B0606020202030204" pitchFamily="34" charset="0"/>
                          <a:ea typeface="+mn-ea"/>
                          <a:cs typeface="+mn-cs"/>
                        </a:rPr>
                        <a:t>Subdireccion</a:t>
                      </a:r>
                      <a:r>
                        <a:rPr lang="es-ES" sz="1050" kern="1200">
                          <a:solidFill>
                            <a:schemeClr val="dk1"/>
                          </a:solidFill>
                          <a:latin typeface="Arial Narrow" panose="020B0606020202030204" pitchFamily="34" charset="0"/>
                          <a:ea typeface="+mn-ea"/>
                          <a:cs typeface="+mn-cs"/>
                        </a:rPr>
                        <a:t> Logística: No se evidencia avances en relación al Diagnóstico del PESV y del Plan de Aseguramiento metrológico. Se recomienda  conformar  y participar a través de alianzas con comunidades de práctica, lineamiento brindado por la Política.</a:t>
                      </a:r>
                    </a:p>
                  </a:txBody>
                  <a:tcPr marL="12969" marR="12969" marT="12969" marB="62248"/>
                </a:tc>
                <a:extLst>
                  <a:ext uri="{0D108BD9-81ED-4DB2-BD59-A6C34878D82A}">
                    <a16:rowId xmlns:a16="http://schemas.microsoft.com/office/drawing/2014/main" val="10003"/>
                  </a:ext>
                </a:extLst>
              </a:tr>
              <a:tr h="385090">
                <a:tc>
                  <a:txBody>
                    <a:bodyPr/>
                    <a:lstStyle/>
                    <a:p>
                      <a:r>
                        <a:rPr lang="es-CO" sz="1050">
                          <a:latin typeface="Arial Narrow" panose="020B0606020202030204" pitchFamily="34" charset="0"/>
                        </a:rPr>
                        <a:t>Integridad</a:t>
                      </a:r>
                    </a:p>
                  </a:txBody>
                  <a:tcPr marL="124496" marR="124496" marT="62248" marB="62248"/>
                </a:tc>
                <a:tc>
                  <a:txBody>
                    <a:bodyPr/>
                    <a:lstStyle/>
                    <a:p>
                      <a:pPr algn="just"/>
                      <a:r>
                        <a:rPr lang="es-ES" sz="1050">
                          <a:latin typeface="Arial Narrow" panose="020B0606020202030204" pitchFamily="34" charset="0"/>
                        </a:rPr>
                        <a:t>Con relación a las actividades desarrolladas para el cumplimiento de la política, se desarrollaron actividades, propias al  código de integridad, y a su vez  la sensibilización del código de integridad, en el marco de Plan de Acción de Integridad </a:t>
                      </a:r>
                      <a:endParaRPr lang="es-CO" sz="1050">
                        <a:latin typeface="Arial Narrow" panose="020B0606020202030204" pitchFamily="34" charset="0"/>
                      </a:endParaRPr>
                    </a:p>
                  </a:txBody>
                  <a:tcPr marL="124496" marR="124496" marT="62248" marB="62248"/>
                </a:tc>
                <a:extLst>
                  <a:ext uri="{0D108BD9-81ED-4DB2-BD59-A6C34878D82A}">
                    <a16:rowId xmlns:a16="http://schemas.microsoft.com/office/drawing/2014/main" val="10004"/>
                  </a:ext>
                </a:extLst>
              </a:tr>
              <a:tr h="312821">
                <a:tc>
                  <a:txBody>
                    <a:bodyPr/>
                    <a:lstStyle/>
                    <a:p>
                      <a:r>
                        <a:rPr lang="es-CO" sz="1050">
                          <a:latin typeface="Arial Narrow" panose="020B0606020202030204" pitchFamily="34" charset="0"/>
                        </a:rPr>
                        <a:t>Racionalización de Tramites</a:t>
                      </a:r>
                    </a:p>
                  </a:txBody>
                  <a:tcPr marL="124496" marR="124496" marT="62248" marB="62248"/>
                </a:tc>
                <a:tc>
                  <a:txBody>
                    <a:bodyPr/>
                    <a:lstStyle/>
                    <a:p>
                      <a:pPr algn="just"/>
                      <a:r>
                        <a:rPr lang="es-CO" sz="1050">
                          <a:latin typeface="Arial Narrow" panose="020B0606020202030204" pitchFamily="34" charset="0"/>
                        </a:rPr>
                        <a:t>Se realizo la revisión y actualización de los documentos orientadores formato SGC de aglomeraciones carnet de pirotecnia, inspecciones y certificados de seguridad </a:t>
                      </a:r>
                    </a:p>
                  </a:txBody>
                  <a:tcPr marL="124496" marR="124496" marT="62248" marB="62248"/>
                </a:tc>
                <a:extLst>
                  <a:ext uri="{0D108BD9-81ED-4DB2-BD59-A6C34878D82A}">
                    <a16:rowId xmlns:a16="http://schemas.microsoft.com/office/drawing/2014/main" val="10005"/>
                  </a:ext>
                </a:extLst>
              </a:tr>
              <a:tr h="312821">
                <a:tc>
                  <a:txBody>
                    <a:bodyPr/>
                    <a:lstStyle/>
                    <a:p>
                      <a:r>
                        <a:rPr lang="es-CO" sz="1050">
                          <a:latin typeface="Arial Narrow" panose="020B0606020202030204" pitchFamily="34" charset="0"/>
                        </a:rPr>
                        <a:t>Gestión</a:t>
                      </a:r>
                      <a:r>
                        <a:rPr lang="es-CO" sz="1050" baseline="0">
                          <a:latin typeface="Arial Narrow" panose="020B0606020202030204" pitchFamily="34" charset="0"/>
                        </a:rPr>
                        <a:t> Estratégica del Talento Humano </a:t>
                      </a:r>
                      <a:endParaRPr lang="es-CO" sz="1050">
                        <a:latin typeface="Arial Narrow" panose="020B0606020202030204" pitchFamily="34" charset="0"/>
                      </a:endParaRPr>
                    </a:p>
                  </a:txBody>
                  <a:tcPr marL="124496" marR="124496" marT="62248" marB="62248"/>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ES" sz="1050">
                          <a:latin typeface="Arial Narrow" panose="020B0606020202030204" pitchFamily="34" charset="0"/>
                        </a:rPr>
                        <a:t>Durante el Primer trimestre, se llevaron a cabo las actividades relacionadas al cumplimiento de la política, con la provisión de 2 empleos en provisionalidad, actividades de bienestar, socializaciones inducción y reinducción y demás relacionadas, al fortalecimiento humano. </a:t>
                      </a:r>
                      <a:endParaRPr lang="es-MX" sz="1050" kern="1200">
                        <a:solidFill>
                          <a:schemeClr val="dk1"/>
                        </a:solidFill>
                        <a:latin typeface="Arial Narrow" panose="020B0606020202030204" pitchFamily="34" charset="0"/>
                        <a:ea typeface="+mn-ea"/>
                        <a:cs typeface="+mn-cs"/>
                      </a:endParaRPr>
                    </a:p>
                  </a:txBody>
                  <a:tcPr marL="124496" marR="124496" marT="62248" marB="62248"/>
                </a:tc>
                <a:extLst>
                  <a:ext uri="{0D108BD9-81ED-4DB2-BD59-A6C34878D82A}">
                    <a16:rowId xmlns:a16="http://schemas.microsoft.com/office/drawing/2014/main" val="10006"/>
                  </a:ext>
                </a:extLst>
              </a:tr>
              <a:tr h="397042">
                <a:tc>
                  <a:txBody>
                    <a:bodyPr/>
                    <a:lstStyle/>
                    <a:p>
                      <a:r>
                        <a:rPr lang="es-CO" sz="1050">
                          <a:latin typeface="Arial Narrow" panose="020B0606020202030204" pitchFamily="34" charset="0"/>
                        </a:rPr>
                        <a:t>Información Estadística</a:t>
                      </a:r>
                    </a:p>
                  </a:txBody>
                  <a:tcPr marL="124496" marR="124496" marT="62248" marB="62248"/>
                </a:tc>
                <a:tc>
                  <a:txBody>
                    <a:bodyPr/>
                    <a:lstStyle/>
                    <a:p>
                      <a:pPr algn="just"/>
                      <a:r>
                        <a:rPr lang="es-ES" sz="1050">
                          <a:latin typeface="Arial Narrow" panose="020B0606020202030204" pitchFamily="34" charset="0"/>
                        </a:rPr>
                        <a:t>Hay un avance del 25% en una (1) de las cinco (5) tareas que se estipularon para la implementación, y apropiación de la Política por parte de la Entidad. El avance mencionado hace referencia al Análisis de los insumos existentes de la Política Estadística y sus documentos asociados, para determinar su estado de avance en el proceso de publicación, y terminar lo que falte, que es la línea base de las demás actividades. Es importante resaltar, que este avance es un reflejo del inicio del contrato en el mes de marzo, para el profesional encargado de esta Política. </a:t>
                      </a:r>
                      <a:endParaRPr lang="es-CO" sz="1050">
                        <a:latin typeface="Arial Narrow" panose="020B0606020202030204" pitchFamily="34" charset="0"/>
                      </a:endParaRPr>
                    </a:p>
                  </a:txBody>
                  <a:tcPr marL="124496" marR="124496" marT="62248" marB="62248"/>
                </a:tc>
                <a:extLst>
                  <a:ext uri="{0D108BD9-81ED-4DB2-BD59-A6C34878D82A}">
                    <a16:rowId xmlns:a16="http://schemas.microsoft.com/office/drawing/2014/main" val="10007"/>
                  </a:ext>
                </a:extLst>
              </a:tr>
              <a:tr h="1118937">
                <a:tc>
                  <a:txBody>
                    <a:bodyPr/>
                    <a:lstStyle/>
                    <a:p>
                      <a:r>
                        <a:rPr lang="es-CO" sz="1050">
                          <a:latin typeface="Arial Narrow" panose="020B0606020202030204" pitchFamily="34" charset="0"/>
                        </a:rPr>
                        <a:t>Control Interno</a:t>
                      </a:r>
                      <a:r>
                        <a:rPr lang="es-CO" sz="1050" baseline="0">
                          <a:latin typeface="Arial Narrow" panose="020B0606020202030204" pitchFamily="34" charset="0"/>
                        </a:rPr>
                        <a:t> </a:t>
                      </a:r>
                      <a:endParaRPr lang="es-CO" sz="1050">
                        <a:latin typeface="Arial Narrow" panose="020B0606020202030204" pitchFamily="34" charset="0"/>
                      </a:endParaRPr>
                    </a:p>
                  </a:txBody>
                  <a:tcPr marL="124496" marR="124496" marT="62248" marB="62248"/>
                </a:tc>
                <a:tc>
                  <a:txBody>
                    <a:bodyPr/>
                    <a:lstStyle/>
                    <a:p>
                      <a:r>
                        <a:rPr lang="es-ES" sz="1050" b="0" i="0" kern="1200">
                          <a:solidFill>
                            <a:srgbClr val="000000"/>
                          </a:solidFill>
                          <a:effectLst/>
                          <a:latin typeface="Arial Narrow" panose="020B0606020202030204" pitchFamily="34" charset="0"/>
                          <a:ea typeface="+mn-ea"/>
                          <a:cs typeface="+mn-cs"/>
                        </a:rPr>
                        <a:t>Es preciso resaltar que la política de control interno debe ser implementada por la Dirección bajo la asesoría y acompañamiento de la OAP en articulación con la OCI, sin embargo para dar cumplimiento general del desarrollo de las líneas de defensa y los cinco componentes del MECI, cada uno de los procesos debe acoger algunos lineamientos dentro de sus quehaceres diarios. </a:t>
                      </a:r>
                    </a:p>
                    <a:p>
                      <a:r>
                        <a:rPr lang="es-ES" sz="1050" b="0" i="0" kern="1200">
                          <a:solidFill>
                            <a:srgbClr val="000000"/>
                          </a:solidFill>
                          <a:effectLst/>
                          <a:latin typeface="Arial Narrow" panose="020B0606020202030204" pitchFamily="34" charset="0"/>
                          <a:ea typeface="+mn-ea"/>
                          <a:cs typeface="+mn-cs"/>
                        </a:rPr>
                        <a:t>Dado a lo anterior, la apropiación actualmente esta dada solo en cabeza de la OCI en el desarrollo de su Plan Anual de Auditoria y las actividades mas representativas del área y en la OAP en sus actividades relacionadas al cumplimiento que como segunda línea de defensa ejerce al seguimiento de la </a:t>
                      </a:r>
                      <a:r>
                        <a:rPr lang="es-ES" sz="1050" b="0" i="0" kern="1200" err="1">
                          <a:solidFill>
                            <a:srgbClr val="000000"/>
                          </a:solidFill>
                          <a:effectLst/>
                          <a:latin typeface="Arial Narrow" panose="020B0606020202030204" pitchFamily="34" charset="0"/>
                          <a:ea typeface="+mn-ea"/>
                          <a:cs typeface="+mn-cs"/>
                        </a:rPr>
                        <a:t>adminstraciòn</a:t>
                      </a:r>
                      <a:r>
                        <a:rPr lang="es-ES" sz="1050" b="0" i="0" kern="1200">
                          <a:solidFill>
                            <a:srgbClr val="000000"/>
                          </a:solidFill>
                          <a:effectLst/>
                          <a:latin typeface="Arial Narrow" panose="020B0606020202030204" pitchFamily="34" charset="0"/>
                          <a:ea typeface="+mn-ea"/>
                          <a:cs typeface="+mn-cs"/>
                        </a:rPr>
                        <a:t> de riesgos de los procesos de le entidad, sin embargo para el trimestre no se ha desarrollado CCCI, ni acompañamientos a los riesgos ya que es semestral, la primera línea debe tener claro la ejecución de sus monitoreo.  </a:t>
                      </a:r>
                    </a:p>
                    <a:p>
                      <a:r>
                        <a:rPr lang="es-ES" sz="1050" b="1" i="0" kern="1200">
                          <a:solidFill>
                            <a:srgbClr val="000000"/>
                          </a:solidFill>
                          <a:effectLst/>
                          <a:latin typeface="Arial Narrow" panose="020B0606020202030204" pitchFamily="34" charset="0"/>
                          <a:ea typeface="+mn-ea"/>
                          <a:cs typeface="+mn-cs"/>
                        </a:rPr>
                        <a:t>Debilidades:</a:t>
                      </a:r>
                      <a:endParaRPr lang="es-ES" sz="1050" b="0" i="0" kern="1200">
                        <a:solidFill>
                          <a:srgbClr val="000000"/>
                        </a:solidFill>
                        <a:effectLst/>
                        <a:latin typeface="Arial Narrow" panose="020B0606020202030204" pitchFamily="34" charset="0"/>
                        <a:ea typeface="+mn-ea"/>
                        <a:cs typeface="+mn-cs"/>
                      </a:endParaRPr>
                    </a:p>
                    <a:p>
                      <a:r>
                        <a:rPr lang="es-ES" sz="1050" b="0" i="0" kern="1200">
                          <a:solidFill>
                            <a:srgbClr val="000000"/>
                          </a:solidFill>
                          <a:effectLst/>
                          <a:latin typeface="Arial Narrow" panose="020B0606020202030204" pitchFamily="34" charset="0"/>
                          <a:ea typeface="+mn-ea"/>
                          <a:cs typeface="+mn-cs"/>
                        </a:rPr>
                        <a:t>1. No se cuenta con un referente por parte de la dirección, que maneje el MECI y la dimensión 7 de MIPG</a:t>
                      </a:r>
                    </a:p>
                    <a:p>
                      <a:r>
                        <a:rPr lang="es-ES" sz="1050" b="0" i="0" kern="1200">
                          <a:solidFill>
                            <a:srgbClr val="000000"/>
                          </a:solidFill>
                          <a:effectLst/>
                          <a:latin typeface="Arial Narrow" panose="020B0606020202030204" pitchFamily="34" charset="0"/>
                          <a:ea typeface="+mn-ea"/>
                          <a:cs typeface="+mn-cs"/>
                        </a:rPr>
                        <a:t>2. No se ha desarrollado la campaña del SCI</a:t>
                      </a:r>
                    </a:p>
                    <a:p>
                      <a:r>
                        <a:rPr lang="es-ES" sz="1050" b="0" i="0" kern="1200">
                          <a:solidFill>
                            <a:srgbClr val="000000"/>
                          </a:solidFill>
                          <a:effectLst/>
                          <a:latin typeface="Arial Narrow" panose="020B0606020202030204" pitchFamily="34" charset="0"/>
                          <a:ea typeface="+mn-ea"/>
                          <a:cs typeface="+mn-cs"/>
                        </a:rPr>
                        <a:t>3. Demora en la contratación del líder interno de Administración de Riesgos</a:t>
                      </a:r>
                    </a:p>
                    <a:p>
                      <a:pPr marL="0" marR="0" lvl="0" indent="0" algn="just" defTabSz="1104047" rtl="0" eaLnBrk="1" fontAlgn="auto" latinLnBrk="0" hangingPunct="1">
                        <a:lnSpc>
                          <a:spcPct val="100000"/>
                        </a:lnSpc>
                        <a:spcBef>
                          <a:spcPts val="0"/>
                        </a:spcBef>
                        <a:spcAft>
                          <a:spcPts val="0"/>
                        </a:spcAft>
                        <a:buClrTx/>
                        <a:buSzTx/>
                        <a:buFontTx/>
                        <a:buNone/>
                        <a:tabLst/>
                        <a:defRPr/>
                      </a:pPr>
                      <a:endParaRPr lang="es-CO" sz="1050" kern="1200">
                        <a:solidFill>
                          <a:schemeClr val="dk1"/>
                        </a:solidFill>
                        <a:latin typeface="Arial Narrow" panose="020B0606020202030204" pitchFamily="34" charset="0"/>
                        <a:ea typeface="+mn-ea"/>
                        <a:cs typeface="+mn-cs"/>
                      </a:endParaRPr>
                    </a:p>
                  </a:txBody>
                  <a:tcPr marL="124496" marR="124496" marT="62248" marB="62248"/>
                </a:tc>
                <a:extLst>
                  <a:ext uri="{0D108BD9-81ED-4DB2-BD59-A6C34878D82A}">
                    <a16:rowId xmlns:a16="http://schemas.microsoft.com/office/drawing/2014/main" val="10008"/>
                  </a:ext>
                </a:extLst>
              </a:tr>
              <a:tr h="1112935">
                <a:tc>
                  <a:txBody>
                    <a:bodyPr/>
                    <a:lstStyle/>
                    <a:p>
                      <a:r>
                        <a:rPr lang="es-CO" sz="1050">
                          <a:latin typeface="Arial Narrow" panose="020B0606020202030204" pitchFamily="34" charset="0"/>
                        </a:rPr>
                        <a:t>Compras y contratación publica </a:t>
                      </a:r>
                    </a:p>
                  </a:txBody>
                  <a:tcPr marL="124496" marR="124496" marT="62248" marB="62248"/>
                </a:tc>
                <a:tc>
                  <a:txBody>
                    <a:bodyPr/>
                    <a:lstStyle/>
                    <a:p>
                      <a:pPr marL="0" marR="0" lvl="0" indent="0" algn="l" defTabSz="1341307" rtl="0" eaLnBrk="1" fontAlgn="auto" latinLnBrk="0" hangingPunct="1">
                        <a:lnSpc>
                          <a:spcPct val="100000"/>
                        </a:lnSpc>
                        <a:spcBef>
                          <a:spcPts val="0"/>
                        </a:spcBef>
                        <a:spcAft>
                          <a:spcPts val="0"/>
                        </a:spcAft>
                        <a:buClrTx/>
                        <a:buSzTx/>
                        <a:buFontTx/>
                        <a:buNone/>
                        <a:tabLst/>
                        <a:defRPr/>
                      </a:pPr>
                      <a:r>
                        <a:rPr lang="es-ES" sz="1050" b="0" i="0" kern="1200">
                          <a:solidFill>
                            <a:srgbClr val="000000"/>
                          </a:solidFill>
                          <a:effectLst/>
                          <a:latin typeface="Arial Narrow" panose="020B0606020202030204" pitchFamily="34" charset="0"/>
                          <a:ea typeface="+mn-ea"/>
                          <a:cs typeface="+mn-cs"/>
                        </a:rPr>
                        <a:t>A continuación el avance y observaciones, de la apropiación de la mencionada política por cada proceso a los que aplica. JURÌDA: La OJ tiene 11 actividades programadas, de las cuales: - 6 con avance del 25%, 1 sola de ellas con soporte; - 1 con avance del 30% sin evidencia; - 1 con avance del 80% con evidencia; - 3 con avance del 100%, 2 evidencia. Las evidencias faltantes ya fueron solicitadas. Se destacan las dos que están al 100% con evidencia, referente al empleo del Clasificador UNSPSC, y sobre la revisión del PAA el cual continua vigente para el 31 de marzo del presente año. El asesor realizó la verificación, pero aún Función Pública no cuenta con autodiagnóstico para esta política, que pueda ayudar para que la OJ complementara a las que ya tiene con los lineamientos.</a:t>
                      </a:r>
                      <a:endParaRPr lang="es-CO" sz="1050" b="0" i="0" kern="1200">
                        <a:solidFill>
                          <a:srgbClr val="000000"/>
                        </a:solidFill>
                        <a:effectLst/>
                        <a:latin typeface="Arial Narrow" panose="020B0606020202030204" pitchFamily="34" charset="0"/>
                        <a:ea typeface="+mn-ea"/>
                        <a:cs typeface="+mn-cs"/>
                      </a:endParaRPr>
                    </a:p>
                  </a:txBody>
                  <a:tcPr marL="124496" marR="124496" marT="62248" marB="62248"/>
                </a:tc>
                <a:extLst>
                  <a:ext uri="{0D108BD9-81ED-4DB2-BD59-A6C34878D82A}">
                    <a16:rowId xmlns:a16="http://schemas.microsoft.com/office/drawing/2014/main" val="370990034"/>
                  </a:ext>
                </a:extLst>
              </a:tr>
            </a:tbl>
          </a:graphicData>
        </a:graphic>
      </p:graphicFrame>
      <p:sp>
        <p:nvSpPr>
          <p:cNvPr id="13" name="CuadroTexto 12">
            <a:extLst>
              <a:ext uri="{FF2B5EF4-FFF2-40B4-BE49-F238E27FC236}">
                <a16:creationId xmlns:a16="http://schemas.microsoft.com/office/drawing/2014/main" id="{7017FED7-75D9-C919-3D75-154DE9D9111F}"/>
              </a:ext>
            </a:extLst>
          </p:cNvPr>
          <p:cNvSpPr txBox="1"/>
          <p:nvPr/>
        </p:nvSpPr>
        <p:spPr>
          <a:xfrm>
            <a:off x="299309" y="9510831"/>
            <a:ext cx="8544622" cy="276999"/>
          </a:xfrm>
          <a:prstGeom prst="rect">
            <a:avLst/>
          </a:prstGeom>
          <a:noFill/>
        </p:spPr>
        <p:txBody>
          <a:bodyPr wrap="square" rtlCol="0">
            <a:spAutoFit/>
          </a:bodyPr>
          <a:lstStyle/>
          <a:p>
            <a:r>
              <a:rPr lang="es-ES" sz="1200" i="1"/>
              <a:t>Fuente: Oficina Asesora de Planeación – U.A.E Cuerpo Oficial de Bomberos de Bogotá </a:t>
            </a:r>
            <a:endParaRPr lang="es-CO" sz="1200" i="1"/>
          </a:p>
        </p:txBody>
      </p:sp>
    </p:spTree>
    <p:extLst>
      <p:ext uri="{BB962C8B-B14F-4D97-AF65-F5344CB8AC3E}">
        <p14:creationId xmlns:p14="http://schemas.microsoft.com/office/powerpoint/2010/main" val="712125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307778" y="364528"/>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MX" sz="4374" b="1">
                <a:latin typeface="+mn-lt"/>
                <a:ea typeface="+mn-ea"/>
                <a:cs typeface="+mn-cs"/>
              </a:rPr>
              <a:t>Ejecución presupuestal </a:t>
            </a:r>
            <a:endParaRPr lang="es-CO" sz="4374" b="1">
              <a:latin typeface="+mn-lt"/>
              <a:ea typeface="+mn-ea"/>
              <a:cs typeface="+mn-cs"/>
            </a:endParaRPr>
          </a:p>
        </p:txBody>
      </p:sp>
      <p:sp>
        <p:nvSpPr>
          <p:cNvPr id="3" name="CuadroTexto 2"/>
          <p:cNvSpPr txBox="1"/>
          <p:nvPr/>
        </p:nvSpPr>
        <p:spPr>
          <a:xfrm>
            <a:off x="736409" y="2283791"/>
            <a:ext cx="7378695" cy="6001643"/>
          </a:xfrm>
          <a:prstGeom prst="rect">
            <a:avLst/>
          </a:prstGeom>
          <a:noFill/>
        </p:spPr>
        <p:txBody>
          <a:bodyPr wrap="square" lIns="91440" tIns="45720" rIns="91440" bIns="45720" rtlCol="0" anchor="t">
            <a:spAutoFit/>
          </a:bodyPr>
          <a:lstStyle/>
          <a:p>
            <a:pPr algn="just" defTabSz="555452"/>
            <a:r>
              <a:rPr lang="es-CO" sz="2400"/>
              <a:t>La Unidad Administrativa Especial Cuerpo Oficial de Bomberos de Bogotá,  en el marco del Plan Distrital de Desarrollo </a:t>
            </a:r>
            <a:r>
              <a:rPr lang="es-ES" sz="2400"/>
              <a:t>“Un nuevo contrato social y ambiental para la Bogotá del siglo XXI 2020-2024.” </a:t>
            </a:r>
            <a:r>
              <a:rPr lang="es-CO" sz="2400"/>
              <a:t>tuvo una asignación presupuestal de inversión por un valor de  36.241.955.000 para el periodo 2023., Este presupuesto se destinó para la ejecución de 3 proyectos de inversión; Fortalecimiento del Cuerpo Oficial de Bomberos de Bogotá, con denominación 7658, Fortalecimiento de la planeación y gestión de la UAECOB Bogotá con denominación 7655, y el proyecto de inversión de fortalecimiento de la infraestructura de tecnología informática y de comunicaciones de la UAECOB Bogotá, con código 7637.</a:t>
            </a:r>
          </a:p>
          <a:p>
            <a:pPr algn="just" defTabSz="555452"/>
            <a:endParaRPr lang="es-CO" sz="2400">
              <a:solidFill>
                <a:prstClr val="black"/>
              </a:solidFill>
            </a:endParaRPr>
          </a:p>
          <a:p>
            <a:pPr algn="just" defTabSz="555452"/>
            <a:r>
              <a:rPr lang="es-CO" sz="2400"/>
              <a:t>A continuación se presentan los resultados de la ejecución presupuestal por proyecto de inversión</a:t>
            </a:r>
            <a:endParaRPr lang="es-CO" sz="2400">
              <a:ea typeface="Calibri"/>
              <a:cs typeface="Calibri"/>
            </a:endParaRPr>
          </a:p>
        </p:txBody>
      </p:sp>
      <p:pic>
        <p:nvPicPr>
          <p:cNvPr id="9" name="Imagen 8" descr="Imagen decorativa">
            <a:extLst>
              <a:ext uri="{FF2B5EF4-FFF2-40B4-BE49-F238E27FC236}">
                <a16:creationId xmlns:a16="http://schemas.microsoft.com/office/drawing/2014/main" id="{78E6656D-E608-3F8E-D03D-2300E9B778C6}"/>
              </a:ext>
            </a:extLst>
          </p:cNvPr>
          <p:cNvPicPr>
            <a:picLocks noChangeAspect="1"/>
          </p:cNvPicPr>
          <p:nvPr/>
        </p:nvPicPr>
        <p:blipFill>
          <a:blip r:embed="rId3"/>
          <a:stretch>
            <a:fillRect/>
          </a:stretch>
        </p:blipFill>
        <p:spPr>
          <a:xfrm>
            <a:off x="9265964" y="2805991"/>
            <a:ext cx="4746610" cy="4746610"/>
          </a:xfrm>
          <a:prstGeom prst="rect">
            <a:avLst/>
          </a:prstGeom>
        </p:spPr>
      </p:pic>
    </p:spTree>
    <p:extLst>
      <p:ext uri="{BB962C8B-B14F-4D97-AF65-F5344CB8AC3E}">
        <p14:creationId xmlns:p14="http://schemas.microsoft.com/office/powerpoint/2010/main" val="4102344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516023" y="543171"/>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uLnTx/>
                <a:uFillTx/>
                <a:latin typeface="+mn-lt"/>
                <a:ea typeface="+mn-ea"/>
                <a:cs typeface="+mn-cs"/>
              </a:rPr>
              <a:t>Ejecución Presupuestal        </a:t>
            </a:r>
            <a:r>
              <a:rPr kumimoji="0" lang="es-ES" sz="4374" b="1" i="0" u="none" strike="noStrike" kern="1200" cap="none" spc="0" normalizeH="0" noProof="0" dirty="0">
                <a:ln>
                  <a:noFill/>
                </a:ln>
                <a:uLnTx/>
                <a:uFillTx/>
                <a:latin typeface="+mn-lt"/>
                <a:ea typeface="+mn-ea"/>
                <a:cs typeface="+mn-cs"/>
              </a:rPr>
              <a:t> </a:t>
            </a:r>
            <a:endParaRPr kumimoji="0" lang="es-CO" sz="4374" b="1" i="0" u="none" strike="noStrike" kern="1200" cap="none" spc="0" normalizeH="0" baseline="0" noProof="0" dirty="0">
              <a:ln>
                <a:noFill/>
              </a:ln>
              <a:uLnTx/>
              <a:uFillTx/>
              <a:latin typeface="+mn-lt"/>
              <a:ea typeface="+mn-ea"/>
              <a:cs typeface="+mn-cs"/>
            </a:endParaRPr>
          </a:p>
        </p:txBody>
      </p:sp>
      <p:sp>
        <p:nvSpPr>
          <p:cNvPr id="9" name="CuadroTexto 8">
            <a:extLst>
              <a:ext uri="{FF2B5EF4-FFF2-40B4-BE49-F238E27FC236}">
                <a16:creationId xmlns:a16="http://schemas.microsoft.com/office/drawing/2014/main" id="{5D25FC38-8C26-6BE7-BD1C-D9D6C312A7C6}"/>
              </a:ext>
            </a:extLst>
          </p:cNvPr>
          <p:cNvSpPr txBox="1"/>
          <p:nvPr/>
        </p:nvSpPr>
        <p:spPr>
          <a:xfrm>
            <a:off x="521833" y="1713600"/>
            <a:ext cx="14410943" cy="1200329"/>
          </a:xfrm>
          <a:prstGeom prst="rect">
            <a:avLst/>
          </a:prstGeom>
          <a:noFill/>
        </p:spPr>
        <p:txBody>
          <a:bodyPr wrap="square" lIns="91440" tIns="45720" rIns="91440" bIns="45720" rtlCol="0" anchor="t">
            <a:spAutoFit/>
          </a:bodyPr>
          <a:lstStyle/>
          <a:p>
            <a:pPr algn="just"/>
            <a:r>
              <a:rPr lang="es-MX" sz="2400"/>
              <a:t>El porcentaje de ejecución presupuestal del proyecto </a:t>
            </a:r>
            <a:r>
              <a:rPr lang="es-MX" sz="2400" b="1"/>
              <a:t>7637 </a:t>
            </a:r>
            <a:r>
              <a:rPr lang="es-MX" sz="2400"/>
              <a:t>Fortalecimiento de la infraestructura tecnológica informática y de comunicación con corte a 31 de Marzo fue del 21.97% </a:t>
            </a:r>
            <a:r>
              <a:rPr lang="es-MX" sz="2400" b="1"/>
              <a:t>. Con $642.318.122  ejecutados de los  $ 2.924.147.000 Programados </a:t>
            </a:r>
            <a:endParaRPr lang="es-CO" sz="2400" b="1"/>
          </a:p>
        </p:txBody>
      </p:sp>
      <p:sp>
        <p:nvSpPr>
          <p:cNvPr id="7" name="Rectángulo 6" descr="Gráfica 6 % de avance ejecución de fortalecimiento de la infraestructura de tecnología informática y de comunicaciones &#10;" title="Gráfica 6 % de avance ejecución de fortalecimiento de la infraestructura de tecnología informática y de comunicaciones ">
            <a:extLst>
              <a:ext uri="{FF2B5EF4-FFF2-40B4-BE49-F238E27FC236}">
                <a16:creationId xmlns:a16="http://schemas.microsoft.com/office/drawing/2014/main" id="{61D01FB4-9F43-4A00-2A4A-90A74D2C505B}"/>
              </a:ext>
            </a:extLst>
          </p:cNvPr>
          <p:cNvSpPr/>
          <p:nvPr/>
        </p:nvSpPr>
        <p:spPr>
          <a:xfrm>
            <a:off x="521833" y="3177710"/>
            <a:ext cx="11236578" cy="316690"/>
          </a:xfrm>
          <a:prstGeom prst="rect">
            <a:avLst/>
          </a:prstGeom>
        </p:spPr>
        <p:txBody>
          <a:bodyPr wrap="square">
            <a:spAutoFit/>
          </a:bodyPr>
          <a:lstStyle/>
          <a:p>
            <a:r>
              <a:rPr lang="es-CO" sz="1458" b="1" i="1"/>
              <a:t>Gráfica 6 % de avance ejecución</a:t>
            </a:r>
            <a:r>
              <a:rPr lang="es-CO" sz="1458"/>
              <a:t> de fortalecimiento de la infraestructura de tecnología informática y de comunicaciones </a:t>
            </a:r>
            <a:endParaRPr lang="es-CO" sz="1458" b="1" i="1"/>
          </a:p>
        </p:txBody>
      </p:sp>
      <p:graphicFrame>
        <p:nvGraphicFramePr>
          <p:cNvPr id="3" name="Gráfico 2" descr="Grafico de avance del proyecto 7637" title="Grafico de avance del proyecto 7637">
            <a:extLst>
              <a:ext uri="{FF2B5EF4-FFF2-40B4-BE49-F238E27FC236}">
                <a16:creationId xmlns:a16="http://schemas.microsoft.com/office/drawing/2014/main" id="{DE9AC434-BB17-9A13-7C82-4572AC7D3813}"/>
              </a:ext>
            </a:extLst>
          </p:cNvPr>
          <p:cNvGraphicFramePr>
            <a:graphicFrameLocks/>
          </p:cNvGraphicFramePr>
          <p:nvPr>
            <p:extLst>
              <p:ext uri="{D42A27DB-BD31-4B8C-83A1-F6EECF244321}">
                <p14:modId xmlns:p14="http://schemas.microsoft.com/office/powerpoint/2010/main" val="2448868619"/>
              </p:ext>
            </p:extLst>
          </p:nvPr>
        </p:nvGraphicFramePr>
        <p:xfrm>
          <a:off x="521833" y="3105150"/>
          <a:ext cx="11613017" cy="54551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descr="Grafico de avance del proyecto 7637" title="Grafico de avance del proyecto 7637"/>
          <p:cNvGraphicFramePr>
            <a:graphicFrameLocks/>
          </p:cNvGraphicFramePr>
          <p:nvPr>
            <p:extLst>
              <p:ext uri="{D42A27DB-BD31-4B8C-83A1-F6EECF244321}">
                <p14:modId xmlns:p14="http://schemas.microsoft.com/office/powerpoint/2010/main" val="258461323"/>
              </p:ext>
            </p:extLst>
          </p:nvPr>
        </p:nvGraphicFramePr>
        <p:xfrm>
          <a:off x="827900" y="3685621"/>
          <a:ext cx="13565874" cy="5335858"/>
        </p:xfrm>
        <a:graphic>
          <a:graphicData uri="http://schemas.openxmlformats.org/drawingml/2006/chart">
            <c:chart xmlns:c="http://schemas.openxmlformats.org/drawingml/2006/chart" xmlns:r="http://schemas.openxmlformats.org/officeDocument/2006/relationships" r:id="rId3"/>
          </a:graphicData>
        </a:graphic>
      </p:graphicFrame>
      <p:sp>
        <p:nvSpPr>
          <p:cNvPr id="14" name="CuadroTexto 13">
            <a:extLst>
              <a:ext uri="{FF2B5EF4-FFF2-40B4-BE49-F238E27FC236}">
                <a16:creationId xmlns:a16="http://schemas.microsoft.com/office/drawing/2014/main" id="{F7FA5350-ACBB-EDED-640B-9251E26A69B5}"/>
              </a:ext>
            </a:extLst>
          </p:cNvPr>
          <p:cNvSpPr txBox="1"/>
          <p:nvPr/>
        </p:nvSpPr>
        <p:spPr>
          <a:xfrm>
            <a:off x="521833" y="9482698"/>
            <a:ext cx="8631323" cy="316690"/>
          </a:xfrm>
          <a:prstGeom prst="rect">
            <a:avLst/>
          </a:prstGeom>
          <a:noFill/>
        </p:spPr>
        <p:txBody>
          <a:bodyPr wrap="square" rtlCol="0">
            <a:spAutoFit/>
          </a:bodyPr>
          <a:lstStyle/>
          <a:p>
            <a:r>
              <a:rPr lang="es-ES" sz="1458" i="1"/>
              <a:t>Fuente: Oficina Asesora de Planeación – U.A.E Cuerpo Oficial de Bomberos de Bogotá </a:t>
            </a:r>
            <a:endParaRPr lang="es-CO" sz="1458" i="1"/>
          </a:p>
        </p:txBody>
      </p:sp>
    </p:spTree>
    <p:extLst>
      <p:ext uri="{BB962C8B-B14F-4D97-AF65-F5344CB8AC3E}">
        <p14:creationId xmlns:p14="http://schemas.microsoft.com/office/powerpoint/2010/main" val="3875963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20299" y="64308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uLnTx/>
                <a:uFillTx/>
                <a:latin typeface="+mn-lt"/>
                <a:ea typeface="+mn-ea"/>
                <a:cs typeface="+mn-cs"/>
              </a:rPr>
              <a:t>Ejecución  Presupuestal </a:t>
            </a:r>
            <a:endParaRPr kumimoji="0" lang="es-CO" sz="4374" b="1" i="0" u="none" strike="noStrike" kern="1200" cap="none" spc="0" normalizeH="0" baseline="0" noProof="0" dirty="0">
              <a:ln>
                <a:noFill/>
              </a:ln>
              <a:uLnTx/>
              <a:uFillTx/>
              <a:latin typeface="+mn-lt"/>
              <a:ea typeface="+mn-ea"/>
              <a:cs typeface="+mn-cs"/>
            </a:endParaRPr>
          </a:p>
        </p:txBody>
      </p:sp>
      <p:sp>
        <p:nvSpPr>
          <p:cNvPr id="7" name="CuadroTexto 6">
            <a:extLst>
              <a:ext uri="{FF2B5EF4-FFF2-40B4-BE49-F238E27FC236}">
                <a16:creationId xmlns:a16="http://schemas.microsoft.com/office/drawing/2014/main" id="{86487D0E-29D0-0645-E1DF-4498F246DD34}"/>
              </a:ext>
            </a:extLst>
          </p:cNvPr>
          <p:cNvSpPr txBox="1"/>
          <p:nvPr/>
        </p:nvSpPr>
        <p:spPr>
          <a:xfrm>
            <a:off x="566928" y="1984837"/>
            <a:ext cx="14979460" cy="1200329"/>
          </a:xfrm>
          <a:prstGeom prst="rect">
            <a:avLst/>
          </a:prstGeom>
          <a:noFill/>
        </p:spPr>
        <p:txBody>
          <a:bodyPr wrap="square" lIns="91440" tIns="45720" rIns="91440" bIns="45720" anchor="t">
            <a:spAutoFit/>
          </a:bodyPr>
          <a:lstStyle/>
          <a:p>
            <a:pPr algn="just"/>
            <a:r>
              <a:rPr lang="es-CO" sz="2400"/>
              <a:t>La ejecución del presupuesto destinado en el proyecto de</a:t>
            </a:r>
            <a:r>
              <a:rPr lang="es-CO" sz="2400" b="1"/>
              <a:t> 7655 </a:t>
            </a:r>
            <a:r>
              <a:rPr lang="es-CO" sz="2400"/>
              <a:t>Fortalecimiento de la Planeación y Gestión de la UAE Cuerpo Oficial de Bomberos de  Bogotá fue del 52%  durante el primer trimestre de la vigencia 2023 es decir de los $  5.991.492.000  programados, se ejecutaron $ $ 2.987.936.942 </a:t>
            </a:r>
            <a:endParaRPr lang="es-ES"/>
          </a:p>
        </p:txBody>
      </p:sp>
      <p:sp>
        <p:nvSpPr>
          <p:cNvPr id="5" name="Rectángulo 4" descr="Gráfica 7 % de avance ejecución Fortalecimiento de la planeación y gestión de la UAE Cuerpo Oficial de Bomberos de  Bogotá &#10;" title="Gráfica 7 % de avance ejecución Fortalecimiento de la planeación y gestión de la UAE Cuerpo Oficial de Bomberos de  Bogotá ">
            <a:extLst>
              <a:ext uri="{FF2B5EF4-FFF2-40B4-BE49-F238E27FC236}">
                <a16:creationId xmlns:a16="http://schemas.microsoft.com/office/drawing/2014/main" id="{D3511F85-F7DA-37C3-788C-557F5307C4F4}"/>
              </a:ext>
            </a:extLst>
          </p:cNvPr>
          <p:cNvSpPr/>
          <p:nvPr/>
        </p:nvSpPr>
        <p:spPr>
          <a:xfrm>
            <a:off x="731820" y="3662584"/>
            <a:ext cx="12843683" cy="316690"/>
          </a:xfrm>
          <a:prstGeom prst="rect">
            <a:avLst/>
          </a:prstGeom>
        </p:spPr>
        <p:txBody>
          <a:bodyPr wrap="square">
            <a:spAutoFit/>
          </a:bodyPr>
          <a:lstStyle/>
          <a:p>
            <a:r>
              <a:rPr lang="es-CO" sz="1458" i="1"/>
              <a:t>Gráfica 7 % de avance ejecución </a:t>
            </a:r>
            <a:r>
              <a:rPr lang="es-CO" sz="1458"/>
              <a:t>Fortalecimiento de la planeación y gestión de la UAE Cuerpo Oficial de Bomberos de  Bogotá </a:t>
            </a:r>
            <a:endParaRPr lang="es-CO" sz="1458" i="1"/>
          </a:p>
        </p:txBody>
      </p:sp>
      <p:graphicFrame>
        <p:nvGraphicFramePr>
          <p:cNvPr id="12" name="Gráfico 11" descr="Grafico de avance del proyecto 7655" title="Grafico de avance del proyecto 7655"/>
          <p:cNvGraphicFramePr>
            <a:graphicFrameLocks/>
          </p:cNvGraphicFramePr>
          <p:nvPr>
            <p:extLst>
              <p:ext uri="{D42A27DB-BD31-4B8C-83A1-F6EECF244321}">
                <p14:modId xmlns:p14="http://schemas.microsoft.com/office/powerpoint/2010/main" val="3695058808"/>
              </p:ext>
            </p:extLst>
          </p:nvPr>
        </p:nvGraphicFramePr>
        <p:xfrm>
          <a:off x="1544889" y="4195448"/>
          <a:ext cx="12197110" cy="5022376"/>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3D3EE436-A823-1CDD-745F-EAA0BB13E6BD}"/>
              </a:ext>
            </a:extLst>
          </p:cNvPr>
          <p:cNvSpPr txBox="1"/>
          <p:nvPr/>
        </p:nvSpPr>
        <p:spPr>
          <a:xfrm>
            <a:off x="566928" y="9592343"/>
            <a:ext cx="8631323" cy="316690"/>
          </a:xfrm>
          <a:prstGeom prst="rect">
            <a:avLst/>
          </a:prstGeom>
          <a:noFill/>
        </p:spPr>
        <p:txBody>
          <a:bodyPr wrap="square" rtlCol="0">
            <a:spAutoFit/>
          </a:bodyPr>
          <a:lstStyle/>
          <a:p>
            <a:r>
              <a:rPr lang="es-ES" sz="1458" i="1"/>
              <a:t>Fuente: Oficina Asesora de Planeación – U.A.E Cuerpo Oficial de Bomberos de Bogotá </a:t>
            </a:r>
            <a:endParaRPr lang="es-CO" sz="1458" i="1"/>
          </a:p>
        </p:txBody>
      </p:sp>
    </p:spTree>
    <p:extLst>
      <p:ext uri="{BB962C8B-B14F-4D97-AF65-F5344CB8AC3E}">
        <p14:creationId xmlns:p14="http://schemas.microsoft.com/office/powerpoint/2010/main" val="2314413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89333" y="539145"/>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uLnTx/>
                <a:uFillTx/>
                <a:latin typeface="+mn-lt"/>
                <a:ea typeface="+mn-ea"/>
                <a:cs typeface="+mn-cs"/>
              </a:rPr>
              <a:t>Ejecución   Presupuestal </a:t>
            </a:r>
            <a:endParaRPr kumimoji="0" lang="es-CO" sz="4374" b="1" i="0" u="none" strike="noStrike" kern="1200" cap="none" spc="0" normalizeH="0" baseline="0" noProof="0" dirty="0">
              <a:ln>
                <a:noFill/>
              </a:ln>
              <a:uLnTx/>
              <a:uFillTx/>
              <a:latin typeface="+mn-lt"/>
              <a:ea typeface="+mn-ea"/>
              <a:cs typeface="+mn-cs"/>
            </a:endParaRPr>
          </a:p>
        </p:txBody>
      </p:sp>
      <p:sp>
        <p:nvSpPr>
          <p:cNvPr id="7" name="CuadroTexto 6">
            <a:extLst>
              <a:ext uri="{FF2B5EF4-FFF2-40B4-BE49-F238E27FC236}">
                <a16:creationId xmlns:a16="http://schemas.microsoft.com/office/drawing/2014/main" id="{A558FB02-070E-DF67-C259-E9051B524A95}"/>
              </a:ext>
            </a:extLst>
          </p:cNvPr>
          <p:cNvSpPr txBox="1"/>
          <p:nvPr/>
        </p:nvSpPr>
        <p:spPr>
          <a:xfrm>
            <a:off x="557468" y="1566516"/>
            <a:ext cx="14383827" cy="1200329"/>
          </a:xfrm>
          <a:prstGeom prst="rect">
            <a:avLst/>
          </a:prstGeom>
          <a:noFill/>
        </p:spPr>
        <p:txBody>
          <a:bodyPr wrap="square">
            <a:spAutoFit/>
          </a:bodyPr>
          <a:lstStyle/>
          <a:p>
            <a:r>
              <a:rPr lang="es-CO" sz="2400"/>
              <a:t>La ejecución presupuestal del proyecto de  </a:t>
            </a:r>
            <a:r>
              <a:rPr lang="es-CO" sz="2400" b="1"/>
              <a:t>7658</a:t>
            </a:r>
            <a:r>
              <a:rPr lang="es-CO" sz="2400"/>
              <a:t> Fortalecimiento del Cuerpo Oficial de Bomberos de Bogotá,  Durante el Primer trimestre de la vigencia fue del 47%, es decir de los $ 27.326.316.000  se ejecutaron $ 12.840.165.557 </a:t>
            </a:r>
            <a:endParaRPr lang="es-CO" sz="2400" b="1"/>
          </a:p>
        </p:txBody>
      </p:sp>
      <p:sp>
        <p:nvSpPr>
          <p:cNvPr id="4" name="Rectángulo 3" descr="Gráfica 8 % de avance ejecución Fortalecimiento del Cuerpo Oficial de Bomberos de Bogotá&#10;" title="Gráfica 8 % de avance ejecución Fortalecimiento del Cuerpo Oficial de Bomberos de Bogotá">
            <a:extLst>
              <a:ext uri="{FF2B5EF4-FFF2-40B4-BE49-F238E27FC236}">
                <a16:creationId xmlns:a16="http://schemas.microsoft.com/office/drawing/2014/main" id="{D5C0D76C-36A8-5049-F602-475F84FB5940}"/>
              </a:ext>
            </a:extLst>
          </p:cNvPr>
          <p:cNvSpPr/>
          <p:nvPr/>
        </p:nvSpPr>
        <p:spPr>
          <a:xfrm>
            <a:off x="557468" y="3117673"/>
            <a:ext cx="10312301" cy="316690"/>
          </a:xfrm>
          <a:prstGeom prst="rect">
            <a:avLst/>
          </a:prstGeom>
        </p:spPr>
        <p:txBody>
          <a:bodyPr wrap="square">
            <a:spAutoFit/>
          </a:bodyPr>
          <a:lstStyle/>
          <a:p>
            <a:r>
              <a:rPr lang="es-CO" sz="1458" i="1"/>
              <a:t>Gráfica 8 % de avance ejecución </a:t>
            </a:r>
            <a:r>
              <a:rPr lang="es-CO" sz="1458"/>
              <a:t>Fortalecimiento del Cuerpo Oficial de Bomberos de Bogotá</a:t>
            </a:r>
            <a:endParaRPr lang="es-CO" sz="1458" i="1"/>
          </a:p>
        </p:txBody>
      </p:sp>
      <p:graphicFrame>
        <p:nvGraphicFramePr>
          <p:cNvPr id="20" name="Gráfico 19" descr="Grafico de avance del proyecto 7655" title="Grafico de avance del proyecto 7655"/>
          <p:cNvGraphicFramePr>
            <a:graphicFrameLocks/>
          </p:cNvGraphicFramePr>
          <p:nvPr>
            <p:extLst>
              <p:ext uri="{D42A27DB-BD31-4B8C-83A1-F6EECF244321}">
                <p14:modId xmlns:p14="http://schemas.microsoft.com/office/powerpoint/2010/main" val="2034719921"/>
              </p:ext>
            </p:extLst>
          </p:nvPr>
        </p:nvGraphicFramePr>
        <p:xfrm>
          <a:off x="1767289" y="3495001"/>
          <a:ext cx="11600596" cy="5745736"/>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DF7A05E9-8A5B-63A8-2D22-4FB7B1ED9C72}"/>
              </a:ext>
            </a:extLst>
          </p:cNvPr>
          <p:cNvSpPr txBox="1"/>
          <p:nvPr/>
        </p:nvSpPr>
        <p:spPr>
          <a:xfrm>
            <a:off x="557468" y="9599562"/>
            <a:ext cx="8631323" cy="316690"/>
          </a:xfrm>
          <a:prstGeom prst="rect">
            <a:avLst/>
          </a:prstGeom>
          <a:noFill/>
        </p:spPr>
        <p:txBody>
          <a:bodyPr wrap="square" rtlCol="0">
            <a:spAutoFit/>
          </a:bodyPr>
          <a:lstStyle/>
          <a:p>
            <a:r>
              <a:rPr lang="es-ES" sz="1458" i="1"/>
              <a:t>Fuente: Oficina Asesora de Planeación – U.A.E Cuerpo Oficial de Bomberos de Bogotá </a:t>
            </a:r>
            <a:endParaRPr lang="es-CO" sz="1458" i="1"/>
          </a:p>
        </p:txBody>
      </p:sp>
    </p:spTree>
    <p:extLst>
      <p:ext uri="{BB962C8B-B14F-4D97-AF65-F5344CB8AC3E}">
        <p14:creationId xmlns:p14="http://schemas.microsoft.com/office/powerpoint/2010/main" val="73322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descr="cuadro decorativo de texto " title="cuadro decorativo de texto ">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546387" cy="10059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3">
            <a:extLst>
              <a:ext uri="{FF2B5EF4-FFF2-40B4-BE49-F238E27FC236}">
                <a16:creationId xmlns:a16="http://schemas.microsoft.com/office/drawing/2014/main" id="{E64B7E41-D315-5674-A9C0-C117F537A28E}"/>
              </a:ext>
              <a:ext uri="{C183D7F6-B498-43B3-948B-1728B52AA6E4}">
                <adec:decorative xmlns:adec="http://schemas.microsoft.com/office/drawing/2017/decorative" val="0"/>
              </a:ext>
            </a:extLst>
          </p:cNvPr>
          <p:cNvSpPr txBox="1">
            <a:spLocks noGrp="1"/>
          </p:cNvSpPr>
          <p:nvPr>
            <p:ph type="title" idx="4294967295"/>
          </p:nvPr>
        </p:nvSpPr>
        <p:spPr>
          <a:xfrm>
            <a:off x="937593" y="393668"/>
            <a:ext cx="4372422" cy="25217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s-CO" sz="6000" b="1" i="0" u="none" strike="noStrike" kern="1200" cap="none" spc="0" normalizeH="0" baseline="0" noProof="0" dirty="0">
                <a:ln>
                  <a:noFill/>
                </a:ln>
                <a:solidFill>
                  <a:schemeClr val="tx1"/>
                </a:solidFill>
                <a:effectLst/>
                <a:uLnTx/>
                <a:uFillTx/>
                <a:latin typeface="+mn-lt"/>
                <a:ea typeface="+mj-ea"/>
                <a:cs typeface="+mj-cs"/>
              </a:rPr>
              <a:t>Alerta del Seguimiento</a:t>
            </a:r>
            <a:r>
              <a:rPr kumimoji="0" lang="en-US" sz="6000" b="0" i="0" u="none" strike="noStrike" kern="1200" cap="none" spc="0" normalizeH="0" baseline="0" noProof="0" dirty="0">
                <a:ln>
                  <a:noFill/>
                </a:ln>
                <a:solidFill>
                  <a:schemeClr val="tx1"/>
                </a:solidFill>
                <a:effectLst/>
                <a:uLnTx/>
                <a:uFillTx/>
                <a:latin typeface="+mn-lt"/>
                <a:ea typeface="+mj-ea"/>
                <a:cs typeface="+mj-cs"/>
              </a:rPr>
              <a:t> </a:t>
            </a:r>
          </a:p>
        </p:txBody>
      </p:sp>
      <p:sp>
        <p:nvSpPr>
          <p:cNvPr id="18" name="sketch line" descr="Imagen de alertas de seguimiento" title="Imagen de alertas de seguimiento ">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263" y="3775437"/>
            <a:ext cx="4150670" cy="26827"/>
          </a:xfrm>
          <a:custGeom>
            <a:avLst/>
            <a:gdLst>
              <a:gd name="connsiteX0" fmla="*/ 0 w 4150670"/>
              <a:gd name="connsiteY0" fmla="*/ 0 h 26827"/>
              <a:gd name="connsiteX1" fmla="*/ 774792 w 4150670"/>
              <a:gd name="connsiteY1" fmla="*/ 0 h 26827"/>
              <a:gd name="connsiteX2" fmla="*/ 1508077 w 4150670"/>
              <a:gd name="connsiteY2" fmla="*/ 0 h 26827"/>
              <a:gd name="connsiteX3" fmla="*/ 2241362 w 4150670"/>
              <a:gd name="connsiteY3" fmla="*/ 0 h 26827"/>
              <a:gd name="connsiteX4" fmla="*/ 2808620 w 4150670"/>
              <a:gd name="connsiteY4" fmla="*/ 0 h 26827"/>
              <a:gd name="connsiteX5" fmla="*/ 3417385 w 4150670"/>
              <a:gd name="connsiteY5" fmla="*/ 0 h 26827"/>
              <a:gd name="connsiteX6" fmla="*/ 4150670 w 4150670"/>
              <a:gd name="connsiteY6" fmla="*/ 0 h 26827"/>
              <a:gd name="connsiteX7" fmla="*/ 4150670 w 4150670"/>
              <a:gd name="connsiteY7" fmla="*/ 26827 h 26827"/>
              <a:gd name="connsiteX8" fmla="*/ 3458892 w 4150670"/>
              <a:gd name="connsiteY8" fmla="*/ 26827 h 26827"/>
              <a:gd name="connsiteX9" fmla="*/ 2891633 w 4150670"/>
              <a:gd name="connsiteY9" fmla="*/ 26827 h 26827"/>
              <a:gd name="connsiteX10" fmla="*/ 2324375 w 4150670"/>
              <a:gd name="connsiteY10" fmla="*/ 26827 h 26827"/>
              <a:gd name="connsiteX11" fmla="*/ 1591090 w 4150670"/>
              <a:gd name="connsiteY11" fmla="*/ 26827 h 26827"/>
              <a:gd name="connsiteX12" fmla="*/ 982325 w 4150670"/>
              <a:gd name="connsiteY12" fmla="*/ 26827 h 26827"/>
              <a:gd name="connsiteX13" fmla="*/ 0 w 4150670"/>
              <a:gd name="connsiteY13" fmla="*/ 26827 h 26827"/>
              <a:gd name="connsiteX14" fmla="*/ 0 w 4150670"/>
              <a:gd name="connsiteY14" fmla="*/ 0 h 26827"/>
              <a:gd name="connsiteX0" fmla="*/ 0 w 4150670"/>
              <a:gd name="connsiteY0" fmla="*/ 0 h 26827"/>
              <a:gd name="connsiteX1" fmla="*/ 650272 w 4150670"/>
              <a:gd name="connsiteY1" fmla="*/ 0 h 26827"/>
              <a:gd name="connsiteX2" fmla="*/ 1217530 w 4150670"/>
              <a:gd name="connsiteY2" fmla="*/ 0 h 26827"/>
              <a:gd name="connsiteX3" fmla="*/ 1992322 w 4150670"/>
              <a:gd name="connsiteY3" fmla="*/ 0 h 26827"/>
              <a:gd name="connsiteX4" fmla="*/ 2642593 w 4150670"/>
              <a:gd name="connsiteY4" fmla="*/ 0 h 26827"/>
              <a:gd name="connsiteX5" fmla="*/ 3292865 w 4150670"/>
              <a:gd name="connsiteY5" fmla="*/ 0 h 26827"/>
              <a:gd name="connsiteX6" fmla="*/ 3704611 w 4150670"/>
              <a:gd name="connsiteY6" fmla="*/ 0 h 26827"/>
              <a:gd name="connsiteX7" fmla="*/ 4150670 w 4150670"/>
              <a:gd name="connsiteY7" fmla="*/ 0 h 26827"/>
              <a:gd name="connsiteX8" fmla="*/ 4150670 w 4150670"/>
              <a:gd name="connsiteY8" fmla="*/ 26827 h 26827"/>
              <a:gd name="connsiteX9" fmla="*/ 3458892 w 4150670"/>
              <a:gd name="connsiteY9" fmla="*/ 26827 h 26827"/>
              <a:gd name="connsiteX10" fmla="*/ 2891633 w 4150670"/>
              <a:gd name="connsiteY10" fmla="*/ 26827 h 26827"/>
              <a:gd name="connsiteX11" fmla="*/ 2199855 w 4150670"/>
              <a:gd name="connsiteY11" fmla="*/ 26827 h 26827"/>
              <a:gd name="connsiteX12" fmla="*/ 1508077 w 4150670"/>
              <a:gd name="connsiteY12" fmla="*/ 26827 h 26827"/>
              <a:gd name="connsiteX13" fmla="*/ 857805 w 4150670"/>
              <a:gd name="connsiteY13" fmla="*/ 26827 h 26827"/>
              <a:gd name="connsiteX14" fmla="*/ 0 w 4150670"/>
              <a:gd name="connsiteY14" fmla="*/ 26827 h 26827"/>
              <a:gd name="connsiteX15" fmla="*/ 0 w 4150670"/>
              <a:gd name="connsiteY15" fmla="*/ 0 h 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50670" h="26827" fill="none" extrusionOk="0">
                <a:moveTo>
                  <a:pt x="0" y="0"/>
                </a:moveTo>
                <a:cubicBezTo>
                  <a:pt x="159567" y="-76776"/>
                  <a:pt x="456265" y="10602"/>
                  <a:pt x="774792" y="0"/>
                </a:cubicBezTo>
                <a:cubicBezTo>
                  <a:pt x="1059543" y="34962"/>
                  <a:pt x="1341155" y="-14311"/>
                  <a:pt x="1508077" y="0"/>
                </a:cubicBezTo>
                <a:cubicBezTo>
                  <a:pt x="1682110" y="44190"/>
                  <a:pt x="2064518" y="-20771"/>
                  <a:pt x="2241362" y="0"/>
                </a:cubicBezTo>
                <a:cubicBezTo>
                  <a:pt x="2455027" y="9293"/>
                  <a:pt x="2551566" y="-19700"/>
                  <a:pt x="2808620" y="0"/>
                </a:cubicBezTo>
                <a:cubicBezTo>
                  <a:pt x="3053263" y="31642"/>
                  <a:pt x="3197054" y="44148"/>
                  <a:pt x="3417385" y="0"/>
                </a:cubicBezTo>
                <a:cubicBezTo>
                  <a:pt x="3610946" y="-45801"/>
                  <a:pt x="3839470" y="-31818"/>
                  <a:pt x="4150670" y="0"/>
                </a:cubicBezTo>
                <a:cubicBezTo>
                  <a:pt x="4152328" y="7509"/>
                  <a:pt x="4150030" y="21947"/>
                  <a:pt x="4150670" y="26827"/>
                </a:cubicBezTo>
                <a:cubicBezTo>
                  <a:pt x="3899778" y="30700"/>
                  <a:pt x="3726604" y="36076"/>
                  <a:pt x="3458892" y="26827"/>
                </a:cubicBezTo>
                <a:cubicBezTo>
                  <a:pt x="3179293" y="-4405"/>
                  <a:pt x="3053041" y="9224"/>
                  <a:pt x="2891633" y="26827"/>
                </a:cubicBezTo>
                <a:cubicBezTo>
                  <a:pt x="2759226" y="57428"/>
                  <a:pt x="2468954" y="48562"/>
                  <a:pt x="2324375" y="26827"/>
                </a:cubicBezTo>
                <a:cubicBezTo>
                  <a:pt x="2160676" y="18801"/>
                  <a:pt x="1948681" y="27016"/>
                  <a:pt x="1591090" y="26827"/>
                </a:cubicBezTo>
                <a:cubicBezTo>
                  <a:pt x="1236917" y="14623"/>
                  <a:pt x="1225424" y="46921"/>
                  <a:pt x="982325" y="26827"/>
                </a:cubicBezTo>
                <a:cubicBezTo>
                  <a:pt x="708485" y="-8554"/>
                  <a:pt x="314212" y="-38275"/>
                  <a:pt x="0" y="26827"/>
                </a:cubicBezTo>
                <a:cubicBezTo>
                  <a:pt x="-1252" y="17880"/>
                  <a:pt x="-182" y="6761"/>
                  <a:pt x="0" y="0"/>
                </a:cubicBezTo>
                <a:close/>
              </a:path>
              <a:path w="4150670" h="26827" stroke="0" extrusionOk="0">
                <a:moveTo>
                  <a:pt x="0" y="0"/>
                </a:moveTo>
                <a:cubicBezTo>
                  <a:pt x="158877" y="-17562"/>
                  <a:pt x="453262" y="39377"/>
                  <a:pt x="650272" y="0"/>
                </a:cubicBezTo>
                <a:cubicBezTo>
                  <a:pt x="842951" y="-9522"/>
                  <a:pt x="1073584" y="-53802"/>
                  <a:pt x="1217530" y="0"/>
                </a:cubicBezTo>
                <a:cubicBezTo>
                  <a:pt x="1383651" y="27024"/>
                  <a:pt x="1728259" y="32272"/>
                  <a:pt x="1992322" y="0"/>
                </a:cubicBezTo>
                <a:cubicBezTo>
                  <a:pt x="2276012" y="-12211"/>
                  <a:pt x="2396391" y="8932"/>
                  <a:pt x="2642593" y="0"/>
                </a:cubicBezTo>
                <a:cubicBezTo>
                  <a:pt x="2919902" y="31411"/>
                  <a:pt x="3060089" y="-36165"/>
                  <a:pt x="3292865" y="0"/>
                </a:cubicBezTo>
                <a:cubicBezTo>
                  <a:pt x="3490676" y="20389"/>
                  <a:pt x="3591436" y="7373"/>
                  <a:pt x="3704611" y="0"/>
                </a:cubicBezTo>
                <a:cubicBezTo>
                  <a:pt x="3817786" y="-7373"/>
                  <a:pt x="3997200" y="-5922"/>
                  <a:pt x="4150670" y="0"/>
                </a:cubicBezTo>
                <a:cubicBezTo>
                  <a:pt x="4151286" y="9503"/>
                  <a:pt x="4150992" y="18467"/>
                  <a:pt x="4150670" y="26827"/>
                </a:cubicBezTo>
                <a:cubicBezTo>
                  <a:pt x="3874894" y="-23175"/>
                  <a:pt x="3784766" y="35506"/>
                  <a:pt x="3458892" y="26827"/>
                </a:cubicBezTo>
                <a:cubicBezTo>
                  <a:pt x="3143988" y="10293"/>
                  <a:pt x="3114808" y="45852"/>
                  <a:pt x="2891633" y="26827"/>
                </a:cubicBezTo>
                <a:cubicBezTo>
                  <a:pt x="2670447" y="10893"/>
                  <a:pt x="2437554" y="-6296"/>
                  <a:pt x="2199855" y="26827"/>
                </a:cubicBezTo>
                <a:cubicBezTo>
                  <a:pt x="1963627" y="5904"/>
                  <a:pt x="1839904" y="-2312"/>
                  <a:pt x="1508077" y="26827"/>
                </a:cubicBezTo>
                <a:cubicBezTo>
                  <a:pt x="1175279" y="46076"/>
                  <a:pt x="1088331" y="-10606"/>
                  <a:pt x="857805" y="26827"/>
                </a:cubicBezTo>
                <a:cubicBezTo>
                  <a:pt x="646515" y="40879"/>
                  <a:pt x="362930" y="45102"/>
                  <a:pt x="0" y="26827"/>
                </a:cubicBezTo>
                <a:cubicBezTo>
                  <a:pt x="739" y="18301"/>
                  <a:pt x="1502" y="10451"/>
                  <a:pt x="0" y="0"/>
                </a:cubicBezTo>
                <a:close/>
              </a:path>
              <a:path w="4150670" h="26827" fill="none" stroke="0" extrusionOk="0">
                <a:moveTo>
                  <a:pt x="0" y="0"/>
                </a:moveTo>
                <a:cubicBezTo>
                  <a:pt x="97031" y="-52266"/>
                  <a:pt x="451022" y="10001"/>
                  <a:pt x="774792" y="0"/>
                </a:cubicBezTo>
                <a:cubicBezTo>
                  <a:pt x="1118317" y="4443"/>
                  <a:pt x="1298159" y="-19232"/>
                  <a:pt x="1508077" y="0"/>
                </a:cubicBezTo>
                <a:cubicBezTo>
                  <a:pt x="1644307" y="58238"/>
                  <a:pt x="2009045" y="52754"/>
                  <a:pt x="2241362" y="0"/>
                </a:cubicBezTo>
                <a:cubicBezTo>
                  <a:pt x="2458699" y="-10943"/>
                  <a:pt x="2591446" y="-10184"/>
                  <a:pt x="2808620" y="0"/>
                </a:cubicBezTo>
                <a:cubicBezTo>
                  <a:pt x="3065420" y="22758"/>
                  <a:pt x="3230134" y="21696"/>
                  <a:pt x="3417385" y="0"/>
                </a:cubicBezTo>
                <a:cubicBezTo>
                  <a:pt x="3553735" y="-36725"/>
                  <a:pt x="3853379" y="5967"/>
                  <a:pt x="4150670" y="0"/>
                </a:cubicBezTo>
                <a:cubicBezTo>
                  <a:pt x="4151234" y="5348"/>
                  <a:pt x="4150127" y="21358"/>
                  <a:pt x="4150670" y="26827"/>
                </a:cubicBezTo>
                <a:cubicBezTo>
                  <a:pt x="3938146" y="14169"/>
                  <a:pt x="3773912" y="67022"/>
                  <a:pt x="3458892" y="26827"/>
                </a:cubicBezTo>
                <a:cubicBezTo>
                  <a:pt x="3147616" y="-10457"/>
                  <a:pt x="3063589" y="23074"/>
                  <a:pt x="2891633" y="26827"/>
                </a:cubicBezTo>
                <a:cubicBezTo>
                  <a:pt x="2739088" y="52576"/>
                  <a:pt x="2485487" y="52293"/>
                  <a:pt x="2324375" y="26827"/>
                </a:cubicBezTo>
                <a:cubicBezTo>
                  <a:pt x="2171244" y="19788"/>
                  <a:pt x="1969809" y="57559"/>
                  <a:pt x="1591090" y="26827"/>
                </a:cubicBezTo>
                <a:cubicBezTo>
                  <a:pt x="1234792" y="15757"/>
                  <a:pt x="1224204" y="47756"/>
                  <a:pt x="982325" y="26827"/>
                </a:cubicBezTo>
                <a:cubicBezTo>
                  <a:pt x="670544" y="15414"/>
                  <a:pt x="245594" y="-49178"/>
                  <a:pt x="0" y="26827"/>
                </a:cubicBezTo>
                <a:cubicBezTo>
                  <a:pt x="-749" y="17391"/>
                  <a:pt x="-672" y="57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150670"/>
                      <a:gd name="connsiteY0" fmla="*/ 0 h 26827"/>
                      <a:gd name="connsiteX1" fmla="*/ 774792 w 4150670"/>
                      <a:gd name="connsiteY1" fmla="*/ 0 h 26827"/>
                      <a:gd name="connsiteX2" fmla="*/ 1508077 w 4150670"/>
                      <a:gd name="connsiteY2" fmla="*/ 0 h 26827"/>
                      <a:gd name="connsiteX3" fmla="*/ 2241362 w 4150670"/>
                      <a:gd name="connsiteY3" fmla="*/ 0 h 26827"/>
                      <a:gd name="connsiteX4" fmla="*/ 2808620 w 4150670"/>
                      <a:gd name="connsiteY4" fmla="*/ 0 h 26827"/>
                      <a:gd name="connsiteX5" fmla="*/ 3417385 w 4150670"/>
                      <a:gd name="connsiteY5" fmla="*/ 0 h 26827"/>
                      <a:gd name="connsiteX6" fmla="*/ 4150670 w 4150670"/>
                      <a:gd name="connsiteY6" fmla="*/ 0 h 26827"/>
                      <a:gd name="connsiteX7" fmla="*/ 4150670 w 4150670"/>
                      <a:gd name="connsiteY7" fmla="*/ 26827 h 26827"/>
                      <a:gd name="connsiteX8" fmla="*/ 3458892 w 4150670"/>
                      <a:gd name="connsiteY8" fmla="*/ 26827 h 26827"/>
                      <a:gd name="connsiteX9" fmla="*/ 2891633 w 4150670"/>
                      <a:gd name="connsiteY9" fmla="*/ 26827 h 26827"/>
                      <a:gd name="connsiteX10" fmla="*/ 2324375 w 4150670"/>
                      <a:gd name="connsiteY10" fmla="*/ 26827 h 26827"/>
                      <a:gd name="connsiteX11" fmla="*/ 1591090 w 4150670"/>
                      <a:gd name="connsiteY11" fmla="*/ 26827 h 26827"/>
                      <a:gd name="connsiteX12" fmla="*/ 982325 w 4150670"/>
                      <a:gd name="connsiteY12" fmla="*/ 26827 h 26827"/>
                      <a:gd name="connsiteX13" fmla="*/ 0 w 4150670"/>
                      <a:gd name="connsiteY13" fmla="*/ 26827 h 26827"/>
                      <a:gd name="connsiteX14" fmla="*/ 0 w 4150670"/>
                      <a:gd name="connsiteY14" fmla="*/ 0 h 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0670" h="26827" fill="none" extrusionOk="0">
                        <a:moveTo>
                          <a:pt x="0" y="0"/>
                        </a:moveTo>
                        <a:cubicBezTo>
                          <a:pt x="155107" y="-16444"/>
                          <a:pt x="468579" y="3412"/>
                          <a:pt x="774792" y="0"/>
                        </a:cubicBezTo>
                        <a:cubicBezTo>
                          <a:pt x="1081005" y="-3412"/>
                          <a:pt x="1333041" y="-20341"/>
                          <a:pt x="1508077" y="0"/>
                        </a:cubicBezTo>
                        <a:cubicBezTo>
                          <a:pt x="1683113" y="20341"/>
                          <a:pt x="2017277" y="7251"/>
                          <a:pt x="2241362" y="0"/>
                        </a:cubicBezTo>
                        <a:cubicBezTo>
                          <a:pt x="2465448" y="-7251"/>
                          <a:pt x="2569524" y="-20658"/>
                          <a:pt x="2808620" y="0"/>
                        </a:cubicBezTo>
                        <a:cubicBezTo>
                          <a:pt x="3047716" y="20658"/>
                          <a:pt x="3226862" y="28429"/>
                          <a:pt x="3417385" y="0"/>
                        </a:cubicBezTo>
                        <a:cubicBezTo>
                          <a:pt x="3607908" y="-28429"/>
                          <a:pt x="3890448" y="-28933"/>
                          <a:pt x="4150670" y="0"/>
                        </a:cubicBezTo>
                        <a:cubicBezTo>
                          <a:pt x="4151375" y="6688"/>
                          <a:pt x="4150308" y="21107"/>
                          <a:pt x="4150670" y="26827"/>
                        </a:cubicBezTo>
                        <a:cubicBezTo>
                          <a:pt x="3914584" y="978"/>
                          <a:pt x="3744619" y="59979"/>
                          <a:pt x="3458892" y="26827"/>
                        </a:cubicBezTo>
                        <a:cubicBezTo>
                          <a:pt x="3173165" y="-6325"/>
                          <a:pt x="3053303" y="14662"/>
                          <a:pt x="2891633" y="26827"/>
                        </a:cubicBezTo>
                        <a:cubicBezTo>
                          <a:pt x="2729963" y="38992"/>
                          <a:pt x="2484791" y="45087"/>
                          <a:pt x="2324375" y="26827"/>
                        </a:cubicBezTo>
                        <a:cubicBezTo>
                          <a:pt x="2163959" y="8567"/>
                          <a:pt x="1951103" y="34645"/>
                          <a:pt x="1591090" y="26827"/>
                        </a:cubicBezTo>
                        <a:cubicBezTo>
                          <a:pt x="1231078" y="19009"/>
                          <a:pt x="1223772" y="49790"/>
                          <a:pt x="982325" y="26827"/>
                        </a:cubicBezTo>
                        <a:cubicBezTo>
                          <a:pt x="740878" y="3864"/>
                          <a:pt x="292434" y="-16860"/>
                          <a:pt x="0" y="26827"/>
                        </a:cubicBezTo>
                        <a:cubicBezTo>
                          <a:pt x="-421" y="17414"/>
                          <a:pt x="-247" y="6585"/>
                          <a:pt x="0" y="0"/>
                        </a:cubicBezTo>
                        <a:close/>
                      </a:path>
                      <a:path w="4150670" h="26827" stroke="0" extrusionOk="0">
                        <a:moveTo>
                          <a:pt x="0" y="0"/>
                        </a:moveTo>
                        <a:cubicBezTo>
                          <a:pt x="130390" y="-11909"/>
                          <a:pt x="460981" y="10494"/>
                          <a:pt x="650272" y="0"/>
                        </a:cubicBezTo>
                        <a:cubicBezTo>
                          <a:pt x="839563" y="-10494"/>
                          <a:pt x="1082097" y="-26048"/>
                          <a:pt x="1217530" y="0"/>
                        </a:cubicBezTo>
                        <a:cubicBezTo>
                          <a:pt x="1352963" y="26048"/>
                          <a:pt x="1712145" y="15575"/>
                          <a:pt x="1992322" y="0"/>
                        </a:cubicBezTo>
                        <a:cubicBezTo>
                          <a:pt x="2272499" y="-15575"/>
                          <a:pt x="2389813" y="-7145"/>
                          <a:pt x="2642593" y="0"/>
                        </a:cubicBezTo>
                        <a:cubicBezTo>
                          <a:pt x="2895373" y="7145"/>
                          <a:pt x="3087838" y="943"/>
                          <a:pt x="3292865" y="0"/>
                        </a:cubicBezTo>
                        <a:cubicBezTo>
                          <a:pt x="3497892" y="-943"/>
                          <a:pt x="3850593" y="-4603"/>
                          <a:pt x="4150670" y="0"/>
                        </a:cubicBezTo>
                        <a:cubicBezTo>
                          <a:pt x="4151778" y="9275"/>
                          <a:pt x="4150935" y="17620"/>
                          <a:pt x="4150670" y="26827"/>
                        </a:cubicBezTo>
                        <a:cubicBezTo>
                          <a:pt x="3895951" y="916"/>
                          <a:pt x="3775533" y="45496"/>
                          <a:pt x="3458892" y="26827"/>
                        </a:cubicBezTo>
                        <a:cubicBezTo>
                          <a:pt x="3142251" y="8158"/>
                          <a:pt x="3107701" y="44634"/>
                          <a:pt x="2891633" y="26827"/>
                        </a:cubicBezTo>
                        <a:cubicBezTo>
                          <a:pt x="2675565" y="9020"/>
                          <a:pt x="2438435" y="23973"/>
                          <a:pt x="2199855" y="26827"/>
                        </a:cubicBezTo>
                        <a:cubicBezTo>
                          <a:pt x="1961275" y="29681"/>
                          <a:pt x="1836442" y="7924"/>
                          <a:pt x="1508077" y="26827"/>
                        </a:cubicBezTo>
                        <a:cubicBezTo>
                          <a:pt x="1179712" y="45730"/>
                          <a:pt x="1077624" y="6063"/>
                          <a:pt x="857805" y="26827"/>
                        </a:cubicBezTo>
                        <a:cubicBezTo>
                          <a:pt x="637986" y="47591"/>
                          <a:pt x="323340" y="48175"/>
                          <a:pt x="0" y="26827"/>
                        </a:cubicBezTo>
                        <a:cubicBezTo>
                          <a:pt x="338" y="19854"/>
                          <a:pt x="1223" y="115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Logo bomberos &#10;&#10;Logo bomberos &#10;&#10;Logo bomberos">
            <a:extLst>
              <a:ext uri="{FF2B5EF4-FFF2-40B4-BE49-F238E27FC236}">
                <a16:creationId xmlns:a16="http://schemas.microsoft.com/office/drawing/2014/main" id="{F985968B-09CC-9926-9AD3-C5189E6F7D14}"/>
              </a:ext>
              <a:ext uri="{C183D7F6-B498-43B3-948B-1728B52AA6E4}">
                <adec:decorative xmlns:adec="http://schemas.microsoft.com/office/drawing/2017/decorative" val="0"/>
              </a:ext>
            </a:extLst>
          </p:cNvPr>
          <p:cNvPicPr>
            <a:picLocks noChangeAspect="1"/>
          </p:cNvPicPr>
          <p:nvPr/>
        </p:nvPicPr>
        <p:blipFill rotWithShape="1">
          <a:blip r:embed="rId2"/>
          <a:srcRect r="91881"/>
          <a:stretch/>
        </p:blipFill>
        <p:spPr>
          <a:xfrm>
            <a:off x="-12139" y="5326"/>
            <a:ext cx="499819" cy="10059988"/>
          </a:xfrm>
          <a:prstGeom prst="rect">
            <a:avLst/>
          </a:prstGeom>
        </p:spPr>
      </p:pic>
      <p:pic>
        <p:nvPicPr>
          <p:cNvPr id="5" name="Imagen 4" descr="Logo bomberos &#10;&#10;Logo bomberos &#10;&#10;Logo bomberos">
            <a:extLst>
              <a:ext uri="{FF2B5EF4-FFF2-40B4-BE49-F238E27FC236}">
                <a16:creationId xmlns:a16="http://schemas.microsoft.com/office/drawing/2014/main" id="{33274754-0E23-2911-C17F-925F7D56E571}"/>
              </a:ext>
              <a:ext uri="{C183D7F6-B498-43B3-948B-1728B52AA6E4}">
                <adec:decorative xmlns:adec="http://schemas.microsoft.com/office/drawing/2017/decorative" val="0"/>
              </a:ext>
            </a:extLst>
          </p:cNvPr>
          <p:cNvPicPr>
            <a:picLocks noChangeAspect="1"/>
          </p:cNvPicPr>
          <p:nvPr/>
        </p:nvPicPr>
        <p:blipFill rotWithShape="1">
          <a:blip r:embed="rId2"/>
          <a:srcRect l="7922" t="90287" b="1520"/>
          <a:stretch/>
        </p:blipFill>
        <p:spPr>
          <a:xfrm>
            <a:off x="644616" y="8971372"/>
            <a:ext cx="5668420" cy="824184"/>
          </a:xfrm>
          <a:prstGeom prst="rect">
            <a:avLst/>
          </a:prstGeom>
        </p:spPr>
      </p:pic>
      <p:sp>
        <p:nvSpPr>
          <p:cNvPr id="2" name="Rectángulo 1"/>
          <p:cNvSpPr/>
          <p:nvPr/>
        </p:nvSpPr>
        <p:spPr>
          <a:xfrm>
            <a:off x="5705559" y="1000185"/>
            <a:ext cx="9102517" cy="1815882"/>
          </a:xfrm>
          <a:prstGeom prst="rect">
            <a:avLst/>
          </a:prstGeom>
        </p:spPr>
        <p:txBody>
          <a:bodyPr wrap="square" lIns="91440" tIns="45720" rIns="91440" bIns="45720" anchor="t">
            <a:spAutoFit/>
          </a:bodyPr>
          <a:lstStyle/>
          <a:p>
            <a:pPr algn="just"/>
            <a:r>
              <a:rPr lang="es-ES" sz="2800">
                <a:solidFill>
                  <a:srgbClr val="000000"/>
                </a:solidFill>
                <a:latin typeface="Arial Narrow"/>
              </a:rPr>
              <a:t>Se identifica una debilidad en la Implementación de la política de control interno del Modelo Integrado de Planeación y gestión debido a que aún no se ha desarrollado la campaña del Sistema de Control Interno  </a:t>
            </a:r>
          </a:p>
        </p:txBody>
      </p:sp>
      <p:sp>
        <p:nvSpPr>
          <p:cNvPr id="10" name="Rectángulo 9"/>
          <p:cNvSpPr/>
          <p:nvPr/>
        </p:nvSpPr>
        <p:spPr>
          <a:xfrm>
            <a:off x="953330" y="3802264"/>
            <a:ext cx="8222611" cy="4970591"/>
          </a:xfrm>
          <a:prstGeom prst="rect">
            <a:avLst/>
          </a:prstGeom>
        </p:spPr>
        <p:txBody>
          <a:bodyPr wrap="square" lIns="91440" tIns="45720" rIns="91440" bIns="45720" anchor="t">
            <a:spAutoFit/>
          </a:bodyPr>
          <a:lstStyle/>
          <a:p>
            <a:pPr algn="just"/>
            <a:r>
              <a:rPr lang="es-ES" sz="2400">
                <a:solidFill>
                  <a:srgbClr val="000000"/>
                </a:solidFill>
                <a:latin typeface="Arial Narrow"/>
              </a:rPr>
              <a:t>Se observa nivel bajo de avance en el Plan de Fortalecimiento de la Subdirección Operativa cuyas actividades principales son: </a:t>
            </a:r>
            <a:endParaRPr lang="es-ES" sz="2400">
              <a:solidFill>
                <a:srgbClr val="000000"/>
              </a:solidFill>
              <a:latin typeface="Arial Narrow" panose="020B0606020202030204" pitchFamily="34" charset="0"/>
            </a:endParaRPr>
          </a:p>
          <a:p>
            <a:pPr marL="285750" indent="-285750" algn="just">
              <a:buFont typeface="Wingdings" panose="05000000000000000000" pitchFamily="2" charset="2"/>
              <a:buChar char="Ø"/>
            </a:pPr>
            <a:endParaRPr lang="es-ES" sz="2400">
              <a:solidFill>
                <a:srgbClr val="000000"/>
              </a:solidFill>
              <a:latin typeface="Arial Narrow" panose="020B0606020202030204" pitchFamily="34" charset="0"/>
            </a:endParaRPr>
          </a:p>
          <a:p>
            <a:pPr marL="285750" indent="-285750" algn="just">
              <a:buFont typeface="Wingdings" panose="05000000000000000000" pitchFamily="2" charset="2"/>
              <a:buChar char="Ø"/>
            </a:pPr>
            <a:r>
              <a:rPr lang="es-ES" sz="2400">
                <a:solidFill>
                  <a:srgbClr val="000000"/>
                </a:solidFill>
                <a:latin typeface="Arial Narrow"/>
              </a:rPr>
              <a:t>Realizar seguimiento a los compromisos hechos por las estaciones, derivadas del plan de fortalecimiento operativo.</a:t>
            </a:r>
          </a:p>
          <a:p>
            <a:pPr marL="285750" indent="-285750" algn="just">
              <a:buFont typeface="Wingdings" panose="05000000000000000000" pitchFamily="2" charset="2"/>
              <a:buChar char="Ø"/>
            </a:pPr>
            <a:r>
              <a:rPr lang="es-ES" sz="2400">
                <a:solidFill>
                  <a:srgbClr val="000000"/>
                </a:solidFill>
                <a:latin typeface="Arial Narrow"/>
              </a:rPr>
              <a:t>Generar un informe de necesidades de capacitación y entrenamiento como insumo para el PIC de la siguiente vigencia radicado en la S.G.H., como resultado de los ejercicios realizados por el personal operativo en el marco del Plan de Fortalecimiento. </a:t>
            </a:r>
            <a:endParaRPr lang="es-ES" sz="2400">
              <a:solidFill>
                <a:srgbClr val="000000"/>
              </a:solidFill>
              <a:latin typeface="Arial Narrow" panose="020B0606020202030204" pitchFamily="34" charset="0"/>
            </a:endParaRPr>
          </a:p>
          <a:p>
            <a:pPr marL="285750" indent="-285750" algn="just">
              <a:buFont typeface="Wingdings" panose="05000000000000000000" pitchFamily="2" charset="2"/>
              <a:buChar char="Ø"/>
            </a:pPr>
            <a:r>
              <a:rPr lang="es-ES" sz="2400">
                <a:solidFill>
                  <a:srgbClr val="000000"/>
                </a:solidFill>
                <a:latin typeface="Arial Narrow"/>
              </a:rPr>
              <a:t>Generar un repositorio de evidencias derivadas del plan de fortalecimiento, que permitan identificar necesidades para mejorar la respuesta.</a:t>
            </a:r>
          </a:p>
          <a:p>
            <a:pPr algn="just"/>
            <a:endParaRPr lang="es-ES">
              <a:solidFill>
                <a:srgbClr val="000000"/>
              </a:solidFill>
              <a:latin typeface="Arial Narrow" panose="020B0606020202030204" pitchFamily="34" charset="0"/>
            </a:endParaRPr>
          </a:p>
        </p:txBody>
      </p:sp>
      <p:sp>
        <p:nvSpPr>
          <p:cNvPr id="12" name="Rectángulo 11" title="cuadro decorativo de texto ">
            <a:extLst>
              <a:ext uri="{FF2B5EF4-FFF2-40B4-BE49-F238E27FC236}">
                <a16:creationId xmlns:a16="http://schemas.microsoft.com/office/drawing/2014/main" id="{5039A8E1-6596-E49A-8A27-0C85BCCE47D2}"/>
              </a:ext>
            </a:extLst>
          </p:cNvPr>
          <p:cNvSpPr/>
          <p:nvPr/>
        </p:nvSpPr>
        <p:spPr>
          <a:xfrm>
            <a:off x="796394" y="3775437"/>
            <a:ext cx="8536481" cy="49511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2800"/>
          </a:p>
        </p:txBody>
      </p:sp>
      <p:sp>
        <p:nvSpPr>
          <p:cNvPr id="14" name="Rectángulo 13" descr="cuadro decorativo de texto " title="cuadro decorativo de texto ">
            <a:extLst>
              <a:ext uri="{FF2B5EF4-FFF2-40B4-BE49-F238E27FC236}">
                <a16:creationId xmlns:a16="http://schemas.microsoft.com/office/drawing/2014/main" id="{5039A8E1-6596-E49A-8A27-0C85BCCE47D2}"/>
              </a:ext>
            </a:extLst>
          </p:cNvPr>
          <p:cNvSpPr/>
          <p:nvPr/>
        </p:nvSpPr>
        <p:spPr>
          <a:xfrm>
            <a:off x="5506278" y="561247"/>
            <a:ext cx="9382539" cy="248363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2800"/>
          </a:p>
        </p:txBody>
      </p:sp>
      <p:sp>
        <p:nvSpPr>
          <p:cNvPr id="15" name="Rectángulo 14" descr="cuadro decorativo de texto " title="cuadro decorativo de texto ">
            <a:extLst>
              <a:ext uri="{FF2B5EF4-FFF2-40B4-BE49-F238E27FC236}">
                <a16:creationId xmlns:a16="http://schemas.microsoft.com/office/drawing/2014/main" id="{5039A8E1-6596-E49A-8A27-0C85BCCE47D2}"/>
              </a:ext>
            </a:extLst>
          </p:cNvPr>
          <p:cNvSpPr/>
          <p:nvPr/>
        </p:nvSpPr>
        <p:spPr>
          <a:xfrm>
            <a:off x="9859617" y="3922660"/>
            <a:ext cx="5216672" cy="482845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2800"/>
          </a:p>
        </p:txBody>
      </p:sp>
      <p:sp>
        <p:nvSpPr>
          <p:cNvPr id="9" name="Rectángulo 8"/>
          <p:cNvSpPr/>
          <p:nvPr/>
        </p:nvSpPr>
        <p:spPr>
          <a:xfrm>
            <a:off x="10026783" y="4632351"/>
            <a:ext cx="4886944" cy="3046988"/>
          </a:xfrm>
          <a:prstGeom prst="rect">
            <a:avLst/>
          </a:prstGeom>
        </p:spPr>
        <p:txBody>
          <a:bodyPr wrap="square" lIns="91440" tIns="45720" rIns="91440" bIns="45720" anchor="t">
            <a:spAutoFit/>
          </a:bodyPr>
          <a:lstStyle/>
          <a:p>
            <a:pPr algn="just"/>
            <a:r>
              <a:rPr lang="es-ES" sz="2400">
                <a:latin typeface="Arial Narrow"/>
              </a:rPr>
              <a:t>Dentro de la meta “Habilitar 3 Servicios Ciudadanos Digitales Básicos En La UAECOB.”, del proyecto 7637, uno de los servicios generados no se ha podido consolidar toda vez que dependemos de la Secretaría Distrital de Hacienda, por lo cual es importante definir si se puede generar el entregable</a:t>
            </a:r>
            <a:endParaRPr lang="es-CO" sz="2400">
              <a:latin typeface="Arial Narrow"/>
            </a:endParaRPr>
          </a:p>
        </p:txBody>
      </p:sp>
    </p:spTree>
    <p:extLst>
      <p:ext uri="{BB962C8B-B14F-4D97-AF65-F5344CB8AC3E}">
        <p14:creationId xmlns:p14="http://schemas.microsoft.com/office/powerpoint/2010/main" val="3682843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descr="cuadro decorativo de texto" title="cuadro decorativo de texto ">
            <a:extLst>
              <a:ext uri="{FF2B5EF4-FFF2-40B4-BE49-F238E27FC236}">
                <a16:creationId xmlns:a16="http://schemas.microsoft.com/office/drawing/2014/main" id="{2B97F24A-32CE-4C1C-A50D-3016B394DCFB}"/>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546387" cy="10059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o 5" descr="imagen">
            <a:extLst>
              <a:ext uri="{FF2B5EF4-FFF2-40B4-BE49-F238E27FC236}">
                <a16:creationId xmlns:a16="http://schemas.microsoft.com/office/drawing/2014/main" id="{7347B24C-C7E1-4A95-CE09-A0EFB57EE167}"/>
              </a:ext>
            </a:extLst>
          </p:cNvPr>
          <p:cNvGrpSpPr/>
          <p:nvPr/>
        </p:nvGrpSpPr>
        <p:grpSpPr>
          <a:xfrm>
            <a:off x="-12139" y="5326"/>
            <a:ext cx="6180378" cy="10059988"/>
            <a:chOff x="-12139" y="5326"/>
            <a:chExt cx="6180378" cy="10059988"/>
          </a:xfrm>
        </p:grpSpPr>
        <p:pic>
          <p:nvPicPr>
            <p:cNvPr id="4" name="Imagen 3" descr="Logo bomberos &#10;&#10;Logo bomberos &#10;&#10;Logo bomberos">
              <a:extLst>
                <a:ext uri="{FF2B5EF4-FFF2-40B4-BE49-F238E27FC236}">
                  <a16:creationId xmlns:a16="http://schemas.microsoft.com/office/drawing/2014/main" id="{F985968B-09CC-9926-9AD3-C5189E6F7D14}"/>
                </a:ext>
                <a:ext uri="{C183D7F6-B498-43B3-948B-1728B52AA6E4}">
                  <adec:decorative xmlns:adec="http://schemas.microsoft.com/office/drawing/2017/decorative" val="0"/>
                </a:ext>
              </a:extLst>
            </p:cNvPr>
            <p:cNvPicPr>
              <a:picLocks noChangeAspect="1"/>
            </p:cNvPicPr>
            <p:nvPr/>
          </p:nvPicPr>
          <p:blipFill rotWithShape="1">
            <a:blip r:embed="rId2"/>
            <a:srcRect r="91881"/>
            <a:stretch/>
          </p:blipFill>
          <p:spPr>
            <a:xfrm>
              <a:off x="-12139" y="5326"/>
              <a:ext cx="499819" cy="10059988"/>
            </a:xfrm>
            <a:prstGeom prst="rect">
              <a:avLst/>
            </a:prstGeom>
          </p:spPr>
        </p:pic>
        <p:pic>
          <p:nvPicPr>
            <p:cNvPr id="5" name="Imagen 4" descr="Logo bomberos &#10;&#10;Logo bomberos &#10;&#10;Logo bomberos">
              <a:extLst>
                <a:ext uri="{FF2B5EF4-FFF2-40B4-BE49-F238E27FC236}">
                  <a16:creationId xmlns:a16="http://schemas.microsoft.com/office/drawing/2014/main" id="{33274754-0E23-2911-C17F-925F7D56E571}"/>
                </a:ext>
                <a:ext uri="{C183D7F6-B498-43B3-948B-1728B52AA6E4}">
                  <adec:decorative xmlns:adec="http://schemas.microsoft.com/office/drawing/2017/decorative" val="0"/>
                </a:ext>
              </a:extLst>
            </p:cNvPr>
            <p:cNvPicPr>
              <a:picLocks noChangeAspect="1"/>
            </p:cNvPicPr>
            <p:nvPr/>
          </p:nvPicPr>
          <p:blipFill rotWithShape="1">
            <a:blip r:embed="rId2"/>
            <a:srcRect l="7922" t="90287" b="1520"/>
            <a:stretch/>
          </p:blipFill>
          <p:spPr>
            <a:xfrm>
              <a:off x="499819" y="9121878"/>
              <a:ext cx="5668420" cy="824184"/>
            </a:xfrm>
            <a:prstGeom prst="rect">
              <a:avLst/>
            </a:prstGeom>
          </p:spPr>
        </p:pic>
      </p:grpSp>
      <p:sp>
        <p:nvSpPr>
          <p:cNvPr id="8" name="Título 3">
            <a:extLst>
              <a:ext uri="{FF2B5EF4-FFF2-40B4-BE49-F238E27FC236}">
                <a16:creationId xmlns:a16="http://schemas.microsoft.com/office/drawing/2014/main" id="{E64B7E41-D315-5674-A9C0-C117F537A28E}"/>
              </a:ext>
              <a:ext uri="{C183D7F6-B498-43B3-948B-1728B52AA6E4}">
                <adec:decorative xmlns:adec="http://schemas.microsoft.com/office/drawing/2017/decorative" val="0"/>
              </a:ext>
            </a:extLst>
          </p:cNvPr>
          <p:cNvSpPr txBox="1">
            <a:spLocks noGrp="1"/>
          </p:cNvSpPr>
          <p:nvPr>
            <p:ph type="title" idx="4294967295"/>
          </p:nvPr>
        </p:nvSpPr>
        <p:spPr>
          <a:xfrm>
            <a:off x="804525" y="938110"/>
            <a:ext cx="4372422" cy="25217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s-CO" sz="6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Alerta del Seguimiento</a:t>
            </a:r>
            <a:r>
              <a:rPr kumimoji="0" lang="es-CO" sz="6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a:t>
            </a:r>
            <a:r>
              <a:rPr kumimoji="0" lang="en-US" sz="63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t>
            </a:r>
          </a:p>
        </p:txBody>
      </p:sp>
      <p:sp>
        <p:nvSpPr>
          <p:cNvPr id="18" name="sketch line" title="Imagen de alertas de seguimiento">
            <a:extLst>
              <a:ext uri="{FF2B5EF4-FFF2-40B4-BE49-F238E27FC236}">
                <a16:creationId xmlns:a16="http://schemas.microsoft.com/office/drawing/2014/main" id="{CD8B4F24-440B-49E9-B85D-733523DC064B}"/>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263" y="3775437"/>
            <a:ext cx="4150670" cy="26827"/>
          </a:xfrm>
          <a:custGeom>
            <a:avLst/>
            <a:gdLst>
              <a:gd name="connsiteX0" fmla="*/ 0 w 4150670"/>
              <a:gd name="connsiteY0" fmla="*/ 0 h 26827"/>
              <a:gd name="connsiteX1" fmla="*/ 774792 w 4150670"/>
              <a:gd name="connsiteY1" fmla="*/ 0 h 26827"/>
              <a:gd name="connsiteX2" fmla="*/ 1508077 w 4150670"/>
              <a:gd name="connsiteY2" fmla="*/ 0 h 26827"/>
              <a:gd name="connsiteX3" fmla="*/ 2241362 w 4150670"/>
              <a:gd name="connsiteY3" fmla="*/ 0 h 26827"/>
              <a:gd name="connsiteX4" fmla="*/ 2808620 w 4150670"/>
              <a:gd name="connsiteY4" fmla="*/ 0 h 26827"/>
              <a:gd name="connsiteX5" fmla="*/ 3417385 w 4150670"/>
              <a:gd name="connsiteY5" fmla="*/ 0 h 26827"/>
              <a:gd name="connsiteX6" fmla="*/ 4150670 w 4150670"/>
              <a:gd name="connsiteY6" fmla="*/ 0 h 26827"/>
              <a:gd name="connsiteX7" fmla="*/ 4150670 w 4150670"/>
              <a:gd name="connsiteY7" fmla="*/ 26827 h 26827"/>
              <a:gd name="connsiteX8" fmla="*/ 3458892 w 4150670"/>
              <a:gd name="connsiteY8" fmla="*/ 26827 h 26827"/>
              <a:gd name="connsiteX9" fmla="*/ 2891633 w 4150670"/>
              <a:gd name="connsiteY9" fmla="*/ 26827 h 26827"/>
              <a:gd name="connsiteX10" fmla="*/ 2324375 w 4150670"/>
              <a:gd name="connsiteY10" fmla="*/ 26827 h 26827"/>
              <a:gd name="connsiteX11" fmla="*/ 1591090 w 4150670"/>
              <a:gd name="connsiteY11" fmla="*/ 26827 h 26827"/>
              <a:gd name="connsiteX12" fmla="*/ 982325 w 4150670"/>
              <a:gd name="connsiteY12" fmla="*/ 26827 h 26827"/>
              <a:gd name="connsiteX13" fmla="*/ 0 w 4150670"/>
              <a:gd name="connsiteY13" fmla="*/ 26827 h 26827"/>
              <a:gd name="connsiteX14" fmla="*/ 0 w 4150670"/>
              <a:gd name="connsiteY14" fmla="*/ 0 h 26827"/>
              <a:gd name="connsiteX0" fmla="*/ 0 w 4150670"/>
              <a:gd name="connsiteY0" fmla="*/ 0 h 26827"/>
              <a:gd name="connsiteX1" fmla="*/ 650272 w 4150670"/>
              <a:gd name="connsiteY1" fmla="*/ 0 h 26827"/>
              <a:gd name="connsiteX2" fmla="*/ 1217530 w 4150670"/>
              <a:gd name="connsiteY2" fmla="*/ 0 h 26827"/>
              <a:gd name="connsiteX3" fmla="*/ 1992322 w 4150670"/>
              <a:gd name="connsiteY3" fmla="*/ 0 h 26827"/>
              <a:gd name="connsiteX4" fmla="*/ 2642593 w 4150670"/>
              <a:gd name="connsiteY4" fmla="*/ 0 h 26827"/>
              <a:gd name="connsiteX5" fmla="*/ 3292865 w 4150670"/>
              <a:gd name="connsiteY5" fmla="*/ 0 h 26827"/>
              <a:gd name="connsiteX6" fmla="*/ 3704611 w 4150670"/>
              <a:gd name="connsiteY6" fmla="*/ 0 h 26827"/>
              <a:gd name="connsiteX7" fmla="*/ 4150670 w 4150670"/>
              <a:gd name="connsiteY7" fmla="*/ 0 h 26827"/>
              <a:gd name="connsiteX8" fmla="*/ 4150670 w 4150670"/>
              <a:gd name="connsiteY8" fmla="*/ 26827 h 26827"/>
              <a:gd name="connsiteX9" fmla="*/ 3458892 w 4150670"/>
              <a:gd name="connsiteY9" fmla="*/ 26827 h 26827"/>
              <a:gd name="connsiteX10" fmla="*/ 2891633 w 4150670"/>
              <a:gd name="connsiteY10" fmla="*/ 26827 h 26827"/>
              <a:gd name="connsiteX11" fmla="*/ 2199855 w 4150670"/>
              <a:gd name="connsiteY11" fmla="*/ 26827 h 26827"/>
              <a:gd name="connsiteX12" fmla="*/ 1508077 w 4150670"/>
              <a:gd name="connsiteY12" fmla="*/ 26827 h 26827"/>
              <a:gd name="connsiteX13" fmla="*/ 857805 w 4150670"/>
              <a:gd name="connsiteY13" fmla="*/ 26827 h 26827"/>
              <a:gd name="connsiteX14" fmla="*/ 0 w 4150670"/>
              <a:gd name="connsiteY14" fmla="*/ 26827 h 26827"/>
              <a:gd name="connsiteX15" fmla="*/ 0 w 4150670"/>
              <a:gd name="connsiteY15" fmla="*/ 0 h 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50670" h="26827" fill="none" extrusionOk="0">
                <a:moveTo>
                  <a:pt x="0" y="0"/>
                </a:moveTo>
                <a:cubicBezTo>
                  <a:pt x="159567" y="-76776"/>
                  <a:pt x="456265" y="10602"/>
                  <a:pt x="774792" y="0"/>
                </a:cubicBezTo>
                <a:cubicBezTo>
                  <a:pt x="1059543" y="34962"/>
                  <a:pt x="1341155" y="-14311"/>
                  <a:pt x="1508077" y="0"/>
                </a:cubicBezTo>
                <a:cubicBezTo>
                  <a:pt x="1682110" y="44190"/>
                  <a:pt x="2064518" y="-20771"/>
                  <a:pt x="2241362" y="0"/>
                </a:cubicBezTo>
                <a:cubicBezTo>
                  <a:pt x="2455027" y="9293"/>
                  <a:pt x="2551566" y="-19700"/>
                  <a:pt x="2808620" y="0"/>
                </a:cubicBezTo>
                <a:cubicBezTo>
                  <a:pt x="3053263" y="31642"/>
                  <a:pt x="3197054" y="44148"/>
                  <a:pt x="3417385" y="0"/>
                </a:cubicBezTo>
                <a:cubicBezTo>
                  <a:pt x="3610946" y="-45801"/>
                  <a:pt x="3839470" y="-31818"/>
                  <a:pt x="4150670" y="0"/>
                </a:cubicBezTo>
                <a:cubicBezTo>
                  <a:pt x="4152328" y="7509"/>
                  <a:pt x="4150030" y="21947"/>
                  <a:pt x="4150670" y="26827"/>
                </a:cubicBezTo>
                <a:cubicBezTo>
                  <a:pt x="3899778" y="30700"/>
                  <a:pt x="3726604" y="36076"/>
                  <a:pt x="3458892" y="26827"/>
                </a:cubicBezTo>
                <a:cubicBezTo>
                  <a:pt x="3179293" y="-4405"/>
                  <a:pt x="3053041" y="9224"/>
                  <a:pt x="2891633" y="26827"/>
                </a:cubicBezTo>
                <a:cubicBezTo>
                  <a:pt x="2759226" y="57428"/>
                  <a:pt x="2468954" y="48562"/>
                  <a:pt x="2324375" y="26827"/>
                </a:cubicBezTo>
                <a:cubicBezTo>
                  <a:pt x="2160676" y="18801"/>
                  <a:pt x="1948681" y="27016"/>
                  <a:pt x="1591090" y="26827"/>
                </a:cubicBezTo>
                <a:cubicBezTo>
                  <a:pt x="1236917" y="14623"/>
                  <a:pt x="1225424" y="46921"/>
                  <a:pt x="982325" y="26827"/>
                </a:cubicBezTo>
                <a:cubicBezTo>
                  <a:pt x="708485" y="-8554"/>
                  <a:pt x="314212" y="-38275"/>
                  <a:pt x="0" y="26827"/>
                </a:cubicBezTo>
                <a:cubicBezTo>
                  <a:pt x="-1252" y="17880"/>
                  <a:pt x="-182" y="6761"/>
                  <a:pt x="0" y="0"/>
                </a:cubicBezTo>
                <a:close/>
              </a:path>
              <a:path w="4150670" h="26827" stroke="0" extrusionOk="0">
                <a:moveTo>
                  <a:pt x="0" y="0"/>
                </a:moveTo>
                <a:cubicBezTo>
                  <a:pt x="158877" y="-17562"/>
                  <a:pt x="453262" y="39377"/>
                  <a:pt x="650272" y="0"/>
                </a:cubicBezTo>
                <a:cubicBezTo>
                  <a:pt x="842951" y="-9522"/>
                  <a:pt x="1073584" y="-53802"/>
                  <a:pt x="1217530" y="0"/>
                </a:cubicBezTo>
                <a:cubicBezTo>
                  <a:pt x="1383651" y="27024"/>
                  <a:pt x="1728259" y="32272"/>
                  <a:pt x="1992322" y="0"/>
                </a:cubicBezTo>
                <a:cubicBezTo>
                  <a:pt x="2276012" y="-12211"/>
                  <a:pt x="2396391" y="8932"/>
                  <a:pt x="2642593" y="0"/>
                </a:cubicBezTo>
                <a:cubicBezTo>
                  <a:pt x="2919902" y="31411"/>
                  <a:pt x="3060089" y="-36165"/>
                  <a:pt x="3292865" y="0"/>
                </a:cubicBezTo>
                <a:cubicBezTo>
                  <a:pt x="3490676" y="20389"/>
                  <a:pt x="3591436" y="7373"/>
                  <a:pt x="3704611" y="0"/>
                </a:cubicBezTo>
                <a:cubicBezTo>
                  <a:pt x="3817786" y="-7373"/>
                  <a:pt x="3997200" y="-5922"/>
                  <a:pt x="4150670" y="0"/>
                </a:cubicBezTo>
                <a:cubicBezTo>
                  <a:pt x="4151286" y="9503"/>
                  <a:pt x="4150992" y="18467"/>
                  <a:pt x="4150670" y="26827"/>
                </a:cubicBezTo>
                <a:cubicBezTo>
                  <a:pt x="3874894" y="-23175"/>
                  <a:pt x="3784766" y="35506"/>
                  <a:pt x="3458892" y="26827"/>
                </a:cubicBezTo>
                <a:cubicBezTo>
                  <a:pt x="3143988" y="10293"/>
                  <a:pt x="3114808" y="45852"/>
                  <a:pt x="2891633" y="26827"/>
                </a:cubicBezTo>
                <a:cubicBezTo>
                  <a:pt x="2670447" y="10893"/>
                  <a:pt x="2437554" y="-6296"/>
                  <a:pt x="2199855" y="26827"/>
                </a:cubicBezTo>
                <a:cubicBezTo>
                  <a:pt x="1963627" y="5904"/>
                  <a:pt x="1839904" y="-2312"/>
                  <a:pt x="1508077" y="26827"/>
                </a:cubicBezTo>
                <a:cubicBezTo>
                  <a:pt x="1175279" y="46076"/>
                  <a:pt x="1088331" y="-10606"/>
                  <a:pt x="857805" y="26827"/>
                </a:cubicBezTo>
                <a:cubicBezTo>
                  <a:pt x="646515" y="40879"/>
                  <a:pt x="362930" y="45102"/>
                  <a:pt x="0" y="26827"/>
                </a:cubicBezTo>
                <a:cubicBezTo>
                  <a:pt x="739" y="18301"/>
                  <a:pt x="1502" y="10451"/>
                  <a:pt x="0" y="0"/>
                </a:cubicBezTo>
                <a:close/>
              </a:path>
              <a:path w="4150670" h="26827" fill="none" stroke="0" extrusionOk="0">
                <a:moveTo>
                  <a:pt x="0" y="0"/>
                </a:moveTo>
                <a:cubicBezTo>
                  <a:pt x="97031" y="-52266"/>
                  <a:pt x="451022" y="10001"/>
                  <a:pt x="774792" y="0"/>
                </a:cubicBezTo>
                <a:cubicBezTo>
                  <a:pt x="1118317" y="4443"/>
                  <a:pt x="1298159" y="-19232"/>
                  <a:pt x="1508077" y="0"/>
                </a:cubicBezTo>
                <a:cubicBezTo>
                  <a:pt x="1644307" y="58238"/>
                  <a:pt x="2009045" y="52754"/>
                  <a:pt x="2241362" y="0"/>
                </a:cubicBezTo>
                <a:cubicBezTo>
                  <a:pt x="2458699" y="-10943"/>
                  <a:pt x="2591446" y="-10184"/>
                  <a:pt x="2808620" y="0"/>
                </a:cubicBezTo>
                <a:cubicBezTo>
                  <a:pt x="3065420" y="22758"/>
                  <a:pt x="3230134" y="21696"/>
                  <a:pt x="3417385" y="0"/>
                </a:cubicBezTo>
                <a:cubicBezTo>
                  <a:pt x="3553735" y="-36725"/>
                  <a:pt x="3853379" y="5967"/>
                  <a:pt x="4150670" y="0"/>
                </a:cubicBezTo>
                <a:cubicBezTo>
                  <a:pt x="4151234" y="5348"/>
                  <a:pt x="4150127" y="21358"/>
                  <a:pt x="4150670" y="26827"/>
                </a:cubicBezTo>
                <a:cubicBezTo>
                  <a:pt x="3938146" y="14169"/>
                  <a:pt x="3773912" y="67022"/>
                  <a:pt x="3458892" y="26827"/>
                </a:cubicBezTo>
                <a:cubicBezTo>
                  <a:pt x="3147616" y="-10457"/>
                  <a:pt x="3063589" y="23074"/>
                  <a:pt x="2891633" y="26827"/>
                </a:cubicBezTo>
                <a:cubicBezTo>
                  <a:pt x="2739088" y="52576"/>
                  <a:pt x="2485487" y="52293"/>
                  <a:pt x="2324375" y="26827"/>
                </a:cubicBezTo>
                <a:cubicBezTo>
                  <a:pt x="2171244" y="19788"/>
                  <a:pt x="1969809" y="57559"/>
                  <a:pt x="1591090" y="26827"/>
                </a:cubicBezTo>
                <a:cubicBezTo>
                  <a:pt x="1234792" y="15757"/>
                  <a:pt x="1224204" y="47756"/>
                  <a:pt x="982325" y="26827"/>
                </a:cubicBezTo>
                <a:cubicBezTo>
                  <a:pt x="670544" y="15414"/>
                  <a:pt x="245594" y="-49178"/>
                  <a:pt x="0" y="26827"/>
                </a:cubicBezTo>
                <a:cubicBezTo>
                  <a:pt x="-749" y="17391"/>
                  <a:pt x="-672" y="57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150670"/>
                      <a:gd name="connsiteY0" fmla="*/ 0 h 26827"/>
                      <a:gd name="connsiteX1" fmla="*/ 774792 w 4150670"/>
                      <a:gd name="connsiteY1" fmla="*/ 0 h 26827"/>
                      <a:gd name="connsiteX2" fmla="*/ 1508077 w 4150670"/>
                      <a:gd name="connsiteY2" fmla="*/ 0 h 26827"/>
                      <a:gd name="connsiteX3" fmla="*/ 2241362 w 4150670"/>
                      <a:gd name="connsiteY3" fmla="*/ 0 h 26827"/>
                      <a:gd name="connsiteX4" fmla="*/ 2808620 w 4150670"/>
                      <a:gd name="connsiteY4" fmla="*/ 0 h 26827"/>
                      <a:gd name="connsiteX5" fmla="*/ 3417385 w 4150670"/>
                      <a:gd name="connsiteY5" fmla="*/ 0 h 26827"/>
                      <a:gd name="connsiteX6" fmla="*/ 4150670 w 4150670"/>
                      <a:gd name="connsiteY6" fmla="*/ 0 h 26827"/>
                      <a:gd name="connsiteX7" fmla="*/ 4150670 w 4150670"/>
                      <a:gd name="connsiteY7" fmla="*/ 26827 h 26827"/>
                      <a:gd name="connsiteX8" fmla="*/ 3458892 w 4150670"/>
                      <a:gd name="connsiteY8" fmla="*/ 26827 h 26827"/>
                      <a:gd name="connsiteX9" fmla="*/ 2891633 w 4150670"/>
                      <a:gd name="connsiteY9" fmla="*/ 26827 h 26827"/>
                      <a:gd name="connsiteX10" fmla="*/ 2324375 w 4150670"/>
                      <a:gd name="connsiteY10" fmla="*/ 26827 h 26827"/>
                      <a:gd name="connsiteX11" fmla="*/ 1591090 w 4150670"/>
                      <a:gd name="connsiteY11" fmla="*/ 26827 h 26827"/>
                      <a:gd name="connsiteX12" fmla="*/ 982325 w 4150670"/>
                      <a:gd name="connsiteY12" fmla="*/ 26827 h 26827"/>
                      <a:gd name="connsiteX13" fmla="*/ 0 w 4150670"/>
                      <a:gd name="connsiteY13" fmla="*/ 26827 h 26827"/>
                      <a:gd name="connsiteX14" fmla="*/ 0 w 4150670"/>
                      <a:gd name="connsiteY14" fmla="*/ 0 h 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0670" h="26827" fill="none" extrusionOk="0">
                        <a:moveTo>
                          <a:pt x="0" y="0"/>
                        </a:moveTo>
                        <a:cubicBezTo>
                          <a:pt x="155107" y="-16444"/>
                          <a:pt x="468579" y="3412"/>
                          <a:pt x="774792" y="0"/>
                        </a:cubicBezTo>
                        <a:cubicBezTo>
                          <a:pt x="1081005" y="-3412"/>
                          <a:pt x="1333041" y="-20341"/>
                          <a:pt x="1508077" y="0"/>
                        </a:cubicBezTo>
                        <a:cubicBezTo>
                          <a:pt x="1683113" y="20341"/>
                          <a:pt x="2017277" y="7251"/>
                          <a:pt x="2241362" y="0"/>
                        </a:cubicBezTo>
                        <a:cubicBezTo>
                          <a:pt x="2465448" y="-7251"/>
                          <a:pt x="2569524" y="-20658"/>
                          <a:pt x="2808620" y="0"/>
                        </a:cubicBezTo>
                        <a:cubicBezTo>
                          <a:pt x="3047716" y="20658"/>
                          <a:pt x="3226862" y="28429"/>
                          <a:pt x="3417385" y="0"/>
                        </a:cubicBezTo>
                        <a:cubicBezTo>
                          <a:pt x="3607908" y="-28429"/>
                          <a:pt x="3890448" y="-28933"/>
                          <a:pt x="4150670" y="0"/>
                        </a:cubicBezTo>
                        <a:cubicBezTo>
                          <a:pt x="4151375" y="6688"/>
                          <a:pt x="4150308" y="21107"/>
                          <a:pt x="4150670" y="26827"/>
                        </a:cubicBezTo>
                        <a:cubicBezTo>
                          <a:pt x="3914584" y="978"/>
                          <a:pt x="3744619" y="59979"/>
                          <a:pt x="3458892" y="26827"/>
                        </a:cubicBezTo>
                        <a:cubicBezTo>
                          <a:pt x="3173165" y="-6325"/>
                          <a:pt x="3053303" y="14662"/>
                          <a:pt x="2891633" y="26827"/>
                        </a:cubicBezTo>
                        <a:cubicBezTo>
                          <a:pt x="2729963" y="38992"/>
                          <a:pt x="2484791" y="45087"/>
                          <a:pt x="2324375" y="26827"/>
                        </a:cubicBezTo>
                        <a:cubicBezTo>
                          <a:pt x="2163959" y="8567"/>
                          <a:pt x="1951103" y="34645"/>
                          <a:pt x="1591090" y="26827"/>
                        </a:cubicBezTo>
                        <a:cubicBezTo>
                          <a:pt x="1231078" y="19009"/>
                          <a:pt x="1223772" y="49790"/>
                          <a:pt x="982325" y="26827"/>
                        </a:cubicBezTo>
                        <a:cubicBezTo>
                          <a:pt x="740878" y="3864"/>
                          <a:pt x="292434" y="-16860"/>
                          <a:pt x="0" y="26827"/>
                        </a:cubicBezTo>
                        <a:cubicBezTo>
                          <a:pt x="-421" y="17414"/>
                          <a:pt x="-247" y="6585"/>
                          <a:pt x="0" y="0"/>
                        </a:cubicBezTo>
                        <a:close/>
                      </a:path>
                      <a:path w="4150670" h="26827" stroke="0" extrusionOk="0">
                        <a:moveTo>
                          <a:pt x="0" y="0"/>
                        </a:moveTo>
                        <a:cubicBezTo>
                          <a:pt x="130390" y="-11909"/>
                          <a:pt x="460981" y="10494"/>
                          <a:pt x="650272" y="0"/>
                        </a:cubicBezTo>
                        <a:cubicBezTo>
                          <a:pt x="839563" y="-10494"/>
                          <a:pt x="1082097" y="-26048"/>
                          <a:pt x="1217530" y="0"/>
                        </a:cubicBezTo>
                        <a:cubicBezTo>
                          <a:pt x="1352963" y="26048"/>
                          <a:pt x="1712145" y="15575"/>
                          <a:pt x="1992322" y="0"/>
                        </a:cubicBezTo>
                        <a:cubicBezTo>
                          <a:pt x="2272499" y="-15575"/>
                          <a:pt x="2389813" y="-7145"/>
                          <a:pt x="2642593" y="0"/>
                        </a:cubicBezTo>
                        <a:cubicBezTo>
                          <a:pt x="2895373" y="7145"/>
                          <a:pt x="3087838" y="943"/>
                          <a:pt x="3292865" y="0"/>
                        </a:cubicBezTo>
                        <a:cubicBezTo>
                          <a:pt x="3497892" y="-943"/>
                          <a:pt x="3850593" y="-4603"/>
                          <a:pt x="4150670" y="0"/>
                        </a:cubicBezTo>
                        <a:cubicBezTo>
                          <a:pt x="4151778" y="9275"/>
                          <a:pt x="4150935" y="17620"/>
                          <a:pt x="4150670" y="26827"/>
                        </a:cubicBezTo>
                        <a:cubicBezTo>
                          <a:pt x="3895951" y="916"/>
                          <a:pt x="3775533" y="45496"/>
                          <a:pt x="3458892" y="26827"/>
                        </a:cubicBezTo>
                        <a:cubicBezTo>
                          <a:pt x="3142251" y="8158"/>
                          <a:pt x="3107701" y="44634"/>
                          <a:pt x="2891633" y="26827"/>
                        </a:cubicBezTo>
                        <a:cubicBezTo>
                          <a:pt x="2675565" y="9020"/>
                          <a:pt x="2438435" y="23973"/>
                          <a:pt x="2199855" y="26827"/>
                        </a:cubicBezTo>
                        <a:cubicBezTo>
                          <a:pt x="1961275" y="29681"/>
                          <a:pt x="1836442" y="7924"/>
                          <a:pt x="1508077" y="26827"/>
                        </a:cubicBezTo>
                        <a:cubicBezTo>
                          <a:pt x="1179712" y="45730"/>
                          <a:pt x="1077624" y="6063"/>
                          <a:pt x="857805" y="26827"/>
                        </a:cubicBezTo>
                        <a:cubicBezTo>
                          <a:pt x="637986" y="47591"/>
                          <a:pt x="323340" y="48175"/>
                          <a:pt x="0" y="26827"/>
                        </a:cubicBezTo>
                        <a:cubicBezTo>
                          <a:pt x="338" y="19854"/>
                          <a:pt x="1223" y="115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descr="cuadro decorativo de texto " title="cuadro decorativo de texto ">
            <a:extLst>
              <a:ext uri="{FF2B5EF4-FFF2-40B4-BE49-F238E27FC236}">
                <a16:creationId xmlns:a16="http://schemas.microsoft.com/office/drawing/2014/main" id="{5039A8E1-6596-E49A-8A27-0C85BCCE47D2}"/>
              </a:ext>
            </a:extLst>
          </p:cNvPr>
          <p:cNvSpPr/>
          <p:nvPr/>
        </p:nvSpPr>
        <p:spPr>
          <a:xfrm>
            <a:off x="1016593" y="4081992"/>
            <a:ext cx="6028263" cy="437884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1247957" y="4789441"/>
            <a:ext cx="5552649" cy="3046988"/>
          </a:xfrm>
          <a:prstGeom prst="rect">
            <a:avLst/>
          </a:prstGeom>
        </p:spPr>
        <p:txBody>
          <a:bodyPr wrap="square" lIns="91440" tIns="45720" rIns="91440" bIns="45720" anchor="t">
            <a:spAutoFit/>
          </a:bodyPr>
          <a:lstStyle/>
          <a:p>
            <a:pPr algn="just"/>
            <a:r>
              <a:rPr lang="es-ES" sz="2400">
                <a:latin typeface="Arial Narrow"/>
              </a:rPr>
              <a:t>La meta “Elaborar 1 Plan De Preparativos Y Continuidad Del Servicio Para La UAECOB Ante La Eventual Ocurrencia De Un Desastre En El Distrito Capital” del proyecto 7655, está programada para alcanzar un 0.5 acumulado en lo corrido del PDD; es importante revisar la posibilidad de alcanzar un porcentaje mayor de cumplimiento a 31 de diciembre de 2023.</a:t>
            </a:r>
            <a:endParaRPr lang="es-CO" sz="2400">
              <a:latin typeface="Arial Narrow"/>
            </a:endParaRPr>
          </a:p>
        </p:txBody>
      </p:sp>
      <p:sp>
        <p:nvSpPr>
          <p:cNvPr id="16" name="Rectángulo 15" descr="cuadro decorativo de texto " title="cuadro decorativo de texto ">
            <a:extLst>
              <a:ext uri="{FF2B5EF4-FFF2-40B4-BE49-F238E27FC236}">
                <a16:creationId xmlns:a16="http://schemas.microsoft.com/office/drawing/2014/main" id="{5039A8E1-6596-E49A-8A27-0C85BCCE47D2}"/>
              </a:ext>
            </a:extLst>
          </p:cNvPr>
          <p:cNvSpPr/>
          <p:nvPr/>
        </p:nvSpPr>
        <p:spPr>
          <a:xfrm>
            <a:off x="7526668" y="286739"/>
            <a:ext cx="6951954" cy="392176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p:cNvSpPr/>
          <p:nvPr/>
        </p:nvSpPr>
        <p:spPr>
          <a:xfrm>
            <a:off x="8095284" y="461686"/>
            <a:ext cx="5512448" cy="3416320"/>
          </a:xfrm>
          <a:prstGeom prst="rect">
            <a:avLst/>
          </a:prstGeom>
        </p:spPr>
        <p:txBody>
          <a:bodyPr wrap="square" lIns="91440" tIns="45720" rIns="91440" bIns="45720" anchor="t">
            <a:spAutoFit/>
          </a:bodyPr>
          <a:lstStyle/>
          <a:p>
            <a:pPr algn="just"/>
            <a:r>
              <a:rPr lang="es-ES" sz="2400">
                <a:latin typeface="Arial Narrow"/>
              </a:rPr>
              <a:t>Además de la meta referida en el ítem anterior, las metas “Implementar 100% de un programa de mantenimiento a las estaciones de bomberos de Bogotá”, “Implementar 100% de un programa de renovación de vehículos de la Unidad Administrativa Cuerpo Oficial de Bomberos de Bogotá” y “Adecuar seis (6) estaciones de Bomberos”, presentan un saldo por girar en reservas superior al 70%</a:t>
            </a:r>
            <a:endParaRPr lang="es-CO" sz="2400">
              <a:latin typeface="Arial Narrow"/>
            </a:endParaRPr>
          </a:p>
        </p:txBody>
      </p:sp>
      <p:sp>
        <p:nvSpPr>
          <p:cNvPr id="2" name="Rectángulo 1" descr="cuadro decorativo de texto " title="cuadro decorativo de texto ">
            <a:extLst>
              <a:ext uri="{FF2B5EF4-FFF2-40B4-BE49-F238E27FC236}">
                <a16:creationId xmlns:a16="http://schemas.microsoft.com/office/drawing/2014/main" id="{9720B1DE-83DE-A0EF-E17A-FEAA5EAC8E8F}"/>
              </a:ext>
            </a:extLst>
          </p:cNvPr>
          <p:cNvSpPr/>
          <p:nvPr/>
        </p:nvSpPr>
        <p:spPr>
          <a:xfrm>
            <a:off x="7622272" y="4643719"/>
            <a:ext cx="6951954" cy="392176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EEAF759B-F4D2-F19C-7563-3246DA4168AD}"/>
              </a:ext>
            </a:extLst>
          </p:cNvPr>
          <p:cNvSpPr txBox="1"/>
          <p:nvPr/>
        </p:nvSpPr>
        <p:spPr>
          <a:xfrm>
            <a:off x="8220035" y="5311782"/>
            <a:ext cx="613151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Narrow"/>
                <a:cs typeface="Arial"/>
              </a:rPr>
              <a:t>la meta “Poner 3 </a:t>
            </a:r>
            <a:r>
              <a:rPr lang="en-US" sz="2400" err="1">
                <a:latin typeface="Arial Narrow"/>
                <a:cs typeface="Arial"/>
              </a:rPr>
              <a:t>espacios</a:t>
            </a:r>
            <a:r>
              <a:rPr lang="en-US" sz="2400">
                <a:latin typeface="Arial Narrow"/>
                <a:cs typeface="Arial"/>
              </a:rPr>
              <a:t> </a:t>
            </a:r>
            <a:r>
              <a:rPr lang="en-US" sz="2400" err="1">
                <a:latin typeface="Arial Narrow"/>
                <a:cs typeface="Arial"/>
              </a:rPr>
              <a:t>nuevos</a:t>
            </a:r>
            <a:r>
              <a:rPr lang="en-US" sz="2400">
                <a:latin typeface="Arial Narrow"/>
                <a:cs typeface="Arial"/>
              </a:rPr>
              <a:t> </a:t>
            </a:r>
            <a:r>
              <a:rPr lang="en-US" sz="2400" err="1">
                <a:latin typeface="Arial Narrow"/>
                <a:cs typeface="Arial"/>
              </a:rPr>
              <a:t>en</a:t>
            </a:r>
            <a:r>
              <a:rPr lang="en-US" sz="2400">
                <a:latin typeface="Arial Narrow"/>
                <a:cs typeface="Arial"/>
              </a:rPr>
              <a:t> </a:t>
            </a:r>
            <a:r>
              <a:rPr lang="en-US" sz="2400" err="1">
                <a:latin typeface="Arial Narrow"/>
                <a:cs typeface="Arial"/>
              </a:rPr>
              <a:t>funcionamiento</a:t>
            </a:r>
            <a:r>
              <a:rPr lang="en-US" sz="2400">
                <a:latin typeface="Arial Narrow"/>
                <a:cs typeface="Arial"/>
              </a:rPr>
              <a:t> para la </a:t>
            </a:r>
            <a:r>
              <a:rPr lang="en-US" sz="2400" err="1">
                <a:latin typeface="Arial Narrow"/>
                <a:cs typeface="Arial"/>
              </a:rPr>
              <a:t>gestión</a:t>
            </a:r>
            <a:r>
              <a:rPr lang="en-US" sz="2400">
                <a:latin typeface="Arial Narrow"/>
                <a:cs typeface="Arial"/>
              </a:rPr>
              <a:t> integral de </a:t>
            </a:r>
            <a:r>
              <a:rPr lang="en-US" sz="2400" err="1">
                <a:latin typeface="Arial Narrow"/>
                <a:cs typeface="Arial"/>
              </a:rPr>
              <a:t>riesgos</a:t>
            </a:r>
            <a:r>
              <a:rPr lang="en-US" sz="2400">
                <a:latin typeface="Arial Narrow"/>
                <a:cs typeface="Arial"/>
              </a:rPr>
              <a:t>, </a:t>
            </a:r>
            <a:r>
              <a:rPr lang="en-US" sz="2400" err="1">
                <a:latin typeface="Arial Narrow"/>
                <a:cs typeface="Arial"/>
              </a:rPr>
              <a:t>incendios</a:t>
            </a:r>
            <a:r>
              <a:rPr lang="en-US" sz="2400">
                <a:latin typeface="Arial Narrow"/>
                <a:cs typeface="Arial"/>
              </a:rPr>
              <a:t>, </a:t>
            </a:r>
            <a:r>
              <a:rPr lang="en-US" sz="2400" err="1">
                <a:latin typeface="Arial Narrow"/>
                <a:cs typeface="Arial"/>
              </a:rPr>
              <a:t>incidentes</a:t>
            </a:r>
            <a:r>
              <a:rPr lang="en-US" sz="2400">
                <a:latin typeface="Arial Narrow"/>
                <a:cs typeface="Arial"/>
              </a:rPr>
              <a:t> con </a:t>
            </a:r>
            <a:r>
              <a:rPr lang="en-US" sz="2400" err="1">
                <a:latin typeface="Arial Narrow"/>
                <a:cs typeface="Arial"/>
              </a:rPr>
              <a:t>materiales</a:t>
            </a:r>
            <a:r>
              <a:rPr lang="en-US" sz="2400">
                <a:latin typeface="Arial Narrow"/>
                <a:cs typeface="Arial"/>
              </a:rPr>
              <a:t> </a:t>
            </a:r>
            <a:r>
              <a:rPr lang="en-US" sz="2400" err="1">
                <a:latin typeface="Arial Narrow"/>
                <a:cs typeface="Arial"/>
              </a:rPr>
              <a:t>peligrosos</a:t>
            </a:r>
            <a:r>
              <a:rPr lang="en-US" sz="2400">
                <a:latin typeface="Arial Narrow"/>
                <a:cs typeface="Arial"/>
              </a:rPr>
              <a:t> y </a:t>
            </a:r>
            <a:r>
              <a:rPr lang="en-US" sz="2400" err="1">
                <a:latin typeface="Arial Narrow"/>
                <a:cs typeface="Arial"/>
              </a:rPr>
              <a:t>rescates</a:t>
            </a:r>
            <a:r>
              <a:rPr lang="en-US" sz="2400">
                <a:latin typeface="Arial Narrow"/>
                <a:cs typeface="Arial"/>
              </a:rPr>
              <a:t> </a:t>
            </a:r>
            <a:r>
              <a:rPr lang="en-US" sz="2400" err="1">
                <a:latin typeface="Arial Narrow"/>
                <a:cs typeface="Arial"/>
              </a:rPr>
              <a:t>en</a:t>
            </a:r>
            <a:r>
              <a:rPr lang="en-US" sz="2400">
                <a:latin typeface="Arial Narrow"/>
                <a:cs typeface="Arial"/>
              </a:rPr>
              <a:t> </a:t>
            </a:r>
            <a:r>
              <a:rPr lang="en-US" sz="2400" err="1">
                <a:latin typeface="Arial Narrow"/>
                <a:cs typeface="Arial"/>
              </a:rPr>
              <a:t>todas</a:t>
            </a:r>
            <a:r>
              <a:rPr lang="en-US" sz="2400">
                <a:latin typeface="Arial Narrow"/>
                <a:cs typeface="Arial"/>
              </a:rPr>
              <a:t> sus </a:t>
            </a:r>
            <a:r>
              <a:rPr lang="en-US" sz="2400" err="1">
                <a:latin typeface="Arial Narrow"/>
                <a:cs typeface="Arial"/>
              </a:rPr>
              <a:t>modalidades</a:t>
            </a:r>
            <a:r>
              <a:rPr lang="en-US" sz="2400">
                <a:latin typeface="Arial Narrow"/>
                <a:cs typeface="Arial"/>
              </a:rPr>
              <a:t>” no presenta </a:t>
            </a:r>
            <a:r>
              <a:rPr lang="en-US" sz="2400" err="1">
                <a:latin typeface="Arial Narrow"/>
                <a:cs typeface="Arial"/>
              </a:rPr>
              <a:t>ejecución</a:t>
            </a:r>
            <a:r>
              <a:rPr lang="en-US" sz="2400">
                <a:latin typeface="Arial Narrow"/>
                <a:cs typeface="Arial"/>
              </a:rPr>
              <a:t> </a:t>
            </a:r>
            <a:r>
              <a:rPr lang="en-US" sz="2400" err="1">
                <a:latin typeface="Arial Narrow"/>
                <a:cs typeface="Arial"/>
              </a:rPr>
              <a:t>presupuestal</a:t>
            </a:r>
            <a:r>
              <a:rPr lang="en-US" sz="2400">
                <a:latin typeface="Arial Narrow"/>
                <a:cs typeface="Arial"/>
              </a:rPr>
              <a:t> de </a:t>
            </a:r>
            <a:r>
              <a:rPr lang="en-US" sz="2400" err="1">
                <a:latin typeface="Arial Narrow"/>
                <a:cs typeface="Arial"/>
              </a:rPr>
              <a:t>vigencia</a:t>
            </a:r>
            <a:r>
              <a:rPr lang="en-US" sz="2400">
                <a:latin typeface="Arial Narrow"/>
                <a:cs typeface="Arial"/>
              </a:rPr>
              <a:t> </a:t>
            </a:r>
            <a:r>
              <a:rPr lang="en-US" sz="2400" err="1">
                <a:latin typeface="Arial Narrow"/>
                <a:cs typeface="Arial"/>
              </a:rPr>
              <a:t>ni</a:t>
            </a:r>
            <a:r>
              <a:rPr lang="en-US" sz="2400">
                <a:latin typeface="Arial Narrow"/>
                <a:cs typeface="Arial"/>
              </a:rPr>
              <a:t> de </a:t>
            </a:r>
            <a:r>
              <a:rPr lang="en-US" sz="2400" err="1">
                <a:latin typeface="Arial Narrow"/>
                <a:cs typeface="Arial"/>
              </a:rPr>
              <a:t>reserva</a:t>
            </a:r>
            <a:r>
              <a:rPr lang="en-US" sz="2400">
                <a:latin typeface="Arial Narrow"/>
                <a:cs typeface="Arial"/>
              </a:rPr>
              <a:t>.</a:t>
            </a:r>
            <a:endParaRPr lang="en-US" sz="2400">
              <a:latin typeface="Arial Narrow"/>
            </a:endParaRPr>
          </a:p>
        </p:txBody>
      </p:sp>
    </p:spTree>
    <p:extLst>
      <p:ext uri="{BB962C8B-B14F-4D97-AF65-F5344CB8AC3E}">
        <p14:creationId xmlns:p14="http://schemas.microsoft.com/office/powerpoint/2010/main" val="1522840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3">
            <a:extLst>
              <a:ext uri="{FF2B5EF4-FFF2-40B4-BE49-F238E27FC236}">
                <a16:creationId xmlns:a16="http://schemas.microsoft.com/office/drawing/2014/main" id="{5CF4C3DA-0CAC-DCE1-184D-2661D3335818}"/>
              </a:ext>
              <a:ext uri="{C183D7F6-B498-43B3-948B-1728B52AA6E4}">
                <adec:decorative xmlns:adec="http://schemas.microsoft.com/office/drawing/2017/decorative" val="0"/>
              </a:ext>
            </a:extLst>
          </p:cNvPr>
          <p:cNvSpPr txBox="1">
            <a:spLocks noGrp="1"/>
          </p:cNvSpPr>
          <p:nvPr>
            <p:ph type="title" idx="4294967295"/>
          </p:nvPr>
        </p:nvSpPr>
        <p:spPr>
          <a:xfrm>
            <a:off x="6981371" y="618858"/>
            <a:ext cx="7155543" cy="789285"/>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schemeClr val="tx1"/>
                </a:solidFill>
                <a:effectLst/>
                <a:uLnTx/>
                <a:uFillTx/>
                <a:latin typeface="+mn-lt"/>
                <a:ea typeface="+mn-ea"/>
                <a:cs typeface="+mn-cs"/>
              </a:rPr>
              <a:t>Instrumentos </a:t>
            </a:r>
            <a:r>
              <a:rPr kumimoji="0" lang="es-CO" sz="4374" b="1" i="0" u="none" strike="noStrike" kern="1200" cap="none" spc="0" normalizeH="0" baseline="0" noProof="0" dirty="0">
                <a:ln>
                  <a:noFill/>
                </a:ln>
                <a:solidFill>
                  <a:schemeClr val="tx1"/>
                </a:solidFill>
                <a:effectLst/>
                <a:uLnTx/>
                <a:uFillTx/>
                <a:latin typeface="+mn-lt"/>
                <a:ea typeface="+mn-ea"/>
                <a:cs typeface="+mn-cs"/>
              </a:rPr>
              <a:t>Metodológicos </a:t>
            </a:r>
          </a:p>
        </p:txBody>
      </p:sp>
      <p:pic>
        <p:nvPicPr>
          <p:cNvPr id="2" name="Imagen 1" descr="Logo bomberos &#10;&#10;Logo bomberos &#10;&#10;Logo bomberos">
            <a:extLst>
              <a:ext uri="{FF2B5EF4-FFF2-40B4-BE49-F238E27FC236}">
                <a16:creationId xmlns:a16="http://schemas.microsoft.com/office/drawing/2014/main" id="{9DB34567-8D92-EC62-E4A5-D05E1732DBA7}"/>
              </a:ext>
              <a:ext uri="{C183D7F6-B498-43B3-948B-1728B52AA6E4}">
                <adec:decorative xmlns:adec="http://schemas.microsoft.com/office/drawing/2017/decorative" val="0"/>
              </a:ext>
            </a:extLst>
          </p:cNvPr>
          <p:cNvPicPr>
            <a:picLocks noChangeAspect="1"/>
          </p:cNvPicPr>
          <p:nvPr/>
        </p:nvPicPr>
        <p:blipFill rotWithShape="1">
          <a:blip r:embed="rId2"/>
          <a:srcRect r="91881"/>
          <a:stretch/>
        </p:blipFill>
        <p:spPr>
          <a:xfrm>
            <a:off x="-12139" y="5326"/>
            <a:ext cx="499819" cy="10059988"/>
          </a:xfrm>
          <a:prstGeom prst="rect">
            <a:avLst/>
          </a:prstGeom>
        </p:spPr>
      </p:pic>
      <p:sp>
        <p:nvSpPr>
          <p:cNvPr id="40" name="CuadroTexto 39">
            <a:extLst>
              <a:ext uri="{FF2B5EF4-FFF2-40B4-BE49-F238E27FC236}">
                <a16:creationId xmlns:a16="http://schemas.microsoft.com/office/drawing/2014/main" id="{25ACD1DD-0189-2B64-04F3-E297D8AD9DE6}"/>
              </a:ext>
            </a:extLst>
          </p:cNvPr>
          <p:cNvSpPr txBox="1"/>
          <p:nvPr/>
        </p:nvSpPr>
        <p:spPr>
          <a:xfrm>
            <a:off x="1314450" y="1449855"/>
            <a:ext cx="13507244" cy="7540526"/>
          </a:xfrm>
          <a:prstGeom prst="rect">
            <a:avLst/>
          </a:prstGeom>
          <a:noFill/>
        </p:spPr>
        <p:txBody>
          <a:bodyPr wrap="square" rtlCol="0">
            <a:spAutoFit/>
          </a:bodyPr>
          <a:lstStyle/>
          <a:p>
            <a:pPr defTabSz="555452"/>
            <a:r>
              <a:rPr lang="es-ES" sz="2200">
                <a:solidFill>
                  <a:prstClr val="black"/>
                </a:solidFill>
              </a:rPr>
              <a:t>La Oficina Asesora de Planeación ha diseñado una serie de herramientas que permitan generar insumos para el seguimiento, monitoreo y la evaluación de la gestión institucional, a continuación, se presenta las herramientas que aportan la información del presente informe:</a:t>
            </a:r>
          </a:p>
          <a:p>
            <a:pPr defTabSz="555452"/>
            <a:endParaRPr lang="es-ES" sz="2200" b="1">
              <a:solidFill>
                <a:prstClr val="black"/>
              </a:solidFill>
            </a:endParaRPr>
          </a:p>
          <a:p>
            <a:pPr marL="347158" indent="-347158" defTabSz="555452">
              <a:buClr>
                <a:srgbClr val="FF0000"/>
              </a:buClr>
              <a:buFont typeface="Wingdings" panose="05000000000000000000" pitchFamily="2" charset="2"/>
              <a:buChar char="q"/>
            </a:pPr>
            <a:r>
              <a:rPr lang="es-ES" sz="2200" b="1">
                <a:solidFill>
                  <a:prstClr val="black"/>
                </a:solidFill>
              </a:rPr>
              <a:t>FORTALECIMIENTO DE LA GESTIÓN Y DESEMPEÑO INSTITUCIONAL  “FOGEDI”.</a:t>
            </a:r>
          </a:p>
          <a:p>
            <a:pPr defTabSz="555452"/>
            <a:r>
              <a:rPr lang="es-ES" sz="2200">
                <a:solidFill>
                  <a:prstClr val="black"/>
                </a:solidFill>
              </a:rPr>
              <a:t>Matriz interna de trabajo, que permite alinear las acciones de gestión, con los objetivos institucionales formulados en el Plan Estratégico Institucional- (PEI) , las acciones del Plan de Acción, los Planes institucionales, y las Políticas de Gestión pertenecientes al Modelo Integrado de Planeación y Gestión- MIPG *. </a:t>
            </a:r>
          </a:p>
          <a:p>
            <a:pPr marL="347158" indent="-347158" defTabSz="555452">
              <a:buFont typeface="Wingdings" panose="05000000000000000000" pitchFamily="2" charset="2"/>
              <a:buChar char="q"/>
            </a:pPr>
            <a:endParaRPr lang="es-ES" sz="2200">
              <a:solidFill>
                <a:prstClr val="black"/>
              </a:solidFill>
            </a:endParaRPr>
          </a:p>
          <a:p>
            <a:pPr marL="347158" indent="-347158" defTabSz="555452">
              <a:buClr>
                <a:srgbClr val="FF0000"/>
              </a:buClr>
              <a:buFont typeface="Wingdings" panose="05000000000000000000" pitchFamily="2" charset="2"/>
              <a:buChar char="q"/>
            </a:pPr>
            <a:r>
              <a:rPr lang="es-ES" sz="2200" b="1">
                <a:solidFill>
                  <a:prstClr val="black"/>
                </a:solidFill>
              </a:rPr>
              <a:t>INDICADORES.</a:t>
            </a:r>
          </a:p>
          <a:p>
            <a:pPr defTabSz="555452"/>
            <a:r>
              <a:rPr lang="es-ES" sz="2200">
                <a:solidFill>
                  <a:prstClr val="black"/>
                </a:solidFill>
              </a:rPr>
              <a:t>La construcción de fichas de indicadores o metadatos se ha enfocado en; primer,  la definición de indicadores de impacto asociados a los proyectos estratégicos que se desprenden de cada uno de los objetivos institucionales, segundo, la definición de indicadores de gestión asociados al cumplimiento de las acciones del Plan de Acción.</a:t>
            </a:r>
          </a:p>
          <a:p>
            <a:pPr marL="347158" indent="-347158" defTabSz="555452">
              <a:buFont typeface="Wingdings" panose="05000000000000000000" pitchFamily="2" charset="2"/>
              <a:buChar char="q"/>
            </a:pPr>
            <a:endParaRPr lang="es-ES" sz="2200">
              <a:solidFill>
                <a:prstClr val="black"/>
              </a:solidFill>
            </a:endParaRPr>
          </a:p>
          <a:p>
            <a:pPr marL="347158" indent="-347158" defTabSz="555452">
              <a:buClr>
                <a:srgbClr val="E21A00"/>
              </a:buClr>
              <a:buFont typeface="Wingdings" panose="05000000000000000000" pitchFamily="2" charset="2"/>
              <a:buChar char="q"/>
            </a:pPr>
            <a:r>
              <a:rPr lang="es-ES" sz="2200" b="1">
                <a:solidFill>
                  <a:prstClr val="black"/>
                </a:solidFill>
              </a:rPr>
              <a:t>BSC- TABLERO DE CONTROL.</a:t>
            </a:r>
          </a:p>
          <a:p>
            <a:pPr defTabSz="555452"/>
            <a:r>
              <a:rPr lang="es-ES" sz="2200">
                <a:solidFill>
                  <a:prstClr val="black"/>
                </a:solidFill>
              </a:rPr>
              <a:t>La Oficina Asesora de Planeación ha utilizado el aplicativo POWER BI para consolidar un tablero de visualización, análisis y agrupación de datos, que permitan evidenciar visualmente los avances en la gestión institucional </a:t>
            </a:r>
            <a:br>
              <a:rPr lang="es-ES" sz="2200">
                <a:solidFill>
                  <a:prstClr val="black"/>
                </a:solidFill>
              </a:rPr>
            </a:br>
            <a:endParaRPr lang="es-ES" sz="2200">
              <a:solidFill>
                <a:prstClr val="black"/>
              </a:solidFill>
            </a:endParaRPr>
          </a:p>
          <a:p>
            <a:pPr marL="347158" indent="-347158" defTabSz="555452">
              <a:buFont typeface="Wingdings" panose="05000000000000000000" pitchFamily="2" charset="2"/>
              <a:buChar char="q"/>
            </a:pPr>
            <a:r>
              <a:rPr lang="es-ES" sz="2200" b="1">
                <a:solidFill>
                  <a:prstClr val="black"/>
                </a:solidFill>
              </a:rPr>
              <a:t>EJECUCIÓN PRESUPUESTAL </a:t>
            </a:r>
            <a:endParaRPr lang="es-CO" sz="2200" b="1">
              <a:solidFill>
                <a:prstClr val="black"/>
              </a:solidFill>
            </a:endParaRPr>
          </a:p>
          <a:p>
            <a:pPr defTabSz="555452"/>
            <a:r>
              <a:rPr lang="es-CO" sz="2200">
                <a:solidFill>
                  <a:prstClr val="black"/>
                </a:solidFill>
              </a:rPr>
              <a:t>La Información reportada en los avances en la ejecución presupuestal, es la presentada en los reportes del </a:t>
            </a:r>
            <a:r>
              <a:rPr lang="es-MX" sz="2200">
                <a:solidFill>
                  <a:prstClr val="black"/>
                </a:solidFill>
              </a:rPr>
              <a:t>Sistema de seguimiento a los programas proyectos y metas al Plan de Desarrollo de Bogotá D.C.- </a:t>
            </a:r>
            <a:r>
              <a:rPr lang="es-CO" sz="2200">
                <a:solidFill>
                  <a:prstClr val="black"/>
                </a:solidFill>
              </a:rPr>
              <a:t>SEGPLAN y se procesa a través de una matriz interna.</a:t>
            </a:r>
            <a:endParaRPr lang="es-ES" sz="2200">
              <a:solidFill>
                <a:prstClr val="black"/>
              </a:solidFill>
            </a:endParaRPr>
          </a:p>
        </p:txBody>
      </p:sp>
      <p:pic>
        <p:nvPicPr>
          <p:cNvPr id="3" name="Imagen 2" descr="Logo bomberos &#10;&#10;Logo bomberos &#10;&#10;Logo bomberos">
            <a:extLst>
              <a:ext uri="{FF2B5EF4-FFF2-40B4-BE49-F238E27FC236}">
                <a16:creationId xmlns:a16="http://schemas.microsoft.com/office/drawing/2014/main" id="{1E818E62-C268-DC74-4C6C-C9A4F518FD0C}"/>
              </a:ext>
              <a:ext uri="{C183D7F6-B498-43B3-948B-1728B52AA6E4}">
                <adec:decorative xmlns:adec="http://schemas.microsoft.com/office/drawing/2017/decorative" val="0"/>
              </a:ext>
            </a:extLst>
          </p:cNvPr>
          <p:cNvPicPr>
            <a:picLocks noChangeAspect="1"/>
          </p:cNvPicPr>
          <p:nvPr/>
        </p:nvPicPr>
        <p:blipFill rotWithShape="1">
          <a:blip r:embed="rId2"/>
          <a:srcRect l="7922" t="90287" b="1520"/>
          <a:stretch/>
        </p:blipFill>
        <p:spPr>
          <a:xfrm>
            <a:off x="568960" y="9103723"/>
            <a:ext cx="5668420" cy="824184"/>
          </a:xfrm>
          <a:prstGeom prst="rect">
            <a:avLst/>
          </a:prstGeom>
        </p:spPr>
      </p:pic>
    </p:spTree>
    <p:extLst>
      <p:ext uri="{BB962C8B-B14F-4D97-AF65-F5344CB8AC3E}">
        <p14:creationId xmlns:p14="http://schemas.microsoft.com/office/powerpoint/2010/main" val="1239312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ortada Planes " title="Portada Planes ">
            <a:extLst>
              <a:ext uri="{FF2B5EF4-FFF2-40B4-BE49-F238E27FC236}">
                <a16:creationId xmlns:a16="http://schemas.microsoft.com/office/drawing/2014/main" id="{622B4373-C48A-5876-C9D2-4BF6D91AFD1D}"/>
              </a:ext>
            </a:extLst>
          </p:cNvPr>
          <p:cNvPicPr>
            <a:picLocks noChangeAspect="1"/>
          </p:cNvPicPr>
          <p:nvPr/>
        </p:nvPicPr>
        <p:blipFill rotWithShape="1">
          <a:blip r:embed="rId2">
            <a:alphaModFix amt="79000"/>
            <a:extLst>
              <a:ext uri="{28A0092B-C50C-407E-A947-70E740481C1C}">
                <a14:useLocalDpi xmlns:a14="http://schemas.microsoft.com/office/drawing/2010/main" val="0"/>
              </a:ext>
            </a:extLst>
          </a:blip>
          <a:srcRect t="2508" b="2508"/>
          <a:stretch/>
        </p:blipFill>
        <p:spPr>
          <a:xfrm>
            <a:off x="-17251" y="-460"/>
            <a:ext cx="15563639" cy="8724735"/>
          </a:xfrm>
          <a:prstGeom prst="rect">
            <a:avLst/>
          </a:prstGeom>
          <a:solidFill>
            <a:schemeClr val="accent1"/>
          </a:solidFill>
          <a:ln>
            <a:noFill/>
          </a:ln>
          <a:effectLst>
            <a:softEdge rad="0"/>
          </a:effectLst>
        </p:spPr>
      </p:pic>
      <p:sp>
        <p:nvSpPr>
          <p:cNvPr id="5" name="Rectángulo 4" title="Portada Planes">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PEI 2020-2022</a:t>
            </a:r>
            <a:endParaRPr kumimoji="0" lang="es-CO"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pic>
        <p:nvPicPr>
          <p:cNvPr id="9" name="Gráfico 8" descr="LOGO BOMBEROS " title="LOGO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88461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ítulo 3">
            <a:extLst>
              <a:ext uri="{FF2B5EF4-FFF2-40B4-BE49-F238E27FC236}">
                <a16:creationId xmlns:a16="http://schemas.microsoft.com/office/drawing/2014/main" id="{E64B7E41-D315-5674-A9C0-C117F537A28E}"/>
              </a:ext>
              <a:ext uri="{C183D7F6-B498-43B3-948B-1728B52AA6E4}">
                <adec:decorative xmlns:adec="http://schemas.microsoft.com/office/drawing/2017/decorative" val="0"/>
              </a:ext>
            </a:extLst>
          </p:cNvPr>
          <p:cNvSpPr txBox="1">
            <a:spLocks noGrp="1"/>
          </p:cNvSpPr>
          <p:nvPr>
            <p:ph type="title" idx="4294967295"/>
          </p:nvPr>
        </p:nvSpPr>
        <p:spPr>
          <a:xfrm>
            <a:off x="4902485" y="618858"/>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4374" b="1" i="0" u="none" strike="noStrike" kern="1200" cap="none" spc="0" normalizeH="0" baseline="0" noProof="0" dirty="0">
                <a:ln>
                  <a:noFill/>
                </a:ln>
                <a:solidFill>
                  <a:schemeClr val="tx1"/>
                </a:solidFill>
                <a:effectLst/>
                <a:uLnTx/>
                <a:uFillTx/>
                <a:latin typeface="Impact" panose="020B0806030902050204" pitchFamily="34" charset="0"/>
                <a:ea typeface="+mn-ea"/>
                <a:cs typeface="+mn-cs"/>
              </a:rPr>
              <a:t>Plan Estratégico Institucional  -PEI</a:t>
            </a:r>
            <a:r>
              <a:rPr kumimoji="0" lang="es-CO" sz="4374" b="0" i="0" u="none" strike="noStrike" kern="1200" cap="none" spc="0" normalizeH="0" baseline="0" noProof="0" dirty="0">
                <a:ln>
                  <a:noFill/>
                </a:ln>
                <a:solidFill>
                  <a:schemeClr val="tx1"/>
                </a:solidFill>
                <a:effectLst/>
                <a:uLnTx/>
                <a:uFillTx/>
                <a:latin typeface="Impact" panose="020B0806030902050204" pitchFamily="34" charset="0"/>
                <a:ea typeface="+mn-ea"/>
                <a:cs typeface="+mn-cs"/>
              </a:rPr>
              <a:t> </a:t>
            </a:r>
          </a:p>
        </p:txBody>
      </p:sp>
      <p:sp>
        <p:nvSpPr>
          <p:cNvPr id="6" name="CuadroTexto 5">
            <a:extLst>
              <a:ext uri="{FF2B5EF4-FFF2-40B4-BE49-F238E27FC236}">
                <a16:creationId xmlns:a16="http://schemas.microsoft.com/office/drawing/2014/main" id="{AA26EF81-5ECA-5F72-71AB-250780765D49}"/>
              </a:ext>
            </a:extLst>
          </p:cNvPr>
          <p:cNvSpPr txBox="1"/>
          <p:nvPr/>
        </p:nvSpPr>
        <p:spPr>
          <a:xfrm>
            <a:off x="1081532" y="1448590"/>
            <a:ext cx="14154128" cy="1938992"/>
          </a:xfrm>
          <a:prstGeom prst="rect">
            <a:avLst/>
          </a:prstGeom>
          <a:noFill/>
        </p:spPr>
        <p:txBody>
          <a:bodyPr wrap="square" rtlCol="0">
            <a:spAutoFit/>
          </a:bodyPr>
          <a:lstStyle/>
          <a:p>
            <a:pPr algn="just" defTabSz="555452"/>
            <a:r>
              <a:rPr lang="es-MX" sz="2400">
                <a:solidFill>
                  <a:prstClr val="black"/>
                </a:solidFill>
              </a:rPr>
              <a:t>La Unidad Administrativa Especial, Cuerpo Oficial de Bomberos de Bogotá diseño el Plan Estratégico Institucional 2020- 2024, a  partir de cuatro pilares y cuatro principios que constituyen la base de la gestión institucional, esto ultimo entendiendo la relevancia de la participación de los grupos de valor, grupos de interés y la ciudadanía para el fortalecimiento de la entidad, en tal sentido, a continuación se presentan los avances acumulados 2020-2024 y los avances propios del 2022 que dan cumplimiento a los pilares del PEI.</a:t>
            </a:r>
            <a:endParaRPr lang="es-CO" sz="2400">
              <a:solidFill>
                <a:prstClr val="black"/>
              </a:solidFill>
            </a:endParaRPr>
          </a:p>
        </p:txBody>
      </p:sp>
      <p:sp>
        <p:nvSpPr>
          <p:cNvPr id="80" name="Rectángulo 79">
            <a:extLst>
              <a:ext uri="{FF2B5EF4-FFF2-40B4-BE49-F238E27FC236}">
                <a16:creationId xmlns:a16="http://schemas.microsoft.com/office/drawing/2014/main" id="{47764C68-F032-A181-42C1-E6E628E5F7B1}"/>
              </a:ext>
            </a:extLst>
          </p:cNvPr>
          <p:cNvSpPr/>
          <p:nvPr/>
        </p:nvSpPr>
        <p:spPr>
          <a:xfrm>
            <a:off x="1081532" y="3447554"/>
            <a:ext cx="5638804" cy="276999"/>
          </a:xfrm>
          <a:prstGeom prst="rect">
            <a:avLst/>
          </a:prstGeom>
        </p:spPr>
        <p:txBody>
          <a:bodyPr wrap="square">
            <a:spAutoFit/>
          </a:bodyPr>
          <a:lstStyle/>
          <a:p>
            <a:r>
              <a:rPr lang="es-CO" sz="1200" i="1">
                <a:latin typeface="Arial Narrow" panose="020B0606020202030204" pitchFamily="34" charset="0"/>
              </a:rPr>
              <a:t>Gráfico 1 . Avances por  Pilares del Plan Estratégico Institucional   </a:t>
            </a:r>
          </a:p>
        </p:txBody>
      </p:sp>
      <p:grpSp>
        <p:nvGrpSpPr>
          <p:cNvPr id="2" name="Grupo 1" descr="Avances por pilares PEI ">
            <a:extLst>
              <a:ext uri="{FF2B5EF4-FFF2-40B4-BE49-F238E27FC236}">
                <a16:creationId xmlns:a16="http://schemas.microsoft.com/office/drawing/2014/main" id="{A3267CB8-0570-981A-7AC6-DF26E35C2D28}"/>
              </a:ext>
            </a:extLst>
          </p:cNvPr>
          <p:cNvGrpSpPr/>
          <p:nvPr/>
        </p:nvGrpSpPr>
        <p:grpSpPr>
          <a:xfrm>
            <a:off x="495121" y="3894639"/>
            <a:ext cx="7519110" cy="4728885"/>
            <a:chOff x="-191785" y="3921064"/>
            <a:chExt cx="7937513" cy="4942229"/>
          </a:xfrm>
        </p:grpSpPr>
        <p:sp>
          <p:nvSpPr>
            <p:cNvPr id="3" name="CuadroTexto 2">
              <a:extLst>
                <a:ext uri="{FF2B5EF4-FFF2-40B4-BE49-F238E27FC236}">
                  <a16:creationId xmlns:a16="http://schemas.microsoft.com/office/drawing/2014/main" id="{E2C1A080-61CF-3FF8-FC05-CFF61404EEBE}"/>
                </a:ext>
              </a:extLst>
            </p:cNvPr>
            <p:cNvSpPr txBox="1"/>
            <p:nvPr/>
          </p:nvSpPr>
          <p:spPr>
            <a:xfrm>
              <a:off x="-191785" y="4097474"/>
              <a:ext cx="2026785" cy="482493"/>
            </a:xfrm>
            <a:prstGeom prst="rect">
              <a:avLst/>
            </a:prstGeom>
            <a:noFill/>
          </p:spPr>
          <p:txBody>
            <a:bodyPr wrap="none" rtlCol="0">
              <a:spAutoFit/>
            </a:bodyPr>
            <a:lstStyle/>
            <a:p>
              <a:r>
                <a:rPr lang="es-ES" sz="2400" b="1"/>
                <a:t>Avances 2023</a:t>
              </a:r>
              <a:endParaRPr lang="es-CO" sz="2400" b="1"/>
            </a:p>
          </p:txBody>
        </p:sp>
        <p:grpSp>
          <p:nvGrpSpPr>
            <p:cNvPr id="4" name="Grupo 3">
              <a:extLst>
                <a:ext uri="{FF2B5EF4-FFF2-40B4-BE49-F238E27FC236}">
                  <a16:creationId xmlns:a16="http://schemas.microsoft.com/office/drawing/2014/main" id="{3E705FED-B6E2-C3B3-560F-5F8AC2637A4B}"/>
                </a:ext>
              </a:extLst>
            </p:cNvPr>
            <p:cNvGrpSpPr/>
            <p:nvPr/>
          </p:nvGrpSpPr>
          <p:grpSpPr>
            <a:xfrm>
              <a:off x="-155550" y="3921064"/>
              <a:ext cx="7901278" cy="4942229"/>
              <a:chOff x="-155550" y="3921064"/>
              <a:chExt cx="7901278" cy="4942229"/>
            </a:xfrm>
          </p:grpSpPr>
          <p:grpSp>
            <p:nvGrpSpPr>
              <p:cNvPr id="5" name="Grupo 4" descr="GRAFICO DE AVANCES PLAN ESTRATEGICO INSTITUCIONAL 2022" title="GRAFICO DE AVANCES PLAN ESTRATEGICO INSTITUCIONAL 2022">
                <a:extLst>
                  <a:ext uri="{FF2B5EF4-FFF2-40B4-BE49-F238E27FC236}">
                    <a16:creationId xmlns:a16="http://schemas.microsoft.com/office/drawing/2014/main" id="{3A937FB9-4025-7EE8-8F92-950ADC7E1810}"/>
                  </a:ext>
                </a:extLst>
              </p:cNvPr>
              <p:cNvGrpSpPr/>
              <p:nvPr/>
            </p:nvGrpSpPr>
            <p:grpSpPr>
              <a:xfrm>
                <a:off x="821859" y="4172607"/>
                <a:ext cx="6923869" cy="4678011"/>
                <a:chOff x="1342070" y="545637"/>
                <a:chExt cx="8657337" cy="5849203"/>
              </a:xfrm>
            </p:grpSpPr>
            <p:grpSp>
              <p:nvGrpSpPr>
                <p:cNvPr id="13" name="Grupo 12">
                  <a:extLst>
                    <a:ext uri="{FF2B5EF4-FFF2-40B4-BE49-F238E27FC236}">
                      <a16:creationId xmlns:a16="http://schemas.microsoft.com/office/drawing/2014/main" id="{4D4D5813-35D5-45D9-EBA9-3539A84B1797}"/>
                    </a:ext>
                  </a:extLst>
                </p:cNvPr>
                <p:cNvGrpSpPr/>
                <p:nvPr/>
              </p:nvGrpSpPr>
              <p:grpSpPr>
                <a:xfrm>
                  <a:off x="1342070" y="545637"/>
                  <a:ext cx="6823083" cy="5849203"/>
                  <a:chOff x="73709" y="545637"/>
                  <a:chExt cx="6823083" cy="5849203"/>
                </a:xfrm>
              </p:grpSpPr>
              <p:grpSp>
                <p:nvGrpSpPr>
                  <p:cNvPr id="15" name="Grupo 14">
                    <a:extLst>
                      <a:ext uri="{FF2B5EF4-FFF2-40B4-BE49-F238E27FC236}">
                        <a16:creationId xmlns:a16="http://schemas.microsoft.com/office/drawing/2014/main" id="{382C6BA9-8858-C029-7130-9BFFF829FFA2}"/>
                      </a:ext>
                    </a:extLst>
                  </p:cNvPr>
                  <p:cNvGrpSpPr/>
                  <p:nvPr/>
                </p:nvGrpSpPr>
                <p:grpSpPr>
                  <a:xfrm>
                    <a:off x="73709" y="545637"/>
                    <a:ext cx="6823083" cy="5849203"/>
                    <a:chOff x="-14779" y="1388154"/>
                    <a:chExt cx="5289753" cy="4534729"/>
                  </a:xfrm>
                </p:grpSpPr>
                <p:sp>
                  <p:nvSpPr>
                    <p:cNvPr id="17" name="Elipse 16">
                      <a:extLst>
                        <a:ext uri="{FF2B5EF4-FFF2-40B4-BE49-F238E27FC236}">
                          <a16:creationId xmlns:a16="http://schemas.microsoft.com/office/drawing/2014/main" id="{57654EF8-730A-CF40-A934-DEFE100698E0}"/>
                        </a:ext>
                      </a:extLst>
                    </p:cNvPr>
                    <p:cNvSpPr/>
                    <p:nvPr/>
                  </p:nvSpPr>
                  <p:spPr>
                    <a:xfrm>
                      <a:off x="1410769" y="2551162"/>
                      <a:ext cx="2476456" cy="2196857"/>
                    </a:xfrm>
                    <a:prstGeom prst="ellipse">
                      <a:avLst/>
                    </a:prstGeom>
                    <a:solidFill>
                      <a:srgbClr val="83659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18" name="Elipse 17">
                      <a:extLst>
                        <a:ext uri="{FF2B5EF4-FFF2-40B4-BE49-F238E27FC236}">
                          <a16:creationId xmlns:a16="http://schemas.microsoft.com/office/drawing/2014/main" id="{3CA239FD-7BEB-CE3C-12C4-2B1C280E9743}"/>
                        </a:ext>
                      </a:extLst>
                    </p:cNvPr>
                    <p:cNvSpPr/>
                    <p:nvPr/>
                  </p:nvSpPr>
                  <p:spPr>
                    <a:xfrm>
                      <a:off x="3268275" y="2792183"/>
                      <a:ext cx="1867702" cy="1663430"/>
                    </a:xfrm>
                    <a:prstGeom prst="ellipse">
                      <a:avLst/>
                    </a:prstGeom>
                    <a:solidFill>
                      <a:srgbClr val="B0BF58">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19" name="Elipse 18">
                      <a:extLst>
                        <a:ext uri="{FF2B5EF4-FFF2-40B4-BE49-F238E27FC236}">
                          <a16:creationId xmlns:a16="http://schemas.microsoft.com/office/drawing/2014/main" id="{4F604008-C2AD-2C48-ABFE-622694E29C74}"/>
                        </a:ext>
                      </a:extLst>
                    </p:cNvPr>
                    <p:cNvSpPr/>
                    <p:nvPr/>
                  </p:nvSpPr>
                  <p:spPr>
                    <a:xfrm>
                      <a:off x="1705368" y="4259453"/>
                      <a:ext cx="1867702" cy="1663430"/>
                    </a:xfrm>
                    <a:prstGeom prst="ellipse">
                      <a:avLst/>
                    </a:prstGeom>
                    <a:solidFill>
                      <a:srgbClr val="E5C55E">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20" name="Elipse 19">
                      <a:extLst>
                        <a:ext uri="{FF2B5EF4-FFF2-40B4-BE49-F238E27FC236}">
                          <a16:creationId xmlns:a16="http://schemas.microsoft.com/office/drawing/2014/main" id="{5E7EE694-DE9F-698D-4ADE-71669C8DC20B}"/>
                        </a:ext>
                      </a:extLst>
                    </p:cNvPr>
                    <p:cNvSpPr/>
                    <p:nvPr/>
                  </p:nvSpPr>
                  <p:spPr>
                    <a:xfrm>
                      <a:off x="155422" y="2792183"/>
                      <a:ext cx="1867702" cy="1663430"/>
                    </a:xfrm>
                    <a:prstGeom prst="ellipse">
                      <a:avLst/>
                    </a:prstGeom>
                    <a:solidFill>
                      <a:srgbClr val="81AED7">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21" name="Elipse 20">
                      <a:extLst>
                        <a:ext uri="{FF2B5EF4-FFF2-40B4-BE49-F238E27FC236}">
                          <a16:creationId xmlns:a16="http://schemas.microsoft.com/office/drawing/2014/main" id="{5BF50EE9-0912-1862-6EAD-CDE6B4C2A257}"/>
                        </a:ext>
                      </a:extLst>
                    </p:cNvPr>
                    <p:cNvSpPr/>
                    <p:nvPr/>
                  </p:nvSpPr>
                  <p:spPr>
                    <a:xfrm>
                      <a:off x="1705368" y="1388154"/>
                      <a:ext cx="1867702" cy="1663430"/>
                    </a:xfrm>
                    <a:prstGeom prst="ellipse">
                      <a:avLst/>
                    </a:prstGeom>
                    <a:solidFill>
                      <a:srgbClr val="B65A4F">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22" name="Forma libre: forma 21">
                      <a:extLst>
                        <a:ext uri="{FF2B5EF4-FFF2-40B4-BE49-F238E27FC236}">
                          <a16:creationId xmlns:a16="http://schemas.microsoft.com/office/drawing/2014/main" id="{A34057CD-99BE-4153-6A14-1378F69F74F3}"/>
                        </a:ext>
                      </a:extLst>
                    </p:cNvPr>
                    <p:cNvSpPr/>
                    <p:nvPr/>
                  </p:nvSpPr>
                  <p:spPr>
                    <a:xfrm>
                      <a:off x="1398265" y="2984496"/>
                      <a:ext cx="603109" cy="1292364"/>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a:p>
                  </p:txBody>
                </p:sp>
                <p:sp>
                  <p:nvSpPr>
                    <p:cNvPr id="23" name="Forma libre: forma 22">
                      <a:extLst>
                        <a:ext uri="{FF2B5EF4-FFF2-40B4-BE49-F238E27FC236}">
                          <a16:creationId xmlns:a16="http://schemas.microsoft.com/office/drawing/2014/main" id="{A7FBAC8C-A2F6-B7ED-7D53-915894572872}"/>
                        </a:ext>
                      </a:extLst>
                    </p:cNvPr>
                    <p:cNvSpPr/>
                    <p:nvPr/>
                  </p:nvSpPr>
                  <p:spPr>
                    <a:xfrm>
                      <a:off x="1926062" y="2544023"/>
                      <a:ext cx="1388693" cy="476289"/>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a:p>
                  </p:txBody>
                </p:sp>
                <p:sp>
                  <p:nvSpPr>
                    <p:cNvPr id="24" name="Forma libre: forma 23">
                      <a:extLst>
                        <a:ext uri="{FF2B5EF4-FFF2-40B4-BE49-F238E27FC236}">
                          <a16:creationId xmlns:a16="http://schemas.microsoft.com/office/drawing/2014/main" id="{2FFBD6DA-3138-1856-691F-E86E7A7631C3}"/>
                        </a:ext>
                      </a:extLst>
                    </p:cNvPr>
                    <p:cNvSpPr/>
                    <p:nvPr/>
                  </p:nvSpPr>
                  <p:spPr>
                    <a:xfrm>
                      <a:off x="3295685" y="2983537"/>
                      <a:ext cx="583123" cy="1274915"/>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a:p>
                  </p:txBody>
                </p:sp>
                <p:sp>
                  <p:nvSpPr>
                    <p:cNvPr id="25" name="Forma libre: forma 24">
                      <a:extLst>
                        <a:ext uri="{FF2B5EF4-FFF2-40B4-BE49-F238E27FC236}">
                          <a16:creationId xmlns:a16="http://schemas.microsoft.com/office/drawing/2014/main" id="{E4453014-6F92-56BB-9904-05468F441B22}"/>
                        </a:ext>
                      </a:extLst>
                    </p:cNvPr>
                    <p:cNvSpPr/>
                    <p:nvPr/>
                  </p:nvSpPr>
                  <p:spPr>
                    <a:xfrm>
                      <a:off x="1954641" y="4277341"/>
                      <a:ext cx="1382256" cy="470679"/>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a:p>
                  </p:txBody>
                </p:sp>
                <p:sp>
                  <p:nvSpPr>
                    <p:cNvPr id="26" name="CuadroTexto 25">
                      <a:extLst>
                        <a:ext uri="{FF2B5EF4-FFF2-40B4-BE49-F238E27FC236}">
                          <a16:creationId xmlns:a16="http://schemas.microsoft.com/office/drawing/2014/main" id="{335C6E74-DB7B-54AC-CF93-E4A67FAC1B88}"/>
                        </a:ext>
                      </a:extLst>
                    </p:cNvPr>
                    <p:cNvSpPr txBox="1"/>
                    <p:nvPr/>
                  </p:nvSpPr>
                  <p:spPr>
                    <a:xfrm>
                      <a:off x="1809113" y="1644638"/>
                      <a:ext cx="1691148" cy="805545"/>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GESTIÓN </a:t>
                      </a:r>
                    </a:p>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DEL RIESGO</a:t>
                      </a:r>
                    </a:p>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DE INCENDIOS</a:t>
                      </a:r>
                    </a:p>
                    <a:p>
                      <a:pPr algn="ctr"/>
                      <a:endParaRPr lang="es-CO" sz="1200" b="1">
                        <a:solidFill>
                          <a:schemeClr val="bg1"/>
                        </a:solidFill>
                        <a:latin typeface="Museo Sans Condensed" panose="02000000000000000000" pitchFamily="2" charset="0"/>
                        <a:ea typeface="Tahoma" panose="020B0604030504040204" pitchFamily="34" charset="0"/>
                        <a:cs typeface="Tahoma" panose="020B0604030504040204" pitchFamily="34" charset="0"/>
                      </a:endParaRPr>
                    </a:p>
                  </p:txBody>
                </p:sp>
                <p:sp>
                  <p:nvSpPr>
                    <p:cNvPr id="27" name="CuadroTexto 26">
                      <a:extLst>
                        <a:ext uri="{FF2B5EF4-FFF2-40B4-BE49-F238E27FC236}">
                          <a16:creationId xmlns:a16="http://schemas.microsoft.com/office/drawing/2014/main" id="{9EE73F81-24D7-16F1-F30A-0FCE505ABEE6}"/>
                        </a:ext>
                      </a:extLst>
                    </p:cNvPr>
                    <p:cNvSpPr txBox="1"/>
                    <p:nvPr/>
                  </p:nvSpPr>
                  <p:spPr>
                    <a:xfrm>
                      <a:off x="-14779" y="3318397"/>
                      <a:ext cx="1691148" cy="357916"/>
                    </a:xfrm>
                    <a:prstGeom prst="rect">
                      <a:avLst/>
                    </a:prstGeom>
                    <a:noFill/>
                  </p:spPr>
                  <p:txBody>
                    <a:bodyPr wrap="square" rtlCol="0">
                      <a:spAutoFit/>
                    </a:bodyPr>
                    <a:lstStyle/>
                    <a:p>
                      <a:pPr algn="ctr"/>
                      <a:r>
                        <a:rPr lang="es-ES" sz="1200" b="1">
                          <a:latin typeface="Museo Sans Condensed" panose="02000000000000000000" pitchFamily="2" charset="0"/>
                          <a:ea typeface="Tahoma" panose="020B0604030504040204" pitchFamily="34" charset="0"/>
                          <a:cs typeface="Tahoma" panose="020B0604030504040204" pitchFamily="34" charset="0"/>
                        </a:rPr>
                        <a:t>OPERACIÓN </a:t>
                      </a:r>
                    </a:p>
                    <a:p>
                      <a:pPr algn="ctr"/>
                      <a:r>
                        <a:rPr lang="es-ES" sz="1200" b="1">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28" name="CuadroTexto 27">
                      <a:extLst>
                        <a:ext uri="{FF2B5EF4-FFF2-40B4-BE49-F238E27FC236}">
                          <a16:creationId xmlns:a16="http://schemas.microsoft.com/office/drawing/2014/main" id="{C3517FA5-4543-F9F0-E715-786C433FFD4B}"/>
                        </a:ext>
                      </a:extLst>
                    </p:cNvPr>
                    <p:cNvSpPr txBox="1"/>
                    <p:nvPr/>
                  </p:nvSpPr>
                  <p:spPr>
                    <a:xfrm>
                      <a:off x="3583826" y="3318394"/>
                      <a:ext cx="1691148" cy="357916"/>
                    </a:xfrm>
                    <a:prstGeom prst="rect">
                      <a:avLst/>
                    </a:prstGeom>
                    <a:noFill/>
                  </p:spPr>
                  <p:txBody>
                    <a:bodyPr wrap="square" rtlCol="0">
                      <a:spAutoFit/>
                    </a:bodyPr>
                    <a:lstStyle/>
                    <a:p>
                      <a:pPr algn="ctr"/>
                      <a:r>
                        <a:rPr lang="es-ES" sz="1200" b="1">
                          <a:latin typeface="Museo Sans Condensed" panose="02000000000000000000" pitchFamily="2" charset="0"/>
                          <a:ea typeface="Tahoma" panose="020B0604030504040204" pitchFamily="34" charset="0"/>
                          <a:cs typeface="Tahoma" panose="020B0604030504040204" pitchFamily="34" charset="0"/>
                        </a:rPr>
                        <a:t>TALENTO</a:t>
                      </a:r>
                    </a:p>
                    <a:p>
                      <a:pPr algn="ctr"/>
                      <a:r>
                        <a:rPr lang="es-ES" sz="1200" b="1">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29" name="CuadroTexto 28">
                      <a:extLst>
                        <a:ext uri="{FF2B5EF4-FFF2-40B4-BE49-F238E27FC236}">
                          <a16:creationId xmlns:a16="http://schemas.microsoft.com/office/drawing/2014/main" id="{29A5658A-9C1E-7D80-1D17-B545F701F080}"/>
                        </a:ext>
                      </a:extLst>
                    </p:cNvPr>
                    <p:cNvSpPr txBox="1"/>
                    <p:nvPr/>
                  </p:nvSpPr>
                  <p:spPr>
                    <a:xfrm>
                      <a:off x="1799275" y="5199641"/>
                      <a:ext cx="1691148" cy="357916"/>
                    </a:xfrm>
                    <a:prstGeom prst="rect">
                      <a:avLst/>
                    </a:prstGeom>
                    <a:noFill/>
                  </p:spPr>
                  <p:txBody>
                    <a:bodyPr wrap="square" rtlCol="0">
                      <a:spAutoFit/>
                    </a:bodyPr>
                    <a:lstStyle/>
                    <a:p>
                      <a:pPr algn="ctr"/>
                      <a:r>
                        <a:rPr lang="es-ES" sz="1200" b="1">
                          <a:latin typeface="Museo Sans Condensed" panose="02000000000000000000" pitchFamily="2" charset="0"/>
                          <a:ea typeface="Tahoma" panose="020B0604030504040204" pitchFamily="34" charset="0"/>
                          <a:cs typeface="Tahoma" panose="020B0604030504040204" pitchFamily="34" charset="0"/>
                        </a:rPr>
                        <a:t>FORTALECIMIENTO</a:t>
                      </a:r>
                    </a:p>
                    <a:p>
                      <a:pPr algn="ctr"/>
                      <a:r>
                        <a:rPr lang="es-ES" sz="1200" b="1">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30" name="CuadroTexto 29">
                      <a:extLst>
                        <a:ext uri="{FF2B5EF4-FFF2-40B4-BE49-F238E27FC236}">
                          <a16:creationId xmlns:a16="http://schemas.microsoft.com/office/drawing/2014/main" id="{A8228B9D-1A28-65D4-A551-CC408B6D4025}"/>
                        </a:ext>
                      </a:extLst>
                    </p:cNvPr>
                    <p:cNvSpPr txBox="1"/>
                    <p:nvPr/>
                  </p:nvSpPr>
                  <p:spPr>
                    <a:xfrm>
                      <a:off x="1774700" y="2639964"/>
                      <a:ext cx="1691148" cy="214750"/>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Corresponsabilidad</a:t>
                      </a:r>
                    </a:p>
                  </p:txBody>
                </p:sp>
                <p:sp>
                  <p:nvSpPr>
                    <p:cNvPr id="31" name="CuadroTexto 30">
                      <a:extLst>
                        <a:ext uri="{FF2B5EF4-FFF2-40B4-BE49-F238E27FC236}">
                          <a16:creationId xmlns:a16="http://schemas.microsoft.com/office/drawing/2014/main" id="{2D90D9E9-6521-E757-1A92-D24F278A5850}"/>
                        </a:ext>
                      </a:extLst>
                    </p:cNvPr>
                    <p:cNvSpPr txBox="1"/>
                    <p:nvPr/>
                  </p:nvSpPr>
                  <p:spPr>
                    <a:xfrm>
                      <a:off x="1799280" y="4359152"/>
                      <a:ext cx="1691148" cy="214750"/>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32" name="CuadroTexto 31">
                      <a:extLst>
                        <a:ext uri="{FF2B5EF4-FFF2-40B4-BE49-F238E27FC236}">
                          <a16:creationId xmlns:a16="http://schemas.microsoft.com/office/drawing/2014/main" id="{441A9B12-246F-3E88-71A0-2C90E9B9ED3A}"/>
                        </a:ext>
                      </a:extLst>
                    </p:cNvPr>
                    <p:cNvSpPr txBox="1"/>
                    <p:nvPr/>
                  </p:nvSpPr>
                  <p:spPr>
                    <a:xfrm rot="16200000">
                      <a:off x="840636" y="3537613"/>
                      <a:ext cx="1691148" cy="214750"/>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33" name="CuadroTexto 32">
                      <a:extLst>
                        <a:ext uri="{FF2B5EF4-FFF2-40B4-BE49-F238E27FC236}">
                          <a16:creationId xmlns:a16="http://schemas.microsoft.com/office/drawing/2014/main" id="{CB4C65F8-9D01-694B-386A-5C9F9E48A6BE}"/>
                        </a:ext>
                      </a:extLst>
                    </p:cNvPr>
                    <p:cNvSpPr txBox="1"/>
                    <p:nvPr/>
                  </p:nvSpPr>
                  <p:spPr>
                    <a:xfrm rot="16200000">
                      <a:off x="2728433" y="3517946"/>
                      <a:ext cx="1691148" cy="214750"/>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34" name="CuadroTexto 33">
                      <a:extLst>
                        <a:ext uri="{FF2B5EF4-FFF2-40B4-BE49-F238E27FC236}">
                          <a16:creationId xmlns:a16="http://schemas.microsoft.com/office/drawing/2014/main" id="{E3771CB0-D956-88DC-C281-FE59737C7BE4}"/>
                        </a:ext>
                      </a:extLst>
                    </p:cNvPr>
                    <p:cNvSpPr txBox="1"/>
                    <p:nvPr/>
                  </p:nvSpPr>
                  <p:spPr>
                    <a:xfrm>
                      <a:off x="1811898" y="3253548"/>
                      <a:ext cx="1691148" cy="214750"/>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16" name="Gráfico 15" descr="GRAFICO DE AVANCES PLAN ESTRATEGICO INSTITUCIONAL 2022" title="GRAFICO DE AVANCES PLAN ESTRATEGICO INSTITUCIONAL 2022">
                    <a:extLst>
                      <a:ext uri="{FF2B5EF4-FFF2-40B4-BE49-F238E27FC236}">
                        <a16:creationId xmlns:a16="http://schemas.microsoft.com/office/drawing/2014/main" id="{F487808F-E3EC-BDD6-30D9-6EDDC2232B0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7"/>
                  <a:stretch/>
                </p:blipFill>
                <p:spPr>
                  <a:xfrm>
                    <a:off x="2741308" y="3276195"/>
                    <a:ext cx="1513243" cy="524187"/>
                  </a:xfrm>
                  <a:prstGeom prst="rect">
                    <a:avLst/>
                  </a:prstGeom>
                </p:spPr>
              </p:pic>
            </p:grpSp>
            <p:cxnSp>
              <p:nvCxnSpPr>
                <p:cNvPr id="14" name="Conector recto 13">
                  <a:extLst>
                    <a:ext uri="{FF2B5EF4-FFF2-40B4-BE49-F238E27FC236}">
                      <a16:creationId xmlns:a16="http://schemas.microsoft.com/office/drawing/2014/main" id="{BB2CB9F7-D14D-ECB5-6355-46ABB8BAEB2D}"/>
                    </a:ext>
                  </a:extLst>
                </p:cNvPr>
                <p:cNvCxnSpPr/>
                <p:nvPr/>
              </p:nvCxnSpPr>
              <p:spPr>
                <a:xfrm>
                  <a:off x="8686801" y="950208"/>
                  <a:ext cx="13126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CuadroTexto 6">
                <a:extLst>
                  <a:ext uri="{FF2B5EF4-FFF2-40B4-BE49-F238E27FC236}">
                    <a16:creationId xmlns:a16="http://schemas.microsoft.com/office/drawing/2014/main" id="{BD2A94AB-576B-F031-C3FA-400E1DD12EE3}"/>
                  </a:ext>
                </a:extLst>
              </p:cNvPr>
              <p:cNvSpPr txBox="1"/>
              <p:nvPr/>
            </p:nvSpPr>
            <p:spPr>
              <a:xfrm>
                <a:off x="3834564" y="3921064"/>
                <a:ext cx="1900080" cy="562908"/>
              </a:xfrm>
              <a:prstGeom prst="rect">
                <a:avLst/>
              </a:prstGeom>
              <a:noFill/>
            </p:spPr>
            <p:txBody>
              <a:bodyPr wrap="square" rtlCol="0">
                <a:spAutoFit/>
              </a:bodyPr>
              <a:lstStyle/>
              <a:p>
                <a:pPr algn="ctr"/>
                <a:r>
                  <a:rPr lang="es-ES" b="1"/>
                  <a:t>14,35%</a:t>
                </a:r>
                <a:endParaRPr lang="es-CO" b="1"/>
              </a:p>
            </p:txBody>
          </p:sp>
          <p:sp>
            <p:nvSpPr>
              <p:cNvPr id="9" name="CuadroTexto 8">
                <a:extLst>
                  <a:ext uri="{FF2B5EF4-FFF2-40B4-BE49-F238E27FC236}">
                    <a16:creationId xmlns:a16="http://schemas.microsoft.com/office/drawing/2014/main" id="{C8473BEE-8208-904B-1528-092A08EC5301}"/>
                  </a:ext>
                </a:extLst>
              </p:cNvPr>
              <p:cNvSpPr txBox="1"/>
              <p:nvPr/>
            </p:nvSpPr>
            <p:spPr>
              <a:xfrm>
                <a:off x="5723353" y="7188375"/>
                <a:ext cx="1466124" cy="562908"/>
              </a:xfrm>
              <a:prstGeom prst="rect">
                <a:avLst/>
              </a:prstGeom>
              <a:noFill/>
            </p:spPr>
            <p:txBody>
              <a:bodyPr wrap="square" rtlCol="0">
                <a:spAutoFit/>
              </a:bodyPr>
              <a:lstStyle/>
              <a:p>
                <a:pPr algn="ctr"/>
                <a:r>
                  <a:rPr lang="es-ES" b="1"/>
                  <a:t>13,62%</a:t>
                </a:r>
                <a:endParaRPr lang="es-CO" b="1"/>
              </a:p>
            </p:txBody>
          </p:sp>
          <p:sp>
            <p:nvSpPr>
              <p:cNvPr id="11" name="CuadroTexto 10">
                <a:extLst>
                  <a:ext uri="{FF2B5EF4-FFF2-40B4-BE49-F238E27FC236}">
                    <a16:creationId xmlns:a16="http://schemas.microsoft.com/office/drawing/2014/main" id="{19ADA25E-F4E0-6B67-1E2A-605FA6F1F733}"/>
                  </a:ext>
                </a:extLst>
              </p:cNvPr>
              <p:cNvSpPr txBox="1"/>
              <p:nvPr/>
            </p:nvSpPr>
            <p:spPr>
              <a:xfrm>
                <a:off x="-155550" y="6893865"/>
                <a:ext cx="1492424" cy="562908"/>
              </a:xfrm>
              <a:prstGeom prst="rect">
                <a:avLst/>
              </a:prstGeom>
              <a:noFill/>
            </p:spPr>
            <p:txBody>
              <a:bodyPr wrap="square" rtlCol="0">
                <a:spAutoFit/>
              </a:bodyPr>
              <a:lstStyle/>
              <a:p>
                <a:pPr algn="ctr"/>
                <a:r>
                  <a:rPr lang="es-ES" b="1"/>
                  <a:t>12,85%</a:t>
                </a:r>
                <a:endParaRPr lang="es-CO" b="1"/>
              </a:p>
            </p:txBody>
          </p:sp>
          <p:sp>
            <p:nvSpPr>
              <p:cNvPr id="12" name="CuadroTexto 11">
                <a:extLst>
                  <a:ext uri="{FF2B5EF4-FFF2-40B4-BE49-F238E27FC236}">
                    <a16:creationId xmlns:a16="http://schemas.microsoft.com/office/drawing/2014/main" id="{28A99D2A-CDD7-3B9C-79B7-D310354F08B6}"/>
                  </a:ext>
                </a:extLst>
              </p:cNvPr>
              <p:cNvSpPr txBox="1"/>
              <p:nvPr/>
            </p:nvSpPr>
            <p:spPr>
              <a:xfrm>
                <a:off x="4333801" y="8300385"/>
                <a:ext cx="1597625" cy="562908"/>
              </a:xfrm>
              <a:prstGeom prst="rect">
                <a:avLst/>
              </a:prstGeom>
              <a:noFill/>
            </p:spPr>
            <p:txBody>
              <a:bodyPr wrap="square" rtlCol="0">
                <a:spAutoFit/>
              </a:bodyPr>
              <a:lstStyle/>
              <a:p>
                <a:pPr algn="ctr"/>
                <a:r>
                  <a:rPr lang="es-ES" b="1"/>
                  <a:t>17,07%</a:t>
                </a:r>
                <a:endParaRPr lang="es-CO" b="1"/>
              </a:p>
            </p:txBody>
          </p:sp>
        </p:grpSp>
      </p:grpSp>
      <p:grpSp>
        <p:nvGrpSpPr>
          <p:cNvPr id="35" name="Grupo 34" descr="Avance acumulado 2020-2024 ">
            <a:extLst>
              <a:ext uri="{FF2B5EF4-FFF2-40B4-BE49-F238E27FC236}">
                <a16:creationId xmlns:a16="http://schemas.microsoft.com/office/drawing/2014/main" id="{170BDE65-C960-ADF4-F4D3-507B30A0A6E3}"/>
              </a:ext>
            </a:extLst>
          </p:cNvPr>
          <p:cNvGrpSpPr/>
          <p:nvPr/>
        </p:nvGrpSpPr>
        <p:grpSpPr>
          <a:xfrm>
            <a:off x="7901104" y="3671555"/>
            <a:ext cx="7827822" cy="5400640"/>
            <a:chOff x="7906870" y="3545987"/>
            <a:chExt cx="8172589" cy="5426228"/>
          </a:xfrm>
        </p:grpSpPr>
        <p:sp>
          <p:nvSpPr>
            <p:cNvPr id="36" name="CuadroTexto 35">
              <a:extLst>
                <a:ext uri="{FF2B5EF4-FFF2-40B4-BE49-F238E27FC236}">
                  <a16:creationId xmlns:a16="http://schemas.microsoft.com/office/drawing/2014/main" id="{44FE1BF8-794D-0CDC-F600-6B3C191D0C9C}"/>
                </a:ext>
              </a:extLst>
            </p:cNvPr>
            <p:cNvSpPr txBox="1"/>
            <p:nvPr/>
          </p:nvSpPr>
          <p:spPr>
            <a:xfrm>
              <a:off x="12088605" y="3545987"/>
              <a:ext cx="3182281" cy="461665"/>
            </a:xfrm>
            <a:prstGeom prst="rect">
              <a:avLst/>
            </a:prstGeom>
            <a:noFill/>
          </p:spPr>
          <p:txBody>
            <a:bodyPr wrap="none" rtlCol="0">
              <a:spAutoFit/>
            </a:bodyPr>
            <a:lstStyle/>
            <a:p>
              <a:r>
                <a:rPr lang="es-ES" sz="2400" b="1"/>
                <a:t>Acumulado 2020 - 2024</a:t>
              </a:r>
              <a:endParaRPr lang="es-CO" sz="2400" b="1"/>
            </a:p>
          </p:txBody>
        </p:sp>
        <p:grpSp>
          <p:nvGrpSpPr>
            <p:cNvPr id="37" name="Grupo 36" descr="GRAFICO DE AVANCES PLAN ESTRATEGICO INSTITUCIONAL 2020-2024" title="GRAFICO DE AVANCES PLAN ESTRATEGICO INSTITUCIONAL 2020-2024">
              <a:extLst>
                <a:ext uri="{FF2B5EF4-FFF2-40B4-BE49-F238E27FC236}">
                  <a16:creationId xmlns:a16="http://schemas.microsoft.com/office/drawing/2014/main" id="{FF4C735C-901D-A9E7-D14F-F1F200FB6D8E}"/>
                </a:ext>
              </a:extLst>
            </p:cNvPr>
            <p:cNvGrpSpPr/>
            <p:nvPr/>
          </p:nvGrpSpPr>
          <p:grpSpPr>
            <a:xfrm>
              <a:off x="9155590" y="4011153"/>
              <a:ext cx="6923869" cy="4678011"/>
              <a:chOff x="1342070" y="545637"/>
              <a:chExt cx="8657337" cy="5849203"/>
            </a:xfrm>
          </p:grpSpPr>
          <p:grpSp>
            <p:nvGrpSpPr>
              <p:cNvPr id="42" name="Grupo 41">
                <a:extLst>
                  <a:ext uri="{FF2B5EF4-FFF2-40B4-BE49-F238E27FC236}">
                    <a16:creationId xmlns:a16="http://schemas.microsoft.com/office/drawing/2014/main" id="{7F1737F5-5C7D-669A-16B7-23AF298AC837}"/>
                  </a:ext>
                </a:extLst>
              </p:cNvPr>
              <p:cNvGrpSpPr/>
              <p:nvPr/>
            </p:nvGrpSpPr>
            <p:grpSpPr>
              <a:xfrm>
                <a:off x="1342070" y="545637"/>
                <a:ext cx="6823083" cy="5849203"/>
                <a:chOff x="73709" y="545637"/>
                <a:chExt cx="6823083" cy="5849203"/>
              </a:xfrm>
            </p:grpSpPr>
            <p:grpSp>
              <p:nvGrpSpPr>
                <p:cNvPr id="44" name="Grupo 43">
                  <a:extLst>
                    <a:ext uri="{FF2B5EF4-FFF2-40B4-BE49-F238E27FC236}">
                      <a16:creationId xmlns:a16="http://schemas.microsoft.com/office/drawing/2014/main" id="{F200284E-1EA5-97E9-157B-2C7202564531}"/>
                    </a:ext>
                  </a:extLst>
                </p:cNvPr>
                <p:cNvGrpSpPr/>
                <p:nvPr/>
              </p:nvGrpSpPr>
              <p:grpSpPr>
                <a:xfrm>
                  <a:off x="73709" y="545637"/>
                  <a:ext cx="6823083" cy="5849203"/>
                  <a:chOff x="-14779" y="1388154"/>
                  <a:chExt cx="5289753" cy="4534729"/>
                </a:xfrm>
              </p:grpSpPr>
              <p:sp>
                <p:nvSpPr>
                  <p:cNvPr id="46" name="Elipse 45">
                    <a:extLst>
                      <a:ext uri="{FF2B5EF4-FFF2-40B4-BE49-F238E27FC236}">
                        <a16:creationId xmlns:a16="http://schemas.microsoft.com/office/drawing/2014/main" id="{D49AB772-C103-D387-0E5F-2B457E318DEC}"/>
                      </a:ext>
                    </a:extLst>
                  </p:cNvPr>
                  <p:cNvSpPr/>
                  <p:nvPr/>
                </p:nvSpPr>
                <p:spPr>
                  <a:xfrm>
                    <a:off x="1410769" y="2551162"/>
                    <a:ext cx="2476456" cy="2196857"/>
                  </a:xfrm>
                  <a:prstGeom prst="ellipse">
                    <a:avLst/>
                  </a:prstGeom>
                  <a:solidFill>
                    <a:srgbClr val="83659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47" name="Elipse 46">
                    <a:extLst>
                      <a:ext uri="{FF2B5EF4-FFF2-40B4-BE49-F238E27FC236}">
                        <a16:creationId xmlns:a16="http://schemas.microsoft.com/office/drawing/2014/main" id="{377DEFB3-67C6-DD4F-6AF9-5932DBA6E703}"/>
                      </a:ext>
                    </a:extLst>
                  </p:cNvPr>
                  <p:cNvSpPr/>
                  <p:nvPr/>
                </p:nvSpPr>
                <p:spPr>
                  <a:xfrm>
                    <a:off x="3268275" y="2792183"/>
                    <a:ext cx="1867702" cy="1663430"/>
                  </a:xfrm>
                  <a:prstGeom prst="ellipse">
                    <a:avLst/>
                  </a:prstGeom>
                  <a:solidFill>
                    <a:srgbClr val="B0BF58">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48" name="Elipse 47">
                    <a:extLst>
                      <a:ext uri="{FF2B5EF4-FFF2-40B4-BE49-F238E27FC236}">
                        <a16:creationId xmlns:a16="http://schemas.microsoft.com/office/drawing/2014/main" id="{FD570833-FD30-E0B3-6B93-4E7FAE9D64E4}"/>
                      </a:ext>
                    </a:extLst>
                  </p:cNvPr>
                  <p:cNvSpPr/>
                  <p:nvPr/>
                </p:nvSpPr>
                <p:spPr>
                  <a:xfrm>
                    <a:off x="1705368" y="4259453"/>
                    <a:ext cx="1867702" cy="1663430"/>
                  </a:xfrm>
                  <a:prstGeom prst="ellipse">
                    <a:avLst/>
                  </a:prstGeom>
                  <a:solidFill>
                    <a:srgbClr val="E5C55E">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49" name="Elipse 48">
                    <a:extLst>
                      <a:ext uri="{FF2B5EF4-FFF2-40B4-BE49-F238E27FC236}">
                        <a16:creationId xmlns:a16="http://schemas.microsoft.com/office/drawing/2014/main" id="{FAC1C8D0-5123-3139-87D9-97B6DA4E3AD5}"/>
                      </a:ext>
                    </a:extLst>
                  </p:cNvPr>
                  <p:cNvSpPr/>
                  <p:nvPr/>
                </p:nvSpPr>
                <p:spPr>
                  <a:xfrm>
                    <a:off x="155422" y="2792183"/>
                    <a:ext cx="1867702" cy="1663430"/>
                  </a:xfrm>
                  <a:prstGeom prst="ellipse">
                    <a:avLst/>
                  </a:prstGeom>
                  <a:solidFill>
                    <a:srgbClr val="81AED7">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50" name="Elipse 49">
                    <a:extLst>
                      <a:ext uri="{FF2B5EF4-FFF2-40B4-BE49-F238E27FC236}">
                        <a16:creationId xmlns:a16="http://schemas.microsoft.com/office/drawing/2014/main" id="{1CCF7843-410D-E66C-14D8-747756C3A272}"/>
                      </a:ext>
                    </a:extLst>
                  </p:cNvPr>
                  <p:cNvSpPr/>
                  <p:nvPr/>
                </p:nvSpPr>
                <p:spPr>
                  <a:xfrm>
                    <a:off x="1705368" y="1388154"/>
                    <a:ext cx="1867702" cy="1663430"/>
                  </a:xfrm>
                  <a:prstGeom prst="ellipse">
                    <a:avLst/>
                  </a:prstGeom>
                  <a:solidFill>
                    <a:srgbClr val="B65A4F">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51" name="Forma libre: forma 50">
                    <a:extLst>
                      <a:ext uri="{FF2B5EF4-FFF2-40B4-BE49-F238E27FC236}">
                        <a16:creationId xmlns:a16="http://schemas.microsoft.com/office/drawing/2014/main" id="{9B50D5C5-00E9-B710-004B-FED4B0D45B14}"/>
                      </a:ext>
                    </a:extLst>
                  </p:cNvPr>
                  <p:cNvSpPr/>
                  <p:nvPr/>
                </p:nvSpPr>
                <p:spPr>
                  <a:xfrm>
                    <a:off x="1398265" y="2984496"/>
                    <a:ext cx="603109" cy="1292364"/>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a:p>
                </p:txBody>
              </p:sp>
              <p:sp>
                <p:nvSpPr>
                  <p:cNvPr id="52" name="Forma libre: forma 51">
                    <a:extLst>
                      <a:ext uri="{FF2B5EF4-FFF2-40B4-BE49-F238E27FC236}">
                        <a16:creationId xmlns:a16="http://schemas.microsoft.com/office/drawing/2014/main" id="{079882A0-F6CA-5BD1-62D0-1CD6EE7BA90B}"/>
                      </a:ext>
                    </a:extLst>
                  </p:cNvPr>
                  <p:cNvSpPr/>
                  <p:nvPr/>
                </p:nvSpPr>
                <p:spPr>
                  <a:xfrm>
                    <a:off x="1926062" y="2544023"/>
                    <a:ext cx="1388693" cy="476289"/>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a:p>
                </p:txBody>
              </p:sp>
              <p:sp>
                <p:nvSpPr>
                  <p:cNvPr id="53" name="Forma libre: forma 52">
                    <a:extLst>
                      <a:ext uri="{FF2B5EF4-FFF2-40B4-BE49-F238E27FC236}">
                        <a16:creationId xmlns:a16="http://schemas.microsoft.com/office/drawing/2014/main" id="{184BE996-4198-B43D-A5F8-1488953CB1E3}"/>
                      </a:ext>
                    </a:extLst>
                  </p:cNvPr>
                  <p:cNvSpPr/>
                  <p:nvPr/>
                </p:nvSpPr>
                <p:spPr>
                  <a:xfrm>
                    <a:off x="3295685" y="2983537"/>
                    <a:ext cx="583123" cy="1274915"/>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a:p>
                </p:txBody>
              </p:sp>
              <p:sp>
                <p:nvSpPr>
                  <p:cNvPr id="54" name="Forma libre: forma 53">
                    <a:extLst>
                      <a:ext uri="{FF2B5EF4-FFF2-40B4-BE49-F238E27FC236}">
                        <a16:creationId xmlns:a16="http://schemas.microsoft.com/office/drawing/2014/main" id="{4F6DC8B4-0CF6-EA58-4252-899729D9BA0B}"/>
                      </a:ext>
                    </a:extLst>
                  </p:cNvPr>
                  <p:cNvSpPr/>
                  <p:nvPr/>
                </p:nvSpPr>
                <p:spPr>
                  <a:xfrm>
                    <a:off x="1954641" y="4277341"/>
                    <a:ext cx="1382256" cy="470679"/>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a:p>
                </p:txBody>
              </p:sp>
              <p:sp>
                <p:nvSpPr>
                  <p:cNvPr id="55" name="CuadroTexto 54">
                    <a:extLst>
                      <a:ext uri="{FF2B5EF4-FFF2-40B4-BE49-F238E27FC236}">
                        <a16:creationId xmlns:a16="http://schemas.microsoft.com/office/drawing/2014/main" id="{36B566D0-C75F-58B2-FF0E-A5AE25B29C2F}"/>
                      </a:ext>
                    </a:extLst>
                  </p:cNvPr>
                  <p:cNvSpPr txBox="1"/>
                  <p:nvPr/>
                </p:nvSpPr>
                <p:spPr>
                  <a:xfrm>
                    <a:off x="1809113" y="1644638"/>
                    <a:ext cx="1691148" cy="501083"/>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GESTIÓN </a:t>
                    </a:r>
                  </a:p>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DEL RIESGO</a:t>
                    </a:r>
                  </a:p>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DE INCENDIOS</a:t>
                    </a:r>
                    <a:endParaRPr lang="es-CO" sz="1200" b="1">
                      <a:solidFill>
                        <a:schemeClr val="bg1"/>
                      </a:solidFill>
                      <a:latin typeface="Museo Sans Condensed" panose="02000000000000000000" pitchFamily="2" charset="0"/>
                      <a:ea typeface="Tahoma" panose="020B0604030504040204" pitchFamily="34" charset="0"/>
                      <a:cs typeface="Tahoma" panose="020B0604030504040204" pitchFamily="34" charset="0"/>
                    </a:endParaRPr>
                  </a:p>
                </p:txBody>
              </p:sp>
              <p:sp>
                <p:nvSpPr>
                  <p:cNvPr id="56" name="CuadroTexto 55">
                    <a:extLst>
                      <a:ext uri="{FF2B5EF4-FFF2-40B4-BE49-F238E27FC236}">
                        <a16:creationId xmlns:a16="http://schemas.microsoft.com/office/drawing/2014/main" id="{7AF245D2-EFCD-A302-4BF9-625EE14E030C}"/>
                      </a:ext>
                    </a:extLst>
                  </p:cNvPr>
                  <p:cNvSpPr txBox="1"/>
                  <p:nvPr/>
                </p:nvSpPr>
                <p:spPr>
                  <a:xfrm>
                    <a:off x="-14779" y="3318397"/>
                    <a:ext cx="1691148" cy="357916"/>
                  </a:xfrm>
                  <a:prstGeom prst="rect">
                    <a:avLst/>
                  </a:prstGeom>
                  <a:noFill/>
                </p:spPr>
                <p:txBody>
                  <a:bodyPr wrap="square" rtlCol="0">
                    <a:spAutoFit/>
                  </a:bodyPr>
                  <a:lstStyle/>
                  <a:p>
                    <a:pPr algn="ctr"/>
                    <a:r>
                      <a:rPr lang="es-ES" sz="1200" b="1">
                        <a:latin typeface="Museo Sans Condensed" panose="02000000000000000000" pitchFamily="2" charset="0"/>
                        <a:ea typeface="Tahoma" panose="020B0604030504040204" pitchFamily="34" charset="0"/>
                        <a:cs typeface="Tahoma" panose="020B0604030504040204" pitchFamily="34" charset="0"/>
                      </a:rPr>
                      <a:t>OPERACIÓN </a:t>
                    </a:r>
                  </a:p>
                  <a:p>
                    <a:pPr algn="ctr"/>
                    <a:r>
                      <a:rPr lang="es-ES" sz="1200" b="1">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57" name="CuadroTexto 56">
                    <a:extLst>
                      <a:ext uri="{FF2B5EF4-FFF2-40B4-BE49-F238E27FC236}">
                        <a16:creationId xmlns:a16="http://schemas.microsoft.com/office/drawing/2014/main" id="{326C43DE-BC3A-3DFD-C422-2C3F42526E2D}"/>
                      </a:ext>
                    </a:extLst>
                  </p:cNvPr>
                  <p:cNvSpPr txBox="1"/>
                  <p:nvPr/>
                </p:nvSpPr>
                <p:spPr>
                  <a:xfrm>
                    <a:off x="3583826" y="3318394"/>
                    <a:ext cx="1691148" cy="357916"/>
                  </a:xfrm>
                  <a:prstGeom prst="rect">
                    <a:avLst/>
                  </a:prstGeom>
                  <a:noFill/>
                </p:spPr>
                <p:txBody>
                  <a:bodyPr wrap="square" rtlCol="0">
                    <a:spAutoFit/>
                  </a:bodyPr>
                  <a:lstStyle/>
                  <a:p>
                    <a:pPr algn="ctr"/>
                    <a:r>
                      <a:rPr lang="es-ES" sz="1200" b="1">
                        <a:latin typeface="Museo Sans Condensed" panose="02000000000000000000" pitchFamily="2" charset="0"/>
                        <a:ea typeface="Tahoma" panose="020B0604030504040204" pitchFamily="34" charset="0"/>
                        <a:cs typeface="Tahoma" panose="020B0604030504040204" pitchFamily="34" charset="0"/>
                      </a:rPr>
                      <a:t>TALENTO</a:t>
                    </a:r>
                  </a:p>
                  <a:p>
                    <a:pPr algn="ctr"/>
                    <a:r>
                      <a:rPr lang="es-ES" sz="1200" b="1">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58" name="CuadroTexto 57">
                    <a:extLst>
                      <a:ext uri="{FF2B5EF4-FFF2-40B4-BE49-F238E27FC236}">
                        <a16:creationId xmlns:a16="http://schemas.microsoft.com/office/drawing/2014/main" id="{9A4EE947-B302-6CC9-8281-435729BC0B22}"/>
                      </a:ext>
                    </a:extLst>
                  </p:cNvPr>
                  <p:cNvSpPr txBox="1"/>
                  <p:nvPr/>
                </p:nvSpPr>
                <p:spPr>
                  <a:xfrm>
                    <a:off x="1799275" y="5252825"/>
                    <a:ext cx="1691148" cy="357916"/>
                  </a:xfrm>
                  <a:prstGeom prst="rect">
                    <a:avLst/>
                  </a:prstGeom>
                  <a:noFill/>
                </p:spPr>
                <p:txBody>
                  <a:bodyPr wrap="square" rtlCol="0">
                    <a:spAutoFit/>
                  </a:bodyPr>
                  <a:lstStyle/>
                  <a:p>
                    <a:pPr algn="ctr"/>
                    <a:r>
                      <a:rPr lang="es-ES" sz="1200" b="1">
                        <a:latin typeface="Museo Sans Condensed" panose="02000000000000000000" pitchFamily="2" charset="0"/>
                        <a:ea typeface="Tahoma" panose="020B0604030504040204" pitchFamily="34" charset="0"/>
                        <a:cs typeface="Tahoma" panose="020B0604030504040204" pitchFamily="34" charset="0"/>
                      </a:rPr>
                      <a:t>FORTALECIMIENTO</a:t>
                    </a:r>
                  </a:p>
                  <a:p>
                    <a:pPr algn="ctr"/>
                    <a:r>
                      <a:rPr lang="es-ES" sz="1200" b="1">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59" name="CuadroTexto 58">
                    <a:extLst>
                      <a:ext uri="{FF2B5EF4-FFF2-40B4-BE49-F238E27FC236}">
                        <a16:creationId xmlns:a16="http://schemas.microsoft.com/office/drawing/2014/main" id="{D037FE53-0512-31A4-6E88-C516A8B76478}"/>
                      </a:ext>
                    </a:extLst>
                  </p:cNvPr>
                  <p:cNvSpPr txBox="1"/>
                  <p:nvPr/>
                </p:nvSpPr>
                <p:spPr>
                  <a:xfrm>
                    <a:off x="1774700" y="2639964"/>
                    <a:ext cx="1691148" cy="214750"/>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Corresponsabilidad</a:t>
                    </a:r>
                  </a:p>
                </p:txBody>
              </p:sp>
              <p:sp>
                <p:nvSpPr>
                  <p:cNvPr id="60" name="CuadroTexto 59">
                    <a:extLst>
                      <a:ext uri="{FF2B5EF4-FFF2-40B4-BE49-F238E27FC236}">
                        <a16:creationId xmlns:a16="http://schemas.microsoft.com/office/drawing/2014/main" id="{C25CE581-24D3-6DC2-435B-6DAD7816F40C}"/>
                      </a:ext>
                    </a:extLst>
                  </p:cNvPr>
                  <p:cNvSpPr txBox="1"/>
                  <p:nvPr/>
                </p:nvSpPr>
                <p:spPr>
                  <a:xfrm>
                    <a:off x="1799280" y="4359152"/>
                    <a:ext cx="1691148" cy="214750"/>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61" name="CuadroTexto 60">
                    <a:extLst>
                      <a:ext uri="{FF2B5EF4-FFF2-40B4-BE49-F238E27FC236}">
                        <a16:creationId xmlns:a16="http://schemas.microsoft.com/office/drawing/2014/main" id="{D6700480-8A6F-D2A5-9D27-D16220C14D16}"/>
                      </a:ext>
                    </a:extLst>
                  </p:cNvPr>
                  <p:cNvSpPr txBox="1"/>
                  <p:nvPr/>
                </p:nvSpPr>
                <p:spPr>
                  <a:xfrm rot="16200000">
                    <a:off x="840636" y="3537613"/>
                    <a:ext cx="1691148" cy="214750"/>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62" name="CuadroTexto 61">
                    <a:extLst>
                      <a:ext uri="{FF2B5EF4-FFF2-40B4-BE49-F238E27FC236}">
                        <a16:creationId xmlns:a16="http://schemas.microsoft.com/office/drawing/2014/main" id="{D21A36FB-DFDD-B427-979B-8559A4BEC792}"/>
                      </a:ext>
                    </a:extLst>
                  </p:cNvPr>
                  <p:cNvSpPr txBox="1"/>
                  <p:nvPr/>
                </p:nvSpPr>
                <p:spPr>
                  <a:xfrm rot="16200000">
                    <a:off x="2728433" y="3517946"/>
                    <a:ext cx="1691148" cy="214750"/>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63" name="CuadroTexto 62">
                    <a:extLst>
                      <a:ext uri="{FF2B5EF4-FFF2-40B4-BE49-F238E27FC236}">
                        <a16:creationId xmlns:a16="http://schemas.microsoft.com/office/drawing/2014/main" id="{EF0C6B77-B6B9-9E07-D126-8EB8590619DA}"/>
                      </a:ext>
                    </a:extLst>
                  </p:cNvPr>
                  <p:cNvSpPr txBox="1"/>
                  <p:nvPr/>
                </p:nvSpPr>
                <p:spPr>
                  <a:xfrm>
                    <a:off x="1811898" y="3253548"/>
                    <a:ext cx="1691148" cy="214750"/>
                  </a:xfrm>
                  <a:prstGeom prst="rect">
                    <a:avLst/>
                  </a:prstGeom>
                  <a:noFill/>
                </p:spPr>
                <p:txBody>
                  <a:bodyPr wrap="square" rtlCol="0">
                    <a:spAutoFit/>
                  </a:bodyPr>
                  <a:lstStyle/>
                  <a:p>
                    <a:pPr algn="ctr"/>
                    <a:r>
                      <a:rPr lang="es-ES" sz="1200" b="1">
                        <a:solidFill>
                          <a:schemeClr val="bg1"/>
                        </a:solidFill>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45" name="Gráfico 44" descr="GRAFICO DE AVANCES PLAN ESTRATEGICO INSTITUCIONAL 2020-2024" title="GRAFICO DE AVANCES PLAN ESTRATEGICO INSTITUCIONAL 2020-2024">
                  <a:extLst>
                    <a:ext uri="{FF2B5EF4-FFF2-40B4-BE49-F238E27FC236}">
                      <a16:creationId xmlns:a16="http://schemas.microsoft.com/office/drawing/2014/main" id="{4673B742-84A3-C398-DFFE-E3D7072BF20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7"/>
                <a:stretch/>
              </p:blipFill>
              <p:spPr>
                <a:xfrm>
                  <a:off x="2741308" y="3276195"/>
                  <a:ext cx="1513243" cy="524187"/>
                </a:xfrm>
                <a:prstGeom prst="rect">
                  <a:avLst/>
                </a:prstGeom>
              </p:spPr>
            </p:pic>
          </p:grpSp>
          <p:cxnSp>
            <p:nvCxnSpPr>
              <p:cNvPr id="43" name="Conector recto 42">
                <a:extLst>
                  <a:ext uri="{FF2B5EF4-FFF2-40B4-BE49-F238E27FC236}">
                    <a16:creationId xmlns:a16="http://schemas.microsoft.com/office/drawing/2014/main" id="{CB5FB8B5-C42F-535E-E39A-3962A3D6B422}"/>
                  </a:ext>
                </a:extLst>
              </p:cNvPr>
              <p:cNvCxnSpPr/>
              <p:nvPr/>
            </p:nvCxnSpPr>
            <p:spPr>
              <a:xfrm>
                <a:off x="8686801" y="950208"/>
                <a:ext cx="13126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CuadroTexto 37">
              <a:extLst>
                <a:ext uri="{FF2B5EF4-FFF2-40B4-BE49-F238E27FC236}">
                  <a16:creationId xmlns:a16="http://schemas.microsoft.com/office/drawing/2014/main" id="{075842DA-8386-71FA-B0DC-89C9F5810EEC}"/>
                </a:ext>
              </a:extLst>
            </p:cNvPr>
            <p:cNvSpPr txBox="1"/>
            <p:nvPr/>
          </p:nvSpPr>
          <p:spPr>
            <a:xfrm>
              <a:off x="12542378" y="8431054"/>
              <a:ext cx="1787653" cy="541161"/>
            </a:xfrm>
            <a:prstGeom prst="rect">
              <a:avLst/>
            </a:prstGeom>
            <a:noFill/>
          </p:spPr>
          <p:txBody>
            <a:bodyPr wrap="square" rtlCol="0">
              <a:spAutoFit/>
            </a:bodyPr>
            <a:lstStyle/>
            <a:p>
              <a:pPr algn="ctr"/>
              <a:r>
                <a:rPr lang="es-ES" b="1"/>
                <a:t>83,11%</a:t>
              </a:r>
              <a:endParaRPr lang="es-CO" b="1"/>
            </a:p>
          </p:txBody>
        </p:sp>
        <p:sp>
          <p:nvSpPr>
            <p:cNvPr id="39" name="CuadroTexto 38">
              <a:extLst>
                <a:ext uri="{FF2B5EF4-FFF2-40B4-BE49-F238E27FC236}">
                  <a16:creationId xmlns:a16="http://schemas.microsoft.com/office/drawing/2014/main" id="{1B2C5389-1248-B13F-8A18-0847CD566F95}"/>
                </a:ext>
              </a:extLst>
            </p:cNvPr>
            <p:cNvSpPr txBox="1"/>
            <p:nvPr/>
          </p:nvSpPr>
          <p:spPr>
            <a:xfrm>
              <a:off x="14010918" y="6891358"/>
              <a:ext cx="1553550" cy="541161"/>
            </a:xfrm>
            <a:prstGeom prst="rect">
              <a:avLst/>
            </a:prstGeom>
            <a:noFill/>
          </p:spPr>
          <p:txBody>
            <a:bodyPr wrap="square" rtlCol="0">
              <a:spAutoFit/>
            </a:bodyPr>
            <a:lstStyle/>
            <a:p>
              <a:pPr algn="ctr"/>
              <a:r>
                <a:rPr lang="es-ES" b="1"/>
                <a:t>82,40%</a:t>
              </a:r>
              <a:endParaRPr lang="es-CO" b="1"/>
            </a:p>
          </p:txBody>
        </p:sp>
        <p:sp>
          <p:nvSpPr>
            <p:cNvPr id="40" name="CuadroTexto 39">
              <a:extLst>
                <a:ext uri="{FF2B5EF4-FFF2-40B4-BE49-F238E27FC236}">
                  <a16:creationId xmlns:a16="http://schemas.microsoft.com/office/drawing/2014/main" id="{95905622-649D-720E-370B-B844D04E3E8C}"/>
                </a:ext>
              </a:extLst>
            </p:cNvPr>
            <p:cNvSpPr txBox="1"/>
            <p:nvPr/>
          </p:nvSpPr>
          <p:spPr>
            <a:xfrm>
              <a:off x="7906870" y="6381927"/>
              <a:ext cx="1579561" cy="541161"/>
            </a:xfrm>
            <a:prstGeom prst="rect">
              <a:avLst/>
            </a:prstGeom>
            <a:noFill/>
          </p:spPr>
          <p:txBody>
            <a:bodyPr wrap="square" rtlCol="0">
              <a:spAutoFit/>
            </a:bodyPr>
            <a:lstStyle/>
            <a:p>
              <a:pPr algn="ctr"/>
              <a:r>
                <a:rPr lang="es-ES" b="1"/>
                <a:t>79,71%</a:t>
              </a:r>
              <a:endParaRPr lang="es-CO" b="1"/>
            </a:p>
          </p:txBody>
        </p:sp>
        <p:sp>
          <p:nvSpPr>
            <p:cNvPr id="41" name="CuadroTexto 40">
              <a:extLst>
                <a:ext uri="{FF2B5EF4-FFF2-40B4-BE49-F238E27FC236}">
                  <a16:creationId xmlns:a16="http://schemas.microsoft.com/office/drawing/2014/main" id="{DB49C739-3C9B-CE7A-0224-95F2FA237DA2}"/>
                </a:ext>
              </a:extLst>
            </p:cNvPr>
            <p:cNvSpPr txBox="1"/>
            <p:nvPr/>
          </p:nvSpPr>
          <p:spPr>
            <a:xfrm>
              <a:off x="9519835" y="4179770"/>
              <a:ext cx="1670601" cy="541161"/>
            </a:xfrm>
            <a:prstGeom prst="rect">
              <a:avLst/>
            </a:prstGeom>
            <a:noFill/>
          </p:spPr>
          <p:txBody>
            <a:bodyPr wrap="square" rtlCol="0">
              <a:spAutoFit/>
            </a:bodyPr>
            <a:lstStyle/>
            <a:p>
              <a:pPr algn="ctr"/>
              <a:r>
                <a:rPr lang="es-ES" b="1"/>
                <a:t>90,05%</a:t>
              </a:r>
              <a:endParaRPr lang="es-CO" b="1"/>
            </a:p>
          </p:txBody>
        </p:sp>
      </p:grpSp>
      <p:sp>
        <p:nvSpPr>
          <p:cNvPr id="81" name="Rectángulo 80">
            <a:extLst>
              <a:ext uri="{FF2B5EF4-FFF2-40B4-BE49-F238E27FC236}">
                <a16:creationId xmlns:a16="http://schemas.microsoft.com/office/drawing/2014/main" id="{EEB8B7AD-E29A-C880-C5A9-BEB38E665F3B}"/>
              </a:ext>
            </a:extLst>
          </p:cNvPr>
          <p:cNvSpPr/>
          <p:nvPr/>
        </p:nvSpPr>
        <p:spPr>
          <a:xfrm>
            <a:off x="88075" y="9133598"/>
            <a:ext cx="6299200" cy="246221"/>
          </a:xfrm>
          <a:prstGeom prst="rect">
            <a:avLst/>
          </a:prstGeom>
        </p:spPr>
        <p:txBody>
          <a:bodyPr>
            <a:spAutoFit/>
          </a:bodyPr>
          <a:lstStyle/>
          <a:p>
            <a:r>
              <a:rPr lang="es-ES" sz="1000" i="1"/>
              <a:t>Fuente: Oficina Asesora de Planeación – U.A.E Cuerpo Oficial de Bomberos de Bogotá </a:t>
            </a:r>
            <a:endParaRPr lang="es-CO" sz="1000" i="1"/>
          </a:p>
        </p:txBody>
      </p:sp>
    </p:spTree>
    <p:extLst>
      <p:ext uri="{BB962C8B-B14F-4D97-AF65-F5344CB8AC3E}">
        <p14:creationId xmlns:p14="http://schemas.microsoft.com/office/powerpoint/2010/main" val="1220822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75E2F3-6216-039E-96D4-1688C63BA82C}"/>
              </a:ext>
            </a:extLst>
          </p:cNvPr>
          <p:cNvSpPr txBox="1">
            <a:spLocks noGrp="1"/>
          </p:cNvSpPr>
          <p:nvPr>
            <p:ph type="title" idx="4294967295"/>
          </p:nvPr>
        </p:nvSpPr>
        <p:spPr>
          <a:xfrm>
            <a:off x="5229736" y="403614"/>
            <a:ext cx="9937693"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chemeClr val="tx1"/>
                </a:solidFill>
                <a:effectLst/>
                <a:uLnTx/>
                <a:uFillTx/>
                <a:latin typeface="+mn-lt"/>
                <a:ea typeface="+mn-ea"/>
                <a:cs typeface="+mn-cs"/>
              </a:rPr>
              <a:t>Plan Estratégico Institucional   </a:t>
            </a:r>
            <a:endParaRPr kumimoji="0" lang="es-CO" sz="4374" b="1" i="0" u="none" strike="noStrike" kern="1200" cap="none" spc="0" normalizeH="0" baseline="0" noProof="0" dirty="0">
              <a:ln>
                <a:noFill/>
              </a:ln>
              <a:solidFill>
                <a:schemeClr val="tx1"/>
              </a:solidFill>
              <a:effectLst/>
              <a:uLnTx/>
              <a:uFillTx/>
              <a:latin typeface="+mn-lt"/>
              <a:ea typeface="+mn-ea"/>
              <a:cs typeface="+mn-cs"/>
            </a:endParaRPr>
          </a:p>
        </p:txBody>
      </p:sp>
      <p:sp>
        <p:nvSpPr>
          <p:cNvPr id="7" name="CuadroTexto 6">
            <a:extLst>
              <a:ext uri="{FF2B5EF4-FFF2-40B4-BE49-F238E27FC236}">
                <a16:creationId xmlns:a16="http://schemas.microsoft.com/office/drawing/2014/main" id="{E65587B9-C0ED-A722-C8CB-3C9357427C70}"/>
              </a:ext>
            </a:extLst>
          </p:cNvPr>
          <p:cNvSpPr txBox="1"/>
          <p:nvPr/>
        </p:nvSpPr>
        <p:spPr>
          <a:xfrm>
            <a:off x="224219" y="1289556"/>
            <a:ext cx="14402966" cy="461665"/>
          </a:xfrm>
          <a:prstGeom prst="rect">
            <a:avLst/>
          </a:prstGeom>
          <a:noFill/>
        </p:spPr>
        <p:txBody>
          <a:bodyPr wrap="square" rtlCol="0">
            <a:spAutoFit/>
          </a:bodyPr>
          <a:lstStyle/>
          <a:p>
            <a:pPr defTabSz="555452"/>
            <a:r>
              <a:rPr lang="es-MX" sz="2400"/>
              <a:t>El avance de  los objetivos de los Pilares Institucionales a acorte del primer trimestre del 2023 fue el siguiente:</a:t>
            </a:r>
            <a:endParaRPr lang="es-CO" sz="2400"/>
          </a:p>
        </p:txBody>
      </p:sp>
      <p:sp>
        <p:nvSpPr>
          <p:cNvPr id="10" name="CuadroTexto 9">
            <a:extLst>
              <a:ext uri="{FF2B5EF4-FFF2-40B4-BE49-F238E27FC236}">
                <a16:creationId xmlns:a16="http://schemas.microsoft.com/office/drawing/2014/main" id="{F19CB07B-4D8A-665D-4780-609B05215D1D}"/>
              </a:ext>
            </a:extLst>
          </p:cNvPr>
          <p:cNvSpPr txBox="1"/>
          <p:nvPr/>
        </p:nvSpPr>
        <p:spPr>
          <a:xfrm>
            <a:off x="465847" y="1949000"/>
            <a:ext cx="6528530" cy="584775"/>
          </a:xfrm>
          <a:prstGeom prst="rect">
            <a:avLst/>
          </a:prstGeom>
          <a:noFill/>
        </p:spPr>
        <p:txBody>
          <a:bodyPr wrap="square">
            <a:spAutoFit/>
          </a:bodyPr>
          <a:lstStyle/>
          <a:p>
            <a:r>
              <a:rPr lang="es-CO" sz="1600" i="1"/>
              <a:t>Gráfica 2 . Avances por Objetivos Estratégicos del Plan Estratégico Institucional   </a:t>
            </a:r>
          </a:p>
        </p:txBody>
      </p:sp>
      <p:graphicFrame>
        <p:nvGraphicFramePr>
          <p:cNvPr id="8" name="Gráfico 7" descr="avance en los avances objetivos institucionales" title="avance en los avances objetivos institucionales"/>
          <p:cNvGraphicFramePr>
            <a:graphicFrameLocks/>
          </p:cNvGraphicFramePr>
          <p:nvPr>
            <p:extLst>
              <p:ext uri="{D42A27DB-BD31-4B8C-83A1-F6EECF244321}">
                <p14:modId xmlns:p14="http://schemas.microsoft.com/office/powerpoint/2010/main" val="1671492348"/>
              </p:ext>
            </p:extLst>
          </p:nvPr>
        </p:nvGraphicFramePr>
        <p:xfrm>
          <a:off x="465847" y="2485333"/>
          <a:ext cx="13882163" cy="6589858"/>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2E51C157-573C-3EAB-FC2C-1146EA17D585}"/>
              </a:ext>
            </a:extLst>
          </p:cNvPr>
          <p:cNvSpPr txBox="1"/>
          <p:nvPr/>
        </p:nvSpPr>
        <p:spPr>
          <a:xfrm>
            <a:off x="323591" y="9611524"/>
            <a:ext cx="8631323" cy="316690"/>
          </a:xfrm>
          <a:prstGeom prst="rect">
            <a:avLst/>
          </a:prstGeom>
          <a:noFill/>
        </p:spPr>
        <p:txBody>
          <a:bodyPr wrap="square" rtlCol="0">
            <a:spAutoFit/>
          </a:bodyPr>
          <a:lstStyle/>
          <a:p>
            <a:pPr defTabSz="555452"/>
            <a:r>
              <a:rPr lang="es-ES" sz="1458" i="1"/>
              <a:t>Fuente: Oficina Asesora de Planeación – U.A.E Cuerpo Oficial de Bomberos de Bogotá </a:t>
            </a:r>
            <a:endParaRPr lang="es-CO" sz="1458" i="1"/>
          </a:p>
        </p:txBody>
      </p:sp>
    </p:spTree>
    <p:extLst>
      <p:ext uri="{BB962C8B-B14F-4D97-AF65-F5344CB8AC3E}">
        <p14:creationId xmlns:p14="http://schemas.microsoft.com/office/powerpoint/2010/main" val="255778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5818559" y="9363390"/>
            <a:ext cx="84643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1462704"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a:ln>
                  <a:noFill/>
                </a:ln>
                <a:uLnTx/>
                <a:uFillTx/>
                <a:latin typeface="+mn-lt"/>
                <a:ea typeface="+mn-ea"/>
                <a:cs typeface="+mn-cs"/>
              </a:rPr>
              <a:t>Tabla # 1 Alineación Proyectos    </a:t>
            </a:r>
          </a:p>
        </p:txBody>
      </p:sp>
      <p:sp>
        <p:nvSpPr>
          <p:cNvPr id="8" name="CuadroTexto 7">
            <a:hlinkClick r:id="rId2" action="ppaction://hlinksldjump"/>
            <a:extLst>
              <a:ext uri="{FF2B5EF4-FFF2-40B4-BE49-F238E27FC236}">
                <a16:creationId xmlns:a16="http://schemas.microsoft.com/office/drawing/2014/main" id="{52191FE4-A3B0-56B1-1B44-B54D2CE7DEBC}"/>
              </a:ext>
              <a:ext uri="{C183D7F6-B498-43B3-948B-1728B52AA6E4}">
                <adec:decorative xmlns:adec="http://schemas.microsoft.com/office/drawing/2017/decorative" val="0"/>
              </a:ext>
            </a:extLst>
          </p:cNvPr>
          <p:cNvSpPr txBox="1"/>
          <p:nvPr/>
        </p:nvSpPr>
        <p:spPr>
          <a:xfrm>
            <a:off x="668342" y="726228"/>
            <a:ext cx="6087641" cy="400110"/>
          </a:xfrm>
          <a:prstGeom prst="rect">
            <a:avLst/>
          </a:prstGeom>
          <a:noFill/>
        </p:spPr>
        <p:txBody>
          <a:bodyPr wrap="square" rtlCol="0">
            <a:spAutoFit/>
          </a:bodyPr>
          <a:lstStyle/>
          <a:p>
            <a:pPr defTabSz="555452"/>
            <a:r>
              <a:rPr lang="es-CO" sz="2000" i="1"/>
              <a:t>Tabla 1. alineación proyectos estratégicos PEI </a:t>
            </a: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99905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r" defTabSz="555452">
              <a:lnSpc>
                <a:spcPct val="100000"/>
              </a:lnSpc>
              <a:spcBef>
                <a:spcPts val="0"/>
              </a:spcBef>
              <a:defRPr/>
            </a:pPr>
            <a:r>
              <a:rPr lang="es-ES" sz="4374" b="1">
                <a:latin typeface="+mn-lt"/>
                <a:ea typeface="+mn-ea"/>
                <a:cs typeface="+mn-cs"/>
              </a:rPr>
              <a:t>Plan Estratégico Institucional   </a:t>
            </a:r>
            <a:endParaRPr lang="es-CO" sz="4374" b="1">
              <a:latin typeface="+mn-lt"/>
              <a:ea typeface="+mn-ea"/>
              <a:cs typeface="+mn-cs"/>
            </a:endParaRPr>
          </a:p>
        </p:txBody>
      </p:sp>
      <p:pic>
        <p:nvPicPr>
          <p:cNvPr id="2" name="Imagen 1" descr="Relación de proyectos estratégicos con pilares institucionales.">
            <a:extLst>
              <a:ext uri="{FF2B5EF4-FFF2-40B4-BE49-F238E27FC236}">
                <a16:creationId xmlns:a16="http://schemas.microsoft.com/office/drawing/2014/main" id="{BB1EDAE0-084D-BB53-6B32-425C4827A555}"/>
              </a:ext>
            </a:extLst>
          </p:cNvPr>
          <p:cNvPicPr>
            <a:picLocks noChangeAspect="1"/>
          </p:cNvPicPr>
          <p:nvPr/>
        </p:nvPicPr>
        <p:blipFill>
          <a:blip r:embed="rId3"/>
          <a:stretch>
            <a:fillRect/>
          </a:stretch>
        </p:blipFill>
        <p:spPr>
          <a:xfrm>
            <a:off x="1263477" y="1361866"/>
            <a:ext cx="12853188" cy="8026819"/>
          </a:xfrm>
          <a:prstGeom prst="rect">
            <a:avLst/>
          </a:prstGeom>
        </p:spPr>
      </p:pic>
      <p:sp>
        <p:nvSpPr>
          <p:cNvPr id="7" name="CuadroTexto 6">
            <a:extLst>
              <a:ext uri="{FF2B5EF4-FFF2-40B4-BE49-F238E27FC236}">
                <a16:creationId xmlns:a16="http://schemas.microsoft.com/office/drawing/2014/main" id="{6FE9E87B-FBA7-3FF9-EBD1-22929535B689}"/>
              </a:ext>
            </a:extLst>
          </p:cNvPr>
          <p:cNvSpPr txBox="1"/>
          <p:nvPr/>
        </p:nvSpPr>
        <p:spPr>
          <a:xfrm>
            <a:off x="113731" y="9748830"/>
            <a:ext cx="7104463" cy="276999"/>
          </a:xfrm>
          <a:prstGeom prst="rect">
            <a:avLst/>
          </a:prstGeom>
          <a:noFill/>
        </p:spPr>
        <p:txBody>
          <a:bodyPr wrap="square" rtlCol="0">
            <a:spAutoFit/>
          </a:bodyPr>
          <a:lstStyle/>
          <a:p>
            <a:r>
              <a:rPr lang="es-ES" sz="1200" i="1"/>
              <a:t>Fuente: Oficina Asesora de Planeación – U.A.E Cuerpo Oficial de Bomberos de Bogotá </a:t>
            </a:r>
            <a:endParaRPr lang="es-CO" sz="1200" i="1"/>
          </a:p>
        </p:txBody>
      </p:sp>
    </p:spTree>
    <p:extLst>
      <p:ext uri="{BB962C8B-B14F-4D97-AF65-F5344CB8AC3E}">
        <p14:creationId xmlns:p14="http://schemas.microsoft.com/office/powerpoint/2010/main" val="373192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7199085" y="495490"/>
            <a:ext cx="8172337"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a:latin typeface="+mn-lt"/>
                <a:ea typeface="+mn-ea"/>
                <a:cs typeface="+mn-cs"/>
              </a:rPr>
              <a:t>Plan Estratégico Institucional   </a:t>
            </a:r>
            <a:endParaRPr lang="es-CO" sz="4374" b="1">
              <a:latin typeface="+mn-lt"/>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8866246" y="211688"/>
            <a:ext cx="560204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uLnTx/>
                <a:uFillTx/>
                <a:latin typeface="+mn-lt"/>
                <a:ea typeface="+mn-ea"/>
                <a:cs typeface="+mn-cs"/>
              </a:rPr>
              <a:t>Tabla # 2 Indicadores de Impacto    </a:t>
            </a:r>
          </a:p>
        </p:txBody>
      </p:sp>
      <p:sp>
        <p:nvSpPr>
          <p:cNvPr id="13" name="CuadroTexto 12">
            <a:extLst>
              <a:ext uri="{FF2B5EF4-FFF2-40B4-BE49-F238E27FC236}">
                <a16:creationId xmlns:a16="http://schemas.microsoft.com/office/drawing/2014/main" id="{10988F84-6F1C-D60B-163A-C37914A554FA}"/>
              </a:ext>
            </a:extLst>
          </p:cNvPr>
          <p:cNvSpPr txBox="1"/>
          <p:nvPr/>
        </p:nvSpPr>
        <p:spPr>
          <a:xfrm>
            <a:off x="370023" y="1051470"/>
            <a:ext cx="5090983" cy="253916"/>
          </a:xfrm>
          <a:prstGeom prst="rect">
            <a:avLst/>
          </a:prstGeom>
          <a:noFill/>
        </p:spPr>
        <p:txBody>
          <a:bodyPr wrap="square" rtlCol="0">
            <a:spAutoFit/>
          </a:bodyPr>
          <a:lstStyle/>
          <a:p>
            <a:r>
              <a:rPr lang="es-CO" sz="1050" b="1" i="1"/>
              <a:t>Tabla 2. Indicadores de Impacto PEI </a:t>
            </a:r>
          </a:p>
        </p:txBody>
      </p:sp>
      <p:graphicFrame>
        <p:nvGraphicFramePr>
          <p:cNvPr id="6" name="Tabla 5" descr="Indicadores de Impacto PEI Habilitar 3 servicios ciudadanos digitales básicos en la UAECOB.&#10;" title="Indicadores de Impacto PEI Habilitar 3 servicios ciudadanos digitales básicos en la UAECOB.">
            <a:extLst>
              <a:ext uri="{FF2B5EF4-FFF2-40B4-BE49-F238E27FC236}">
                <a16:creationId xmlns:a16="http://schemas.microsoft.com/office/drawing/2014/main" id="{2F47ABB9-C12A-B1A6-4856-9A287FEA306C}"/>
              </a:ext>
            </a:extLst>
          </p:cNvPr>
          <p:cNvGraphicFramePr>
            <a:graphicFrameLocks noGrp="1"/>
          </p:cNvGraphicFramePr>
          <p:nvPr>
            <p:extLst>
              <p:ext uri="{D42A27DB-BD31-4B8C-83A1-F6EECF244321}">
                <p14:modId xmlns:p14="http://schemas.microsoft.com/office/powerpoint/2010/main" val="3270081302"/>
              </p:ext>
            </p:extLst>
          </p:nvPr>
        </p:nvGraphicFramePr>
        <p:xfrm>
          <a:off x="174966" y="1302992"/>
          <a:ext cx="15196456" cy="8345265"/>
        </p:xfrm>
        <a:graphic>
          <a:graphicData uri="http://schemas.openxmlformats.org/drawingml/2006/table">
            <a:tbl>
              <a:tblPr firstRow="1" bandRow="1">
                <a:tableStyleId>{5940675A-B579-460E-94D1-54222C63F5DA}</a:tableStyleId>
              </a:tblPr>
              <a:tblGrid>
                <a:gridCol w="2684950">
                  <a:extLst>
                    <a:ext uri="{9D8B030D-6E8A-4147-A177-3AD203B41FA5}">
                      <a16:colId xmlns:a16="http://schemas.microsoft.com/office/drawing/2014/main" val="20000"/>
                    </a:ext>
                  </a:extLst>
                </a:gridCol>
                <a:gridCol w="1691106">
                  <a:extLst>
                    <a:ext uri="{9D8B030D-6E8A-4147-A177-3AD203B41FA5}">
                      <a16:colId xmlns:a16="http://schemas.microsoft.com/office/drawing/2014/main" val="2467252018"/>
                    </a:ext>
                  </a:extLst>
                </a:gridCol>
                <a:gridCol w="4023104">
                  <a:extLst>
                    <a:ext uri="{9D8B030D-6E8A-4147-A177-3AD203B41FA5}">
                      <a16:colId xmlns:a16="http://schemas.microsoft.com/office/drawing/2014/main" val="20001"/>
                    </a:ext>
                  </a:extLst>
                </a:gridCol>
                <a:gridCol w="6797296">
                  <a:extLst>
                    <a:ext uri="{9D8B030D-6E8A-4147-A177-3AD203B41FA5}">
                      <a16:colId xmlns:a16="http://schemas.microsoft.com/office/drawing/2014/main" val="20002"/>
                    </a:ext>
                  </a:extLst>
                </a:gridCol>
              </a:tblGrid>
              <a:tr h="807625">
                <a:tc>
                  <a:txBody>
                    <a:bodyPr/>
                    <a:lstStyle/>
                    <a:p>
                      <a:pPr algn="ctr"/>
                      <a:r>
                        <a:rPr lang="es-CO" sz="1200" b="1">
                          <a:solidFill>
                            <a:schemeClr val="bg1"/>
                          </a:solidFill>
                          <a:latin typeface="Arial Narrow" panose="020B0606020202030204" pitchFamily="34" charset="0"/>
                        </a:rPr>
                        <a:t>Proyecto</a:t>
                      </a:r>
                      <a:r>
                        <a:rPr lang="es-CO" sz="1200" b="1" baseline="0">
                          <a:solidFill>
                            <a:schemeClr val="bg1"/>
                          </a:solidFill>
                          <a:latin typeface="Arial Narrow" panose="020B0606020202030204" pitchFamily="34" charset="0"/>
                        </a:rPr>
                        <a:t> Estratégico </a:t>
                      </a:r>
                      <a:endParaRPr lang="es-CO" sz="1200" b="1">
                        <a:solidFill>
                          <a:schemeClr val="bg1"/>
                        </a:solidFill>
                        <a:latin typeface="Arial Narrow" panose="020B0606020202030204" pitchFamily="34" charset="0"/>
                      </a:endParaRPr>
                    </a:p>
                  </a:txBody>
                  <a:tcPr marL="130276" marR="130276" marT="65137" marB="65137" anchor="ctr">
                    <a:solidFill>
                      <a:srgbClr val="C00000"/>
                    </a:solidFill>
                  </a:tcPr>
                </a:tc>
                <a:tc>
                  <a:txBody>
                    <a:bodyPr/>
                    <a:lstStyle/>
                    <a:p>
                      <a:pPr algn="ctr"/>
                      <a:r>
                        <a:rPr lang="es-MX" sz="1200" b="1">
                          <a:solidFill>
                            <a:schemeClr val="bg1"/>
                          </a:solidFill>
                          <a:latin typeface="Arial Narrow" panose="020B0606020202030204" pitchFamily="34" charset="0"/>
                        </a:rPr>
                        <a:t>Responsables</a:t>
                      </a:r>
                      <a:endParaRPr lang="es-CO" sz="1200" b="1">
                        <a:solidFill>
                          <a:schemeClr val="bg1"/>
                        </a:solidFill>
                        <a:latin typeface="Arial Narrow" panose="020B0606020202030204" pitchFamily="34" charset="0"/>
                      </a:endParaRPr>
                    </a:p>
                  </a:txBody>
                  <a:tcPr marL="130276" marR="130276" marT="65137" marB="65137" anchor="ctr">
                    <a:solidFill>
                      <a:srgbClr val="C00000"/>
                    </a:solidFill>
                  </a:tcPr>
                </a:tc>
                <a:tc>
                  <a:txBody>
                    <a:bodyPr/>
                    <a:lstStyle/>
                    <a:p>
                      <a:pPr algn="ctr"/>
                      <a:r>
                        <a:rPr lang="es-CO" sz="1200" b="1">
                          <a:solidFill>
                            <a:schemeClr val="bg1"/>
                          </a:solidFill>
                          <a:latin typeface="Arial Narrow" panose="020B0606020202030204" pitchFamily="34" charset="0"/>
                        </a:rPr>
                        <a:t>Avance del indicador </a:t>
                      </a:r>
                    </a:p>
                  </a:txBody>
                  <a:tcPr marL="130276" marR="130276" marT="65137" marB="65137" anchor="ctr">
                    <a:solidFill>
                      <a:srgbClr val="C00000"/>
                    </a:solidFill>
                  </a:tcPr>
                </a:tc>
                <a:tc>
                  <a:txBody>
                    <a:bodyPr/>
                    <a:lstStyle/>
                    <a:p>
                      <a:pPr algn="ctr"/>
                      <a:r>
                        <a:rPr lang="es-CO" sz="1200" b="1">
                          <a:solidFill>
                            <a:schemeClr val="bg1"/>
                          </a:solidFill>
                          <a:latin typeface="Arial Narrow" panose="020B0606020202030204" pitchFamily="34" charset="0"/>
                        </a:rPr>
                        <a:t>Observación </a:t>
                      </a:r>
                    </a:p>
                  </a:txBody>
                  <a:tcPr marL="130276" marR="130276" marT="65137" marB="65137" anchor="ctr">
                    <a:solidFill>
                      <a:srgbClr val="C00000"/>
                    </a:solidFill>
                  </a:tcPr>
                </a:tc>
                <a:extLst>
                  <a:ext uri="{0D108BD9-81ED-4DB2-BD59-A6C34878D82A}">
                    <a16:rowId xmlns:a16="http://schemas.microsoft.com/office/drawing/2014/main" val="10000"/>
                  </a:ext>
                </a:extLst>
              </a:tr>
              <a:tr h="252147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b="0" i="0" u="none" strike="noStrike">
                          <a:solidFill>
                            <a:schemeClr val="tx1"/>
                          </a:solidFill>
                          <a:effectLst/>
                          <a:latin typeface="Arial Narrow" panose="020B0606020202030204" pitchFamily="34" charset="0"/>
                        </a:rPr>
                        <a:t>Ejecutar las actividades para gestionar, seguir y controlar todas  la atención de incidentes o emergencias por la UAECOB.</a:t>
                      </a:r>
                      <a:endParaRPr lang="es-ES" sz="1200" b="0" i="0" u="none" strike="noStrike">
                        <a:solidFill>
                          <a:schemeClr val="tx1"/>
                        </a:solidFill>
                        <a:effectLst/>
                        <a:latin typeface="Arial Narrow" panose="020B0606020202030204" pitchFamily="34" charset="0"/>
                      </a:endParaRPr>
                    </a:p>
                  </a:txBody>
                  <a:tcPr marL="130276" marR="130276" marT="65137" marB="6513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Arial Narrow" panose="020B0606020202030204" pitchFamily="34" charset="0"/>
                        </a:rPr>
                        <a:t>Subdirección Operativa.</a:t>
                      </a:r>
                    </a:p>
                  </a:txBody>
                  <a:tcPr marL="130276" marR="130276" marT="65137" marB="65137" anchor="ctr"/>
                </a:tc>
                <a:tc>
                  <a:txBody>
                    <a:bodyPr/>
                    <a:lstStyle/>
                    <a:p>
                      <a:endParaRPr lang="es-CO" sz="1200">
                        <a:latin typeface="Arial Narrow" panose="020B0606020202030204" pitchFamily="34" charset="0"/>
                      </a:endParaRPr>
                    </a:p>
                  </a:txBody>
                  <a:tcPr marL="130276" marR="130276" marT="65137" marB="65137"/>
                </a:tc>
                <a:tc>
                  <a:txBody>
                    <a:bodyPr/>
                    <a:lstStyle/>
                    <a:p>
                      <a:pPr algn="just"/>
                      <a:r>
                        <a:rPr lang="es-ES" sz="1200">
                          <a:latin typeface="Arial Narrow" panose="020B0606020202030204" pitchFamily="34" charset="0"/>
                        </a:rPr>
                        <a:t>PRIMER TRIMESTRE 2023</a:t>
                      </a:r>
                    </a:p>
                    <a:p>
                      <a:pPr algn="just"/>
                      <a:r>
                        <a:rPr lang="es-ES" sz="1200">
                          <a:latin typeface="Arial Narrow" panose="020B0606020202030204" pitchFamily="34" charset="0"/>
                        </a:rPr>
                        <a:t>Se realizó seguimiento, gestión y control a la atención de emergencias por parte de la UAECOB, así:</a:t>
                      </a:r>
                    </a:p>
                    <a:p>
                      <a:pPr algn="just"/>
                      <a:r>
                        <a:rPr lang="es-ES" sz="1200">
                          <a:latin typeface="Arial Narrow" panose="020B0606020202030204" pitchFamily="34" charset="0"/>
                        </a:rPr>
                        <a:t>*Se atendieron 9669 servicios entre enero y marzo 2023 (reporte mes vencido y acumulado), discriminados así:</a:t>
                      </a:r>
                    </a:p>
                    <a:p>
                      <a:pPr marL="171450" indent="-171450" algn="just">
                        <a:buFont typeface="Wingdings" panose="05000000000000000000" pitchFamily="2" charset="2"/>
                        <a:buChar char="Ø"/>
                      </a:pPr>
                      <a:r>
                        <a:rPr lang="es-ES" sz="1200">
                          <a:latin typeface="Arial Narrow" panose="020B0606020202030204" pitchFamily="34" charset="0"/>
                        </a:rPr>
                        <a:t>Enero 2704;</a:t>
                      </a:r>
                    </a:p>
                    <a:p>
                      <a:pPr marL="171450" indent="-171450" algn="just">
                        <a:buFont typeface="Wingdings" panose="05000000000000000000" pitchFamily="2" charset="2"/>
                        <a:buChar char="Ø"/>
                      </a:pPr>
                      <a:r>
                        <a:rPr lang="es-ES" sz="1200">
                          <a:latin typeface="Arial Narrow" panose="020B0606020202030204" pitchFamily="34" charset="0"/>
                        </a:rPr>
                        <a:t>Febrero 3316;</a:t>
                      </a:r>
                    </a:p>
                    <a:p>
                      <a:pPr marL="171450" indent="-171450" algn="just">
                        <a:buFont typeface="Wingdings" panose="05000000000000000000" pitchFamily="2" charset="2"/>
                        <a:buChar char="Ø"/>
                      </a:pPr>
                      <a:r>
                        <a:rPr lang="es-ES" sz="1200">
                          <a:latin typeface="Arial Narrow" panose="020B0606020202030204" pitchFamily="34" charset="0"/>
                        </a:rPr>
                        <a:t>Marzo 3649;</a:t>
                      </a:r>
                    </a:p>
                    <a:p>
                      <a:pPr algn="just"/>
                      <a:r>
                        <a:rPr lang="es-ES" sz="1200">
                          <a:latin typeface="Arial Narrow" panose="020B0606020202030204" pitchFamily="34" charset="0"/>
                        </a:rPr>
                        <a:t>*Se generaron las órdenes operativas para la atención de diferentes eventos o actividades por parte de la UAECOB.</a:t>
                      </a:r>
                    </a:p>
                    <a:p>
                      <a:pPr algn="just"/>
                      <a:r>
                        <a:rPr lang="es-ES" sz="1200">
                          <a:latin typeface="Arial Narrow" panose="020B0606020202030204" pitchFamily="34" charset="0"/>
                        </a:rPr>
                        <a:t>*Se ejecutó el plan de fortalecimiento a cargo de la dependencia (PFSO)</a:t>
                      </a:r>
                      <a:endParaRPr lang="es-CO" sz="1200">
                        <a:latin typeface="Arial Narrow" panose="020B0606020202030204" pitchFamily="34" charset="0"/>
                      </a:endParaRPr>
                    </a:p>
                  </a:txBody>
                  <a:tcPr marL="130276" marR="130276" marT="65137" marB="65137" anchor="ctr"/>
                </a:tc>
                <a:extLst>
                  <a:ext uri="{0D108BD9-81ED-4DB2-BD59-A6C34878D82A}">
                    <a16:rowId xmlns:a16="http://schemas.microsoft.com/office/drawing/2014/main" val="10001"/>
                  </a:ext>
                </a:extLst>
              </a:tr>
              <a:tr h="2292272">
                <a:tc>
                  <a:txBody>
                    <a:bodyPr/>
                    <a:lstStyle/>
                    <a:p>
                      <a:pPr algn="just"/>
                      <a:r>
                        <a:rPr lang="es-MX" sz="1200">
                          <a:latin typeface="Arial Narrow" panose="020B0606020202030204" pitchFamily="34" charset="0"/>
                        </a:rPr>
                        <a:t>Habilitar 3 servicios ciudadanos digitales básicos en la UAECOB.</a:t>
                      </a:r>
                      <a:endParaRPr lang="es-CO" sz="1200">
                        <a:latin typeface="Arial Narrow" panose="020B0606020202030204" pitchFamily="34" charset="0"/>
                      </a:endParaRPr>
                    </a:p>
                  </a:txBody>
                  <a:tcPr marL="130276" marR="130276" marT="65137" marB="65137" anchor="ctr"/>
                </a:tc>
                <a:tc>
                  <a:txBody>
                    <a:bodyPr/>
                    <a:lstStyle/>
                    <a:p>
                      <a:pPr algn="just"/>
                      <a:r>
                        <a:rPr lang="es-MX" sz="1200">
                          <a:latin typeface="Arial Narrow" panose="020B0606020202030204" pitchFamily="34" charset="0"/>
                        </a:rPr>
                        <a:t>Oficina Asesora de Planeación. </a:t>
                      </a:r>
                      <a:endParaRPr lang="es-CO" sz="1200">
                        <a:latin typeface="Arial Narrow" panose="020B0606020202030204" pitchFamily="34" charset="0"/>
                      </a:endParaRPr>
                    </a:p>
                  </a:txBody>
                  <a:tcPr marL="130276" marR="130276" marT="65137" marB="65137" anchor="ctr"/>
                </a:tc>
                <a:tc>
                  <a:txBody>
                    <a:bodyPr/>
                    <a:lstStyle/>
                    <a:p>
                      <a:endParaRPr lang="es-CO" sz="1200">
                        <a:latin typeface="Arial Narrow" panose="020B0606020202030204" pitchFamily="34" charset="0"/>
                      </a:endParaRPr>
                    </a:p>
                  </a:txBody>
                  <a:tcPr marL="130276" marR="130276" marT="65137" marB="65137"/>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Arial Narrow" panose="020B0606020202030204" pitchFamily="34" charset="0"/>
                        </a:rPr>
                        <a:t>Se encuentran habilitados, los servicios para la ciudadanía:</a:t>
                      </a:r>
                    </a:p>
                    <a:p>
                      <a:pPr marL="0" marR="0" lvl="0" indent="0" algn="just" defTabSz="1341307" rtl="0" eaLnBrk="1" fontAlgn="auto" latinLnBrk="0" hangingPunct="1">
                        <a:lnSpc>
                          <a:spcPct val="100000"/>
                        </a:lnSpc>
                        <a:spcBef>
                          <a:spcPts val="0"/>
                        </a:spcBef>
                        <a:spcAft>
                          <a:spcPts val="0"/>
                        </a:spcAft>
                        <a:buClrTx/>
                        <a:buSzTx/>
                        <a:buFontTx/>
                        <a:buNone/>
                        <a:tabLst/>
                        <a:defRPr/>
                      </a:pPr>
                      <a:br>
                        <a:rPr lang="es-ES" sz="1200" dirty="0">
                          <a:solidFill>
                            <a:schemeClr val="tx1"/>
                          </a:solidFill>
                          <a:latin typeface="Arial Narrow" panose="020B0606020202030204" pitchFamily="34" charset="0"/>
                        </a:rPr>
                      </a:br>
                      <a:r>
                        <a:rPr lang="es-ES" sz="1200" b="1" dirty="0">
                          <a:solidFill>
                            <a:schemeClr val="tx1"/>
                          </a:solidFill>
                          <a:latin typeface="Arial Narrow" panose="020B0606020202030204" pitchFamily="34" charset="0"/>
                        </a:rPr>
                        <a:t>Portal Web </a:t>
                      </a:r>
                      <a:r>
                        <a:rPr lang="es-ES" sz="1200" dirty="0">
                          <a:solidFill>
                            <a:schemeClr val="tx1"/>
                          </a:solidFill>
                          <a:latin typeface="Arial Narrow" panose="020B0606020202030204" pitchFamily="34" charset="0"/>
                        </a:rPr>
                        <a:t>: </a:t>
                      </a:r>
                      <a:r>
                        <a:rPr lang="es-ES" sz="1200" dirty="0">
                          <a:solidFill>
                            <a:schemeClr val="tx1"/>
                          </a:solidFill>
                          <a:latin typeface="Arial Narrow" panose="020B0606020202030204" pitchFamily="34" charset="0"/>
                          <a:hlinkClick r:id="rId2"/>
                        </a:rPr>
                        <a:t>pagina web bomberos </a:t>
                      </a:r>
                      <a:r>
                        <a:rPr lang="es-ES" sz="1200" dirty="0" err="1">
                          <a:solidFill>
                            <a:schemeClr val="tx1"/>
                          </a:solidFill>
                          <a:latin typeface="Arial Narrow" panose="020B0606020202030204" pitchFamily="34" charset="0"/>
                          <a:hlinkClick r:id="rId2"/>
                        </a:rPr>
                        <a:t>bogota</a:t>
                      </a:r>
                      <a:r>
                        <a:rPr lang="es-ES" sz="1200" dirty="0">
                          <a:solidFill>
                            <a:schemeClr val="tx1"/>
                          </a:solidFill>
                          <a:latin typeface="Arial Narrow" panose="020B0606020202030204" pitchFamily="34" charset="0"/>
                          <a:hlinkClick r:id="rId2"/>
                        </a:rPr>
                        <a:t> </a:t>
                      </a:r>
                      <a:endParaRPr lang="es-ES" sz="1200" dirty="0">
                        <a:solidFill>
                          <a:schemeClr val="tx1"/>
                        </a:solidFill>
                        <a:latin typeface="Arial Narrow" panose="020B0606020202030204" pitchFamily="34" charset="0"/>
                      </a:endParaRPr>
                    </a:p>
                    <a:p>
                      <a:pPr marL="0" marR="0" lvl="0" indent="0" algn="just" defTabSz="1341307"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Arial Narrow" panose="020B0606020202030204" pitchFamily="34" charset="0"/>
                        </a:rPr>
                        <a:t>Portal de </a:t>
                      </a:r>
                      <a:r>
                        <a:rPr lang="es-ES" sz="1200" b="1" dirty="0" err="1">
                          <a:solidFill>
                            <a:schemeClr val="tx1"/>
                          </a:solidFill>
                          <a:latin typeface="Arial Narrow" panose="020B0606020202030204" pitchFamily="34" charset="0"/>
                        </a:rPr>
                        <a:t>Digiturno</a:t>
                      </a:r>
                      <a:r>
                        <a:rPr lang="es-ES" sz="1200" b="1" dirty="0">
                          <a:solidFill>
                            <a:schemeClr val="tx1"/>
                          </a:solidFill>
                          <a:latin typeface="Arial Narrow" panose="020B0606020202030204" pitchFamily="34" charset="0"/>
                        </a:rPr>
                        <a:t>- </a:t>
                      </a:r>
                      <a:r>
                        <a:rPr lang="es-ES" sz="1200" dirty="0">
                          <a:solidFill>
                            <a:schemeClr val="tx1"/>
                          </a:solidFill>
                          <a:latin typeface="Arial Narrow" panose="020B0606020202030204" pitchFamily="34" charset="0"/>
                        </a:rPr>
                        <a:t>Un servicio de atención al ciudadano cumpliendo con los estándares- SIGFILAS-</a:t>
                      </a:r>
                    </a:p>
                    <a:p>
                      <a:pPr marL="0" marR="0" lvl="0" indent="0" algn="just" defTabSz="1341307"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Arial Narrow" panose="020B0606020202030204" pitchFamily="34" charset="0"/>
                        </a:rPr>
                        <a:t>Control </a:t>
                      </a:r>
                      <a:r>
                        <a:rPr lang="es-ES" sz="1200" b="1" dirty="0" err="1">
                          <a:solidFill>
                            <a:schemeClr val="tx1"/>
                          </a:solidFill>
                          <a:latin typeface="Arial Narrow" panose="020B0606020202030204" pitchFamily="34" charset="0"/>
                        </a:rPr>
                        <a:t>Doc</a:t>
                      </a:r>
                      <a:r>
                        <a:rPr lang="es-ES" sz="1200" b="1" dirty="0">
                          <a:solidFill>
                            <a:schemeClr val="tx1"/>
                          </a:solidFill>
                          <a:latin typeface="Arial Narrow" panose="020B0606020202030204" pitchFamily="34" charset="0"/>
                        </a:rPr>
                        <a:t> </a:t>
                      </a:r>
                      <a:r>
                        <a:rPr lang="es-ES" sz="1200" dirty="0">
                          <a:solidFill>
                            <a:schemeClr val="tx1"/>
                          </a:solidFill>
                          <a:latin typeface="Arial Narrow" panose="020B0606020202030204" pitchFamily="34" charset="0"/>
                        </a:rPr>
                        <a:t>"Bogotá te escucha" Integración del gestor documental con Bogotá te escucha </a:t>
                      </a:r>
                      <a:endParaRPr lang="es-MX" sz="1200" dirty="0">
                        <a:solidFill>
                          <a:schemeClr val="tx1"/>
                        </a:solidFill>
                        <a:latin typeface="Arial Narrow" panose="020B0606020202030204" pitchFamily="34" charset="0"/>
                      </a:endParaRPr>
                    </a:p>
                    <a:p>
                      <a:pPr marL="0" marR="0" lvl="0" indent="0" algn="just" defTabSz="1341307" rtl="0" eaLnBrk="1" fontAlgn="auto" latinLnBrk="0" hangingPunct="1">
                        <a:lnSpc>
                          <a:spcPct val="100000"/>
                        </a:lnSpc>
                        <a:spcBef>
                          <a:spcPts val="0"/>
                        </a:spcBef>
                        <a:spcAft>
                          <a:spcPts val="0"/>
                        </a:spcAft>
                        <a:buClrTx/>
                        <a:buSzTx/>
                        <a:buFontTx/>
                        <a:buNone/>
                        <a:tabLst/>
                        <a:defRPr/>
                      </a:pPr>
                      <a:endParaRPr lang="es-ES" sz="1200" dirty="0">
                        <a:solidFill>
                          <a:schemeClr val="tx1"/>
                        </a:solidFill>
                        <a:latin typeface="Arial Narrow" panose="020B0606020202030204" pitchFamily="34" charset="0"/>
                      </a:endParaRPr>
                    </a:p>
                    <a:p>
                      <a:pPr marL="0" marR="0" lvl="0" indent="0" algn="just" defTabSz="1341307"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Arial Narrow"/>
                        </a:rPr>
                        <a:t>Cabe mencionar que si bien se reporta la habilitación de 3 servicios, Control </a:t>
                      </a:r>
                      <a:r>
                        <a:rPr lang="es-ES" sz="1200" dirty="0" err="1">
                          <a:solidFill>
                            <a:schemeClr val="tx1"/>
                          </a:solidFill>
                          <a:latin typeface="Arial Narrow"/>
                        </a:rPr>
                        <a:t>Doc</a:t>
                      </a:r>
                      <a:r>
                        <a:rPr lang="es-ES" sz="1200" dirty="0">
                          <a:solidFill>
                            <a:schemeClr val="tx1"/>
                          </a:solidFill>
                          <a:latin typeface="Arial Narrow"/>
                        </a:rPr>
                        <a:t> es mas un articulador institucional, y que actualmente se trabaja en el Portal de servicios de FOUCO- Integración con SHD para la generación de la factura </a:t>
                      </a:r>
                      <a:r>
                        <a:rPr lang="es-ES" sz="1200" b="1" dirty="0">
                          <a:solidFill>
                            <a:srgbClr val="FF0000"/>
                          </a:solidFill>
                          <a:latin typeface="Arial Narrow"/>
                        </a:rPr>
                        <a:t>Botón PSE para el pago automático</a:t>
                      </a:r>
                      <a:r>
                        <a:rPr lang="es-ES" sz="1200" dirty="0">
                          <a:solidFill>
                            <a:schemeClr val="tx1"/>
                          </a:solidFill>
                          <a:latin typeface="Arial Narrow"/>
                        </a:rPr>
                        <a:t>, actividad que fue reportada en un 80%</a:t>
                      </a:r>
                    </a:p>
                    <a:p>
                      <a:pPr marL="0" marR="0" lvl="0" indent="0" algn="just" defTabSz="1341307" rtl="0" eaLnBrk="1" fontAlgn="auto" latinLnBrk="0" hangingPunct="1">
                        <a:lnSpc>
                          <a:spcPct val="100000"/>
                        </a:lnSpc>
                        <a:spcBef>
                          <a:spcPts val="0"/>
                        </a:spcBef>
                        <a:spcAft>
                          <a:spcPts val="0"/>
                        </a:spcAft>
                        <a:buClrTx/>
                        <a:buSzTx/>
                        <a:buFontTx/>
                        <a:buNone/>
                        <a:tabLst/>
                        <a:defRPr/>
                      </a:pPr>
                      <a:br>
                        <a:rPr lang="es-ES" sz="1200" dirty="0">
                          <a:solidFill>
                            <a:schemeClr val="tx1"/>
                          </a:solidFill>
                          <a:latin typeface="Arial Narrow" panose="020B0606020202030204" pitchFamily="34" charset="0"/>
                        </a:rPr>
                      </a:br>
                      <a:endParaRPr lang="es-ES" sz="1200" dirty="0">
                        <a:solidFill>
                          <a:schemeClr val="tx1"/>
                        </a:solidFill>
                        <a:latin typeface="Arial Narrow" panose="020B0606020202030204" pitchFamily="34" charset="0"/>
                      </a:endParaRPr>
                    </a:p>
                  </a:txBody>
                  <a:tcPr marL="130276" marR="130276" marT="65137" marB="65137" anchor="ctr"/>
                </a:tc>
                <a:extLst>
                  <a:ext uri="{0D108BD9-81ED-4DB2-BD59-A6C34878D82A}">
                    <a16:rowId xmlns:a16="http://schemas.microsoft.com/office/drawing/2014/main" val="10002"/>
                  </a:ext>
                </a:extLst>
              </a:tr>
              <a:tr h="272389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b="0" i="0" u="none" strike="noStrike">
                          <a:solidFill>
                            <a:schemeClr val="tx1"/>
                          </a:solidFill>
                          <a:effectLst/>
                          <a:latin typeface="Arial Narrow" panose="020B0606020202030204" pitchFamily="34" charset="0"/>
                        </a:rPr>
                        <a:t>Implementar  un programa de renovación de equipo menor, herramientas, accesorios y elementos de protección personal para  la UAECOB.</a:t>
                      </a:r>
                      <a:endParaRPr lang="es-ES" sz="1200" b="0" i="0" u="none" strike="noStrike">
                        <a:solidFill>
                          <a:schemeClr val="tx1"/>
                        </a:solidFill>
                        <a:effectLst/>
                        <a:latin typeface="Arial Narrow" panose="020B0606020202030204" pitchFamily="34" charset="0"/>
                      </a:endParaRPr>
                    </a:p>
                  </a:txBody>
                  <a:tcPr marL="130276" marR="130276" marT="65137" marB="6513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Arial Narrow" panose="020B0606020202030204" pitchFamily="34" charset="0"/>
                        </a:rPr>
                        <a:t>Subdirección Operativa.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a:solidFill>
                          <a:srgbClr val="000000"/>
                        </a:solidFill>
                        <a:effectLst/>
                        <a:latin typeface="Arial Narrow" panose="020B0606020202030204" pitchFamily="34" charset="0"/>
                      </a:endParaRPr>
                    </a:p>
                  </a:txBody>
                  <a:tcPr marL="130276" marR="130276" marT="65137" marB="65137" anchor="ctr"/>
                </a:tc>
                <a:tc>
                  <a:txBody>
                    <a:bodyPr/>
                    <a:lstStyle/>
                    <a:p>
                      <a:endParaRPr lang="es-CO" sz="1200">
                        <a:latin typeface="Arial Narrow" panose="020B0606020202030204" pitchFamily="34" charset="0"/>
                      </a:endParaRPr>
                    </a:p>
                  </a:txBody>
                  <a:tcPr marL="130276" marR="130276" marT="65137" marB="65137"/>
                </a:tc>
                <a:tc>
                  <a:txBody>
                    <a:bodyPr/>
                    <a:lstStyle/>
                    <a:p>
                      <a:pPr algn="just" fontAlgn="ctr"/>
                      <a:r>
                        <a:rPr lang="es-ES" sz="1200" dirty="0">
                          <a:latin typeface="Arial Narrow" panose="020B0606020202030204" pitchFamily="34" charset="0"/>
                        </a:rPr>
                        <a:t>Durante el primer trimestre de 2023, se ejecutaron las siguientes actividades:</a:t>
                      </a:r>
                    </a:p>
                    <a:p>
                      <a:endParaRPr lang="es-ES" sz="1200" dirty="0">
                        <a:latin typeface="Arial Narrow" panose="020B0606020202030204" pitchFamily="34" charset="0"/>
                      </a:endParaRPr>
                    </a:p>
                    <a:p>
                      <a:r>
                        <a:rPr lang="es-ES" sz="1200" dirty="0">
                          <a:latin typeface="Arial Narrow" panose="020B0606020202030204" pitchFamily="34" charset="0"/>
                        </a:rPr>
                        <a:t>Durante el primer trimestre de 2023, se ejecutaron las siguientes actividades:</a:t>
                      </a:r>
                    </a:p>
                    <a:p>
                      <a:r>
                        <a:rPr lang="es-ES" sz="1200" dirty="0">
                          <a:latin typeface="Arial Narrow" panose="020B0606020202030204" pitchFamily="34" charset="0"/>
                        </a:rPr>
                        <a:t>1.Recepción  el 06/mar/2023,  de 667 unidades de cascos para la atención de incendios  forestales y </a:t>
                      </a:r>
                      <a:r>
                        <a:rPr lang="es-ES" sz="1200" dirty="0" err="1">
                          <a:latin typeface="Arial Narrow" panose="020B0606020202030204" pitchFamily="34" charset="0"/>
                        </a:rPr>
                        <a:t>operacionesde</a:t>
                      </a:r>
                      <a:r>
                        <a:rPr lang="es-ES" sz="1200" dirty="0">
                          <a:latin typeface="Arial Narrow" panose="020B0606020202030204" pitchFamily="34" charset="0"/>
                        </a:rPr>
                        <a:t> rescate, adquiridos mediante el contrato 449-2022 al proveedor KPN COLOMBIA SAS.</a:t>
                      </a:r>
                    </a:p>
                    <a:p>
                      <a:r>
                        <a:rPr lang="es-ES" sz="1200" dirty="0">
                          <a:latin typeface="Arial Narrow" panose="020B0606020202030204" pitchFamily="34" charset="0"/>
                        </a:rPr>
                        <a:t>2. Recepción el 24/feb/2023, de  tres (03) elementos denominados simuladores  en aula de fenómenos fisicoquímicos del fuego, adquiridos </a:t>
                      </a:r>
                      <a:r>
                        <a:rPr lang="es-ES" sz="1200" dirty="0" err="1">
                          <a:latin typeface="Arial Narrow" panose="020B0606020202030204" pitchFamily="34" charset="0"/>
                        </a:rPr>
                        <a:t>medainte</a:t>
                      </a:r>
                      <a:r>
                        <a:rPr lang="es-ES" sz="1200" dirty="0">
                          <a:latin typeface="Arial Narrow" panose="020B0606020202030204" pitchFamily="34" charset="0"/>
                        </a:rPr>
                        <a:t> el  contrato.606-2022 al proveedor IMPLESEG S.A.S. </a:t>
                      </a:r>
                    </a:p>
                  </a:txBody>
                  <a:tcPr marL="130276" marR="130276" marT="65137" marB="65137" anchor="ctr"/>
                </a:tc>
                <a:extLst>
                  <a:ext uri="{0D108BD9-81ED-4DB2-BD59-A6C34878D82A}">
                    <a16:rowId xmlns:a16="http://schemas.microsoft.com/office/drawing/2014/main" val="10003"/>
                  </a:ext>
                </a:extLst>
              </a:tr>
            </a:tbl>
          </a:graphicData>
        </a:graphic>
      </p:graphicFrame>
      <p:grpSp>
        <p:nvGrpSpPr>
          <p:cNvPr id="7" name="Grupo 6" descr="Grafica de Indicadores&#10;">
            <a:extLst>
              <a:ext uri="{FF2B5EF4-FFF2-40B4-BE49-F238E27FC236}">
                <a16:creationId xmlns:a16="http://schemas.microsoft.com/office/drawing/2014/main" id="{FB0E66D5-EBA7-1D68-E60C-FB22F0EE2B94}"/>
              </a:ext>
            </a:extLst>
          </p:cNvPr>
          <p:cNvGrpSpPr/>
          <p:nvPr/>
        </p:nvGrpSpPr>
        <p:grpSpPr>
          <a:xfrm>
            <a:off x="4968775" y="2303860"/>
            <a:ext cx="2941196" cy="7231340"/>
            <a:chOff x="4968775" y="2303860"/>
            <a:chExt cx="2941196" cy="7231340"/>
          </a:xfrm>
        </p:grpSpPr>
        <p:pic>
          <p:nvPicPr>
            <p:cNvPr id="2" name="Imagen 1" descr="imagen indicadores" title="imagen indicadores"/>
            <p:cNvPicPr>
              <a:picLocks noChangeAspect="1"/>
            </p:cNvPicPr>
            <p:nvPr/>
          </p:nvPicPr>
          <p:blipFill>
            <a:blip r:embed="rId3"/>
            <a:stretch>
              <a:fillRect/>
            </a:stretch>
          </p:blipFill>
          <p:spPr>
            <a:xfrm>
              <a:off x="4968775" y="2303860"/>
              <a:ext cx="2911110" cy="2159856"/>
            </a:xfrm>
            <a:prstGeom prst="rect">
              <a:avLst/>
            </a:prstGeom>
          </p:spPr>
        </p:pic>
        <p:pic>
          <p:nvPicPr>
            <p:cNvPr id="5" name="Imagen 4" descr="imagen indicadores" title="imagen indicadores"/>
            <p:cNvPicPr>
              <a:picLocks noChangeAspect="1"/>
            </p:cNvPicPr>
            <p:nvPr/>
          </p:nvPicPr>
          <p:blipFill>
            <a:blip r:embed="rId4"/>
            <a:stretch>
              <a:fillRect/>
            </a:stretch>
          </p:blipFill>
          <p:spPr>
            <a:xfrm>
              <a:off x="5142769" y="4770563"/>
              <a:ext cx="2623295" cy="2141341"/>
            </a:xfrm>
            <a:prstGeom prst="rect">
              <a:avLst/>
            </a:prstGeom>
          </p:spPr>
        </p:pic>
        <p:pic>
          <p:nvPicPr>
            <p:cNvPr id="4" name="Imagen 3" descr="imagen indicadores" title="imagen indicadores">
              <a:extLst>
                <a:ext uri="{FF2B5EF4-FFF2-40B4-BE49-F238E27FC236}">
                  <a16:creationId xmlns:a16="http://schemas.microsoft.com/office/drawing/2014/main" id="{BBF95BD1-AEE9-2750-9B48-0C9EE6697C41}"/>
                </a:ext>
              </a:extLst>
            </p:cNvPr>
            <p:cNvPicPr>
              <a:picLocks noChangeAspect="1"/>
            </p:cNvPicPr>
            <p:nvPr/>
          </p:nvPicPr>
          <p:blipFill>
            <a:blip r:embed="rId3"/>
            <a:stretch>
              <a:fillRect/>
            </a:stretch>
          </p:blipFill>
          <p:spPr>
            <a:xfrm>
              <a:off x="4998861" y="7375344"/>
              <a:ext cx="2911110" cy="2159856"/>
            </a:xfrm>
            <a:prstGeom prst="rect">
              <a:avLst/>
            </a:prstGeom>
          </p:spPr>
        </p:pic>
      </p:grpSp>
      <p:pic>
        <p:nvPicPr>
          <p:cNvPr id="3" name="Imagen 2" descr="imagen de alerta">
            <a:extLst>
              <a:ext uri="{FF2B5EF4-FFF2-40B4-BE49-F238E27FC236}">
                <a16:creationId xmlns:a16="http://schemas.microsoft.com/office/drawing/2014/main" id="{8D508762-BBF8-F777-913A-F4C5E0A005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894" t="43584" r="46070" b="44487"/>
          <a:stretch/>
        </p:blipFill>
        <p:spPr>
          <a:xfrm>
            <a:off x="14790428" y="4769105"/>
            <a:ext cx="528033" cy="440936"/>
          </a:xfrm>
          <a:prstGeom prst="rect">
            <a:avLst/>
          </a:prstGeom>
        </p:spPr>
      </p:pic>
      <p:sp>
        <p:nvSpPr>
          <p:cNvPr id="15" name="CuadroTexto 14">
            <a:extLst>
              <a:ext uri="{FF2B5EF4-FFF2-40B4-BE49-F238E27FC236}">
                <a16:creationId xmlns:a16="http://schemas.microsoft.com/office/drawing/2014/main" id="{434A24AE-5807-DC9F-E12E-434EAC6FA447}"/>
              </a:ext>
            </a:extLst>
          </p:cNvPr>
          <p:cNvSpPr txBox="1">
            <a:spLocks/>
          </p:cNvSpPr>
          <p:nvPr/>
        </p:nvSpPr>
        <p:spPr>
          <a:xfrm>
            <a:off x="491943" y="9823532"/>
            <a:ext cx="71044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a:ln>
                  <a:noFill/>
                </a:ln>
                <a:uLnTx/>
                <a:uFillTx/>
                <a:ea typeface="+mn-ea"/>
                <a:cs typeface="+mn-cs"/>
              </a:rPr>
              <a:t>Fuente: Oficina Asesora de Planeación – U.A.E Cuerpo Oficial de Bomberos de Bogotá </a:t>
            </a:r>
            <a:endParaRPr kumimoji="0" lang="es-CO" sz="1200" b="0" i="1" u="none" strike="noStrike" kern="1200" cap="none" spc="0" normalizeH="0" baseline="0" noProof="0">
              <a:ln>
                <a:noFill/>
              </a:ln>
              <a:uLnTx/>
              <a:uFillTx/>
              <a:ea typeface="+mn-ea"/>
              <a:cs typeface="+mn-cs"/>
            </a:endParaRPr>
          </a:p>
        </p:txBody>
      </p:sp>
    </p:spTree>
    <p:extLst>
      <p:ext uri="{BB962C8B-B14F-4D97-AF65-F5344CB8AC3E}">
        <p14:creationId xmlns:p14="http://schemas.microsoft.com/office/powerpoint/2010/main" val="32940504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048DB4D4F074442A89EE742B79794D8" ma:contentTypeVersion="11" ma:contentTypeDescription="Crear nuevo documento." ma:contentTypeScope="" ma:versionID="2bcbb561a798fc996992459a856bb821">
  <xsd:schema xmlns:xsd="http://www.w3.org/2001/XMLSchema" xmlns:xs="http://www.w3.org/2001/XMLSchema" xmlns:p="http://schemas.microsoft.com/office/2006/metadata/properties" xmlns:ns3="98b321b4-920d-4aa8-a8c8-af9c4f801a64" xmlns:ns4="1302769f-41e3-49ee-a7ea-2586493f6c15" targetNamespace="http://schemas.microsoft.com/office/2006/metadata/properties" ma:root="true" ma:fieldsID="c3910dd64c838d9cf57b9feda83259f2" ns3:_="" ns4:_="">
    <xsd:import namespace="98b321b4-920d-4aa8-a8c8-af9c4f801a64"/>
    <xsd:import namespace="1302769f-41e3-49ee-a7ea-2586493f6c15"/>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b321b4-920d-4aa8-a8c8-af9c4f801a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02769f-41e3-49ee-a7ea-2586493f6c15"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SharingHintHash" ma:index="13"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8b321b4-920d-4aa8-a8c8-af9c4f801a64" xsi:nil="true"/>
  </documentManagement>
</p:properties>
</file>

<file path=customXml/itemProps1.xml><?xml version="1.0" encoding="utf-8"?>
<ds:datastoreItem xmlns:ds="http://schemas.openxmlformats.org/officeDocument/2006/customXml" ds:itemID="{60F9F48E-2E1C-4EAB-ACCF-E5CB2AD466A9}">
  <ds:schemaRefs>
    <ds:schemaRef ds:uri="http://schemas.microsoft.com/sharepoint/v3/contenttype/forms"/>
  </ds:schemaRefs>
</ds:datastoreItem>
</file>

<file path=customXml/itemProps2.xml><?xml version="1.0" encoding="utf-8"?>
<ds:datastoreItem xmlns:ds="http://schemas.openxmlformats.org/officeDocument/2006/customXml" ds:itemID="{FFAC4F23-DD3C-4AE5-8287-D3C5902D1F9D}">
  <ds:schemaRefs>
    <ds:schemaRef ds:uri="1302769f-41e3-49ee-a7ea-2586493f6c15"/>
    <ds:schemaRef ds:uri="98b321b4-920d-4aa8-a8c8-af9c4f801a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B814A1B-B4AB-44C0-B538-96EF9E617740}">
  <ds:schemaRefs>
    <ds:schemaRef ds:uri="1302769f-41e3-49ee-a7ea-2586493f6c15"/>
    <ds:schemaRef ds:uri="http://schemas.microsoft.com/office/2006/documentManagement/types"/>
    <ds:schemaRef ds:uri="http://purl.org/dc/dcmitype/"/>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98b321b4-920d-4aa8-a8c8-af9c4f801a6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141</TotalTime>
  <Words>8180</Words>
  <Application>Microsoft Office PowerPoint</Application>
  <PresentationFormat>Personalizado</PresentationFormat>
  <Paragraphs>599</Paragraphs>
  <Slides>39</Slides>
  <Notes>1</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39</vt:i4>
      </vt:variant>
    </vt:vector>
  </HeadingPairs>
  <TitlesOfParts>
    <vt:vector size="50" baseType="lpstr">
      <vt:lpstr>Aharoni</vt:lpstr>
      <vt:lpstr>Arial</vt:lpstr>
      <vt:lpstr>Arial Narrow</vt:lpstr>
      <vt:lpstr>Calibri</vt:lpstr>
      <vt:lpstr>Calibri Light</vt:lpstr>
      <vt:lpstr>Impact</vt:lpstr>
      <vt:lpstr>Museo Sans Condensed</vt:lpstr>
      <vt:lpstr>Wingdings</vt:lpstr>
      <vt:lpstr>Tema de Office</vt:lpstr>
      <vt:lpstr>2_Tema de Office</vt:lpstr>
      <vt:lpstr>1_Tema de Office</vt:lpstr>
      <vt:lpstr>Cuarto informe de seguimiento a la planeación institucional- Corte a 31 de Marzo                      </vt:lpstr>
      <vt:lpstr>Introducción </vt:lpstr>
      <vt:lpstr>Contenido del informe</vt:lpstr>
      <vt:lpstr>Instrumentos Metodológicos </vt:lpstr>
      <vt:lpstr>PEI 2020-2022</vt:lpstr>
      <vt:lpstr>Plan Estratégico Institucional  -PEI </vt:lpstr>
      <vt:lpstr>Plan Estratégico Institucional   </vt:lpstr>
      <vt:lpstr>Tabla # 1 Alineación Proyectos    </vt:lpstr>
      <vt:lpstr>Tabla # 2 Indicadores de Impacto    </vt:lpstr>
      <vt:lpstr>Tabla# 2 Indicadores de Impacto    </vt:lpstr>
      <vt:lpstr>Tabla, # 2 Indicadores de Impacto    </vt:lpstr>
      <vt:lpstr>Tabla, # 2 Indicadores de Impacto,    </vt:lpstr>
      <vt:lpstr>Plan de Acción   </vt:lpstr>
      <vt:lpstr>Plan de Acción  </vt:lpstr>
      <vt:lpstr>Plan de Acción - FOGEDI </vt:lpstr>
      <vt:lpstr>Plan de Acción – FOGEDI   </vt:lpstr>
      <vt:lpstr>Plan de Acción – FOGEDI  (Observaciones) </vt:lpstr>
      <vt:lpstr>Planes Institucionales</vt:lpstr>
      <vt:lpstr>La numeración de los planes corresponde a una estandarización interna, razón por la cual pueden no evidenciarse algunos consecutivos, debido a que , planes como el estandarizado con el numero 11 plan de tratamiento de riesgos son metodológicos, mientras que otros como los planes de mejoramiento son medidos por la Oficina de Control Interno</vt:lpstr>
      <vt:lpstr>Avance de Planes   </vt:lpstr>
      <vt:lpstr>PINAR  </vt:lpstr>
      <vt:lpstr>PESI  </vt:lpstr>
      <vt:lpstr>Plan Anticorrupción y de Atención al Ciudadano </vt:lpstr>
      <vt:lpstr>Plan anual de auditorias</vt:lpstr>
      <vt:lpstr>Plan Institucional de Gestión Ambiental – PIGA</vt:lpstr>
      <vt:lpstr>Participación ciudadana </vt:lpstr>
      <vt:lpstr>Plan Institucional de Capacitación</vt:lpstr>
      <vt:lpstr>Plan anual de Vacantes </vt:lpstr>
      <vt:lpstr>Plan de Trabajo Anual en Seguridad y Salud en el Trabajo</vt:lpstr>
      <vt:lpstr>MIPG</vt:lpstr>
      <vt:lpstr>Modelo integrado de Planeación y Gestión - MIPG </vt:lpstr>
      <vt:lpstr>Modelo integrado de Planeación y Gestión – MIPG  </vt:lpstr>
      <vt:lpstr>Modelo integrado de Planeación y Gestión – MIPG.</vt:lpstr>
      <vt:lpstr>Ejecución presupuestal </vt:lpstr>
      <vt:lpstr>Ejecución Presupuestal         </vt:lpstr>
      <vt:lpstr>Ejecución  Presupuestal </vt:lpstr>
      <vt:lpstr>Ejecución   Presupuestal </vt:lpstr>
      <vt:lpstr>Alerta del Seguimiento </vt:lpstr>
      <vt:lpstr>Alerta del Seguimiento,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Erika Lizeth Vasquez Ramirez</dc:creator>
  <cp:lastModifiedBy>Cristian Camilo Suarez Herrera</cp:lastModifiedBy>
  <cp:revision>20</cp:revision>
  <dcterms:created xsi:type="dcterms:W3CDTF">2018-03-08T19:33:51Z</dcterms:created>
  <dcterms:modified xsi:type="dcterms:W3CDTF">2023-05-31T20:07:01Z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0x0101004048DB4D4F074442A89EE742B79794D8</vt:lpwstr>
  </property>
</Properties>
</file>