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2" r:id="rId1"/>
  </p:sldMasterIdLst>
  <p:sldIdLst>
    <p:sldId id="263" r:id="rId2"/>
  </p:sldIdLst>
  <p:sldSz cx="32399288" cy="485997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307" userDrawn="1">
          <p15:clr>
            <a:srgbClr val="A4A3A4"/>
          </p15:clr>
        </p15:guide>
        <p15:guide id="2" pos="10205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an Sebastian Barreto Montoya" initials="JSBM" lastIdx="17" clrIdx="0">
    <p:extLst>
      <p:ext uri="{19B8F6BF-5375-455C-9EA6-DF929625EA0E}">
        <p15:presenceInfo xmlns:p15="http://schemas.microsoft.com/office/powerpoint/2012/main" userId="S::jsbarreto@ani.gov.co::e9123e52-6b1d-46b9-9402-fe44d1103c1f" providerId="AD"/>
      </p:ext>
    </p:extLst>
  </p:cmAuthor>
  <p:cmAuthor id="2" name="Microsoft Office User" initials="MOU" lastIdx="2" clrIdx="1">
    <p:extLst>
      <p:ext uri="{19B8F6BF-5375-455C-9EA6-DF929625EA0E}">
        <p15:presenceInfo xmlns:p15="http://schemas.microsoft.com/office/powerpoint/2012/main" userId="Microsoft Office 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6057"/>
    <a:srgbClr val="00BEC0"/>
    <a:srgbClr val="A2CF27"/>
    <a:srgbClr val="F2A310"/>
    <a:srgbClr val="904380"/>
    <a:srgbClr val="0B4C7C"/>
    <a:srgbClr val="E6722D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FD4443E-F989-4FC4-A0C8-D5A2AF1F390B}" styleName="Estilo oscuro 1 - Énfasis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016" autoAdjust="0"/>
    <p:restoredTop sz="96395" autoAdjust="0"/>
  </p:normalViewPr>
  <p:slideViewPr>
    <p:cSldViewPr snapToGrid="0">
      <p:cViewPr varScale="1">
        <p:scale>
          <a:sx n="16" d="100"/>
          <a:sy n="16" d="100"/>
        </p:scale>
        <p:origin x="3798" y="162"/>
      </p:cViewPr>
      <p:guideLst>
        <p:guide orient="horz" pos="15307"/>
        <p:guide pos="1020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953709"/>
            <a:ext cx="27539395" cy="16919904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5526109"/>
            <a:ext cx="24299466" cy="11733680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8F72-9CDA-4CC8-901A-0DDA369B2985}" type="datetimeFigureOut">
              <a:rPr lang="es-CO" smtClean="0"/>
              <a:t>30/01/2023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47B1D-DFD7-41B3-BCF3-D53D8400B5C6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475915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8F72-9CDA-4CC8-901A-0DDA369B2985}" type="datetimeFigureOut">
              <a:rPr lang="es-CO" smtClean="0"/>
              <a:t>30/01/2023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47B1D-DFD7-41B3-BCF3-D53D8400B5C6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803650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587486"/>
            <a:ext cx="6986096" cy="4118602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587486"/>
            <a:ext cx="20553298" cy="4118602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8F72-9CDA-4CC8-901A-0DDA369B2985}" type="datetimeFigureOut">
              <a:rPr lang="es-CO" smtClean="0"/>
              <a:t>30/01/2023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47B1D-DFD7-41B3-BCF3-D53D8400B5C6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56229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8F72-9CDA-4CC8-901A-0DDA369B2985}" type="datetimeFigureOut">
              <a:rPr lang="es-CO" smtClean="0"/>
              <a:t>30/01/2023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47B1D-DFD7-41B3-BCF3-D53D8400B5C6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800142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2116196"/>
            <a:ext cx="27944386" cy="2021613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32523580"/>
            <a:ext cx="27944386" cy="1063118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8F72-9CDA-4CC8-901A-0DDA369B2985}" type="datetimeFigureOut">
              <a:rPr lang="es-CO" smtClean="0"/>
              <a:t>30/01/2023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47B1D-DFD7-41B3-BCF3-D53D8400B5C6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590343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2937427"/>
            <a:ext cx="13769697" cy="3083607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2937427"/>
            <a:ext cx="13769697" cy="3083607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8F72-9CDA-4CC8-901A-0DDA369B2985}" type="datetimeFigureOut">
              <a:rPr lang="es-CO" smtClean="0"/>
              <a:t>30/01/2023</a:t>
            </a:fld>
            <a:endParaRPr lang="es-C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47B1D-DFD7-41B3-BCF3-D53D8400B5C6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543439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587496"/>
            <a:ext cx="27944386" cy="93937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1913686"/>
            <a:ext cx="13706415" cy="583871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7752399"/>
            <a:ext cx="13706415" cy="2611110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1913686"/>
            <a:ext cx="13773917" cy="583871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7752399"/>
            <a:ext cx="13773917" cy="2611110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8F72-9CDA-4CC8-901A-0DDA369B2985}" type="datetimeFigureOut">
              <a:rPr lang="es-CO" smtClean="0"/>
              <a:t>30/01/2023</a:t>
            </a:fld>
            <a:endParaRPr lang="es-CO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47B1D-DFD7-41B3-BCF3-D53D8400B5C6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64961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8F72-9CDA-4CC8-901A-0DDA369B2985}" type="datetimeFigureOut">
              <a:rPr lang="es-CO" smtClean="0"/>
              <a:t>30/01/2023</a:t>
            </a:fld>
            <a:endParaRPr lang="es-CO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47B1D-DFD7-41B3-BCF3-D53D8400B5C6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33825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8F72-9CDA-4CC8-901A-0DDA369B2985}" type="datetimeFigureOut">
              <a:rPr lang="es-CO" smtClean="0"/>
              <a:t>30/01/2023</a:t>
            </a:fld>
            <a:endParaRPr lang="es-CO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47B1D-DFD7-41B3-BCF3-D53D8400B5C6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077468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3239982"/>
            <a:ext cx="10449614" cy="11339936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997471"/>
            <a:ext cx="16402140" cy="34537305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4579917"/>
            <a:ext cx="10449614" cy="27011101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8F72-9CDA-4CC8-901A-0DDA369B2985}" type="datetimeFigureOut">
              <a:rPr lang="es-CO" smtClean="0"/>
              <a:t>30/01/2023</a:t>
            </a:fld>
            <a:endParaRPr lang="es-C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47B1D-DFD7-41B3-BCF3-D53D8400B5C6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013452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3239982"/>
            <a:ext cx="10449614" cy="11339936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997471"/>
            <a:ext cx="16402140" cy="34537305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4579917"/>
            <a:ext cx="10449614" cy="27011101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8F72-9CDA-4CC8-901A-0DDA369B2985}" type="datetimeFigureOut">
              <a:rPr lang="es-CO" smtClean="0"/>
              <a:t>30/01/2023</a:t>
            </a:fld>
            <a:endParaRPr lang="es-C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47B1D-DFD7-41B3-BCF3-D53D8400B5C6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327421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587496"/>
            <a:ext cx="27944386" cy="93937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2937427"/>
            <a:ext cx="27944386" cy="30836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5044756"/>
            <a:ext cx="7289840" cy="25874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D8F72-9CDA-4CC8-901A-0DDA369B2985}" type="datetimeFigureOut">
              <a:rPr lang="es-CO" smtClean="0"/>
              <a:t>30/01/2023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5044756"/>
            <a:ext cx="10934760" cy="25874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5044756"/>
            <a:ext cx="7289840" cy="25874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547B1D-DFD7-41B3-BCF3-D53D8400B5C6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961795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https://www.bomberosbogota.gov.co/transparencia/procesos/gestion-recursos" TargetMode="External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26E1D5A5-0FBA-46A5-B7BB-EA8FDD935BB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68665" y="-7568097"/>
            <a:ext cx="12105665" cy="1445784"/>
          </a:xfrm>
        </p:spPr>
        <p:txBody>
          <a:bodyPr>
            <a:normAutofit/>
          </a:bodyPr>
          <a:lstStyle/>
          <a:p>
            <a:r>
              <a:rPr lang="es-CO" sz="3600" dirty="0">
                <a:solidFill>
                  <a:schemeClr val="bg1"/>
                </a:solidFill>
              </a:rPr>
              <a:t>Caracterización de proceso de evaluación y control</a:t>
            </a:r>
          </a:p>
        </p:txBody>
      </p:sp>
      <p:pic>
        <p:nvPicPr>
          <p:cNvPr id="1026" name="Imagen 13" descr="Escudo de la Alcaldía Mayor de Bogotá D.C. - Unidad Administrativa Especial Cuerpo Oficial de Bomberos">
            <a:extLst>
              <a:ext uri="{FF2B5EF4-FFF2-40B4-BE49-F238E27FC236}">
                <a16:creationId xmlns:a16="http://schemas.microsoft.com/office/drawing/2014/main" id="{A2E83F2B-DB96-4F47-AEC4-28D9F59E1B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3700" y="1445219"/>
            <a:ext cx="3910773" cy="3188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00B93565-AE10-40A0-BD00-6D83CF6593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9517593"/>
              </p:ext>
            </p:extLst>
          </p:nvPr>
        </p:nvGraphicFramePr>
        <p:xfrm>
          <a:off x="368187" y="1020567"/>
          <a:ext cx="31538846" cy="4182503"/>
        </p:xfrm>
        <a:graphic>
          <a:graphicData uri="http://schemas.openxmlformats.org/drawingml/2006/table">
            <a:tbl>
              <a:tblPr firstRow="1" firstCol="1" bandRow="1"/>
              <a:tblGrid>
                <a:gridCol w="6891325">
                  <a:extLst>
                    <a:ext uri="{9D8B030D-6E8A-4147-A177-3AD203B41FA5}">
                      <a16:colId xmlns:a16="http://schemas.microsoft.com/office/drawing/2014/main" val="3259415855"/>
                    </a:ext>
                  </a:extLst>
                </a:gridCol>
                <a:gridCol w="17683174">
                  <a:extLst>
                    <a:ext uri="{9D8B030D-6E8A-4147-A177-3AD203B41FA5}">
                      <a16:colId xmlns:a16="http://schemas.microsoft.com/office/drawing/2014/main" val="2906071637"/>
                    </a:ext>
                  </a:extLst>
                </a:gridCol>
                <a:gridCol w="6964347">
                  <a:extLst>
                    <a:ext uri="{9D8B030D-6E8A-4147-A177-3AD203B41FA5}">
                      <a16:colId xmlns:a16="http://schemas.microsoft.com/office/drawing/2014/main" val="466272656"/>
                    </a:ext>
                  </a:extLst>
                </a:gridCol>
              </a:tblGrid>
              <a:tr h="4182503">
                <a:tc>
                  <a:txBody>
                    <a:bodyPr/>
                    <a:lstStyle/>
                    <a:p>
                      <a:pPr>
                        <a:tabLst>
                          <a:tab pos="2806065" algn="ctr"/>
                          <a:tab pos="5612130" algn="r"/>
                        </a:tabLst>
                      </a:pPr>
                      <a:endParaRPr lang="es-CO" sz="3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22" marR="6172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CO" sz="33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CO" sz="33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33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CARACTERIZACIÓN DE PROCESO </a:t>
                      </a:r>
                    </a:p>
                    <a:p>
                      <a:pPr marL="0" marR="0" lvl="0" indent="0" algn="l" defTabSz="36000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806065" algn="ctr"/>
                          <a:tab pos="5612130" algn="r"/>
                        </a:tabLst>
                        <a:defRPr/>
                      </a:pPr>
                      <a:r>
                        <a:rPr lang="es-CO" sz="26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Nombre del Proceso</a:t>
                      </a:r>
                    </a:p>
                    <a:p>
                      <a:pPr algn="ctr">
                        <a:tabLst>
                          <a:tab pos="2806065" algn="ctr"/>
                          <a:tab pos="5612130" algn="r"/>
                        </a:tabLst>
                      </a:pPr>
                      <a:endParaRPr lang="es-CO" sz="33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tabLst>
                          <a:tab pos="2806065" algn="ctr"/>
                          <a:tab pos="5612130" algn="r"/>
                        </a:tabLst>
                      </a:pPr>
                      <a:r>
                        <a:rPr lang="es-CO" sz="33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GESTIÓN DE RECURSOS</a:t>
                      </a:r>
                      <a:endParaRPr lang="es-CO" sz="3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22" marR="6172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CO" sz="33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33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Código: </a:t>
                      </a:r>
                      <a:r>
                        <a:rPr lang="pt-BR" sz="33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GR-CP01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33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Versión:02</a:t>
                      </a:r>
                      <a:endParaRPr lang="es-CO" sz="3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33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Vigencia: 23/12/2022</a:t>
                      </a:r>
                      <a:endParaRPr lang="es-CO" sz="3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tabLst>
                          <a:tab pos="2806065" algn="ctr"/>
                          <a:tab pos="5612130" algn="r"/>
                        </a:tabLst>
                      </a:pPr>
                      <a:r>
                        <a:rPr lang="es-CO" sz="33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Página </a:t>
                      </a:r>
                      <a:r>
                        <a:rPr lang="es-CO" sz="33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s-CO" sz="33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s-CO" sz="33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CO" sz="3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22" marR="6172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5421098"/>
                  </a:ext>
                </a:extLst>
              </a:tr>
            </a:tbl>
          </a:graphicData>
        </a:graphic>
      </p:graphicFrame>
      <p:grpSp>
        <p:nvGrpSpPr>
          <p:cNvPr id="6" name="Grupo 5" descr="Ciclo Planear Hacer Verificar Actuar">
            <a:extLst>
              <a:ext uri="{FF2B5EF4-FFF2-40B4-BE49-F238E27FC236}">
                <a16:creationId xmlns:a16="http://schemas.microsoft.com/office/drawing/2014/main" id="{30A97413-5929-490F-A216-CF2FD4C3BC81}"/>
              </a:ext>
            </a:extLst>
          </p:cNvPr>
          <p:cNvGrpSpPr/>
          <p:nvPr/>
        </p:nvGrpSpPr>
        <p:grpSpPr>
          <a:xfrm>
            <a:off x="405741" y="6510697"/>
            <a:ext cx="31622346" cy="10764164"/>
            <a:chOff x="450830" y="-2210176"/>
            <a:chExt cx="35136456" cy="11960358"/>
          </a:xfrm>
        </p:grpSpPr>
        <p:sp>
          <p:nvSpPr>
            <p:cNvPr id="244" name="Rectángulo redondeado 243">
              <a:extLst>
                <a:ext uri="{FF2B5EF4-FFF2-40B4-BE49-F238E27FC236}">
                  <a16:creationId xmlns:a16="http://schemas.microsoft.com/office/drawing/2014/main" id="{2BAF052C-A126-364A-A755-C6EBC5DCBA5D}"/>
                </a:ext>
              </a:extLst>
            </p:cNvPr>
            <p:cNvSpPr/>
            <p:nvPr/>
          </p:nvSpPr>
          <p:spPr>
            <a:xfrm rot="16200000">
              <a:off x="-408141" y="-1021065"/>
              <a:ext cx="2605136" cy="748633"/>
            </a:xfrm>
            <a:prstGeom prst="roundRect">
              <a:avLst>
                <a:gd name="adj" fmla="val 50000"/>
              </a:avLst>
            </a:prstGeom>
            <a:solidFill>
              <a:srgbClr val="FC605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sz="3234" dirty="0"/>
                <a:t>Objetivo</a:t>
              </a:r>
            </a:p>
          </p:txBody>
        </p:sp>
        <p:sp>
          <p:nvSpPr>
            <p:cNvPr id="10" name="Rectángulo 9"/>
            <p:cNvSpPr/>
            <p:nvPr/>
          </p:nvSpPr>
          <p:spPr>
            <a:xfrm>
              <a:off x="1926708" y="-2008766"/>
              <a:ext cx="10307633" cy="283468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8249" tIns="54128" rIns="108249" bIns="5412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just"/>
              <a:r>
                <a:rPr lang="es-ES" sz="2501" dirty="0">
                  <a:solidFill>
                    <a:schemeClr val="tx1"/>
                  </a:solidFill>
                </a:rPr>
                <a:t>Gestionar los recursos de la entidad, mediante la adquisición de</a:t>
              </a:r>
            </a:p>
            <a:p>
              <a:pPr algn="just"/>
              <a:r>
                <a:rPr lang="es-ES" sz="2501" dirty="0">
                  <a:solidFill>
                    <a:schemeClr val="tx1"/>
                  </a:solidFill>
                </a:rPr>
                <a:t>bienes y servicios, la administración de inventarios y de</a:t>
              </a:r>
            </a:p>
            <a:p>
              <a:pPr algn="just"/>
              <a:r>
                <a:rPr lang="es-ES" sz="2501" dirty="0">
                  <a:solidFill>
                    <a:schemeClr val="tx1"/>
                  </a:solidFill>
                </a:rPr>
                <a:t>infraestructura, la gestión documental y el cuidado del ambiente;</a:t>
              </a:r>
            </a:p>
            <a:p>
              <a:pPr algn="just"/>
              <a:r>
                <a:rPr lang="es-ES" sz="2501" dirty="0">
                  <a:solidFill>
                    <a:schemeClr val="tx1"/>
                  </a:solidFill>
                </a:rPr>
                <a:t>garantizando la ejecución de los recursos financieros, buscando</a:t>
              </a:r>
            </a:p>
            <a:p>
              <a:pPr algn="just"/>
              <a:r>
                <a:rPr lang="es-ES" sz="2501" dirty="0">
                  <a:solidFill>
                    <a:schemeClr val="tx1"/>
                  </a:solidFill>
                </a:rPr>
                <a:t>una eficiente ejecución del gasto público y un óptimo manejo,</a:t>
              </a:r>
            </a:p>
            <a:p>
              <a:pPr algn="just"/>
              <a:r>
                <a:rPr lang="es-ES" sz="2501" dirty="0">
                  <a:solidFill>
                    <a:schemeClr val="tx1"/>
                  </a:solidFill>
                </a:rPr>
                <a:t>control y seguimiento de la disposición y uso de recursos físicos.</a:t>
              </a:r>
              <a:endParaRPr lang="es-CO" sz="2514" dirty="0">
                <a:solidFill>
                  <a:schemeClr val="tx1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79" name="Rectángulo redondeado 178">
              <a:extLst>
                <a:ext uri="{FF2B5EF4-FFF2-40B4-BE49-F238E27FC236}">
                  <a16:creationId xmlns:a16="http://schemas.microsoft.com/office/drawing/2014/main" id="{86BB8DA2-73F5-8A42-B324-D2F01DC1CBD3}"/>
                </a:ext>
              </a:extLst>
            </p:cNvPr>
            <p:cNvSpPr/>
            <p:nvPr/>
          </p:nvSpPr>
          <p:spPr>
            <a:xfrm rot="16200000">
              <a:off x="-554590" y="2651735"/>
              <a:ext cx="2878468" cy="802502"/>
            </a:xfrm>
            <a:prstGeom prst="roundRect">
              <a:avLst>
                <a:gd name="adj" fmla="val 50000"/>
              </a:avLst>
            </a:prstGeom>
            <a:solidFill>
              <a:srgbClr val="FC605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sz="3234" dirty="0"/>
                <a:t>Alcance</a:t>
              </a:r>
            </a:p>
          </p:txBody>
        </p:sp>
        <p:sp>
          <p:nvSpPr>
            <p:cNvPr id="15" name="Rectángulo 14"/>
            <p:cNvSpPr/>
            <p:nvPr/>
          </p:nvSpPr>
          <p:spPr>
            <a:xfrm>
              <a:off x="2015915" y="1175788"/>
              <a:ext cx="10096683" cy="157608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8249" tIns="54128" rIns="108249" bIns="5412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just"/>
              <a:r>
                <a:rPr lang="es-CO" sz="2878" b="1" dirty="0">
                  <a:solidFill>
                    <a:srgbClr val="FC6057"/>
                  </a:solidFill>
                  <a:cs typeface="Arial" panose="020B0604020202020204" pitchFamily="34" charset="0"/>
                </a:rPr>
                <a:t>Inicio: </a:t>
              </a:r>
              <a:r>
                <a:rPr lang="es-ES" sz="2514" dirty="0">
                  <a:solidFill>
                    <a:schemeClr val="tx1"/>
                  </a:solidFill>
                </a:rPr>
                <a:t>Empieza con la identificación de las necesidades para la</a:t>
              </a:r>
            </a:p>
            <a:p>
              <a:pPr algn="just"/>
              <a:r>
                <a:rPr lang="es-ES" sz="2514" dirty="0">
                  <a:solidFill>
                    <a:schemeClr val="tx1"/>
                  </a:solidFill>
                </a:rPr>
                <a:t>inclusión en la planeación institucional.</a:t>
              </a:r>
              <a:endParaRPr lang="es-CO" sz="2514" dirty="0">
                <a:solidFill>
                  <a:schemeClr val="tx1"/>
                </a:solidFill>
                <a:cs typeface="Arial" panose="020B0604020202020204" pitchFamily="34" charset="0"/>
              </a:endParaRPr>
            </a:p>
            <a:p>
              <a:pPr algn="just"/>
              <a:endParaRPr lang="es-CO" sz="2514" dirty="0">
                <a:solidFill>
                  <a:schemeClr val="tx1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2" name="Rectángulo 11"/>
            <p:cNvSpPr/>
            <p:nvPr/>
          </p:nvSpPr>
          <p:spPr>
            <a:xfrm>
              <a:off x="2127491" y="2939419"/>
              <a:ext cx="9514640" cy="190564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8249" tIns="54128" rIns="108249" bIns="5412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just"/>
              <a:r>
                <a:rPr lang="es-CO" sz="2878" b="1" dirty="0">
                  <a:solidFill>
                    <a:srgbClr val="FC6057"/>
                  </a:solidFill>
                  <a:cs typeface="Arial" panose="020B0604020202020204" pitchFamily="34" charset="0"/>
                </a:rPr>
                <a:t>Fin: </a:t>
              </a:r>
              <a:r>
                <a:rPr lang="es-ES" sz="2514" dirty="0">
                  <a:solidFill>
                    <a:schemeClr val="tx1"/>
                  </a:solidFill>
                </a:rPr>
                <a:t>Implementación de Planes de Mejoramiento</a:t>
              </a:r>
              <a:r>
                <a:rPr lang="es-MX" sz="2501" dirty="0">
                  <a:solidFill>
                    <a:schemeClr val="tx1"/>
                  </a:solidFill>
                </a:rPr>
                <a:t>.</a:t>
              </a:r>
              <a:br>
                <a:rPr lang="es-MX" sz="2501" dirty="0">
                  <a:solidFill>
                    <a:schemeClr val="tx1"/>
                  </a:solidFill>
                </a:rPr>
              </a:br>
              <a:endParaRPr lang="es-CO" sz="2501" dirty="0">
                <a:solidFill>
                  <a:schemeClr val="tx1"/>
                </a:solidFill>
              </a:endParaRPr>
            </a:p>
            <a:p>
              <a:pPr algn="just"/>
              <a:endParaRPr lang="es-CO" sz="2514" dirty="0">
                <a:solidFill>
                  <a:schemeClr val="tx1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6" name="Rectángulo 15"/>
            <p:cNvSpPr/>
            <p:nvPr/>
          </p:nvSpPr>
          <p:spPr>
            <a:xfrm>
              <a:off x="2127466" y="4229542"/>
              <a:ext cx="8686087" cy="169532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8249" tIns="54128" rIns="108249" bIns="5412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just"/>
              <a:r>
                <a:rPr lang="es-CO" sz="2878" b="1" dirty="0">
                  <a:solidFill>
                    <a:srgbClr val="FC6057"/>
                  </a:solidFill>
                  <a:cs typeface="Arial" panose="020B0604020202020204" pitchFamily="34" charset="0"/>
                </a:rPr>
                <a:t>Aplica a: </a:t>
              </a:r>
              <a:r>
                <a:rPr lang="es-CO" sz="2514" dirty="0">
                  <a:solidFill>
                    <a:schemeClr val="tx1"/>
                  </a:solidFill>
                  <a:cs typeface="Arial" panose="020B0604020202020204" pitchFamily="34" charset="0"/>
                </a:rPr>
                <a:t>Todos los procesos de la UAECOB.</a:t>
              </a:r>
            </a:p>
          </p:txBody>
        </p:sp>
        <p:sp>
          <p:nvSpPr>
            <p:cNvPr id="96" name="Rectángulo 95">
              <a:extLst>
                <a:ext uri="{FF2B5EF4-FFF2-40B4-BE49-F238E27FC236}">
                  <a16:creationId xmlns:a16="http://schemas.microsoft.com/office/drawing/2014/main" id="{F81EDDD0-44A7-5C49-9E10-A2BE66DB6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29184856" y="-1890246"/>
              <a:ext cx="6281236" cy="3923766"/>
            </a:xfrm>
            <a:prstGeom prst="rect">
              <a:avLst/>
            </a:prstGeom>
            <a:solidFill>
              <a:schemeClr val="bg1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sz="3234"/>
            </a:p>
          </p:txBody>
        </p:sp>
        <p:sp>
          <p:nvSpPr>
            <p:cNvPr id="87" name="Rectángulo 86">
              <a:extLst>
                <a:ext uri="{FF2B5EF4-FFF2-40B4-BE49-F238E27FC236}">
                  <a16:creationId xmlns:a16="http://schemas.microsoft.com/office/drawing/2014/main" id="{51D40472-F65C-4867-BD63-E40B8F1839D3}"/>
                </a:ext>
              </a:extLst>
            </p:cNvPr>
            <p:cNvSpPr/>
            <p:nvPr/>
          </p:nvSpPr>
          <p:spPr>
            <a:xfrm>
              <a:off x="29563679" y="-1703975"/>
              <a:ext cx="5703055" cy="17721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8249" tIns="54128" rIns="108249" bIns="5412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s-CO" sz="3240" dirty="0">
                  <a:solidFill>
                    <a:schemeClr val="tx1"/>
                  </a:solidFill>
                  <a:cs typeface="Arial" panose="020B0604020202020204" pitchFamily="34" charset="0"/>
                  <a:hlinkClick r:id="rId3"/>
                </a:rPr>
                <a:t>https://www.bomberosbogota.gov.co/transparencia/procesos/gestion-recursos</a:t>
              </a:r>
              <a:endParaRPr lang="es-CO" sz="3240" dirty="0">
                <a:solidFill>
                  <a:schemeClr val="tx1"/>
                </a:solidFill>
                <a:cs typeface="Arial" panose="020B0604020202020204" pitchFamily="34" charset="0"/>
              </a:endParaRPr>
            </a:p>
            <a:p>
              <a:pPr algn="ctr"/>
              <a:endParaRPr lang="es-CO" sz="3240" dirty="0">
                <a:solidFill>
                  <a:schemeClr val="tx1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88" name="Rectángulo 87">
              <a:extLst>
                <a:ext uri="{FF2B5EF4-FFF2-40B4-BE49-F238E27FC236}">
                  <a16:creationId xmlns:a16="http://schemas.microsoft.com/office/drawing/2014/main" id="{9329DA95-CA91-465A-A904-50985DA04B6C}"/>
                </a:ext>
              </a:extLst>
            </p:cNvPr>
            <p:cNvSpPr/>
            <p:nvPr/>
          </p:nvSpPr>
          <p:spPr>
            <a:xfrm>
              <a:off x="29463485" y="-130465"/>
              <a:ext cx="5235567" cy="217537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8249" tIns="54128" rIns="108249" bIns="5412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s-CO" sz="3240" dirty="0">
                  <a:solidFill>
                    <a:schemeClr val="tx1"/>
                  </a:solidFill>
                  <a:cs typeface="Arial" panose="020B0604020202020204" pitchFamily="34" charset="0"/>
                </a:rPr>
                <a:t>Ver indicadores del proceso</a:t>
              </a:r>
            </a:p>
          </p:txBody>
        </p:sp>
        <p:sp>
          <p:nvSpPr>
            <p:cNvPr id="259" name="Rectángulo redondeado 258">
              <a:extLst>
                <a:ext uri="{FF2B5EF4-FFF2-40B4-BE49-F238E27FC236}">
                  <a16:creationId xmlns:a16="http://schemas.microsoft.com/office/drawing/2014/main" id="{DAF2CFB2-4D75-2540-AA94-914478834814}"/>
                </a:ext>
              </a:extLst>
            </p:cNvPr>
            <p:cNvSpPr/>
            <p:nvPr/>
          </p:nvSpPr>
          <p:spPr>
            <a:xfrm rot="16200000">
              <a:off x="-761190" y="6734284"/>
              <a:ext cx="3165649" cy="741610"/>
            </a:xfrm>
            <a:prstGeom prst="roundRect">
              <a:avLst>
                <a:gd name="adj" fmla="val 50000"/>
              </a:avLst>
            </a:prstGeom>
            <a:solidFill>
              <a:srgbClr val="FC605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sz="3234" dirty="0"/>
                <a:t>Responsable</a:t>
              </a:r>
            </a:p>
          </p:txBody>
        </p:sp>
        <p:sp>
          <p:nvSpPr>
            <p:cNvPr id="131" name="Rectángulo 130">
              <a:extLst>
                <a:ext uri="{FF2B5EF4-FFF2-40B4-BE49-F238E27FC236}">
                  <a16:creationId xmlns:a16="http://schemas.microsoft.com/office/drawing/2014/main" id="{8F41553A-C97E-42E4-A7DA-904B351033F8}"/>
                </a:ext>
              </a:extLst>
            </p:cNvPr>
            <p:cNvSpPr/>
            <p:nvPr/>
          </p:nvSpPr>
          <p:spPr>
            <a:xfrm>
              <a:off x="1980218" y="6508848"/>
              <a:ext cx="10491616" cy="146033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8249" tIns="54128" rIns="108249" bIns="5412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just"/>
              <a:r>
                <a:rPr lang="es-ES" sz="3234" dirty="0">
                  <a:solidFill>
                    <a:schemeClr val="tx1"/>
                  </a:solidFill>
                  <a:cs typeface="Arial" panose="020B0604020202020204" pitchFamily="34" charset="0"/>
                </a:rPr>
                <a:t>Subdirectora de Gestión Corporativa</a:t>
              </a:r>
            </a:p>
            <a:p>
              <a:pPr algn="just"/>
              <a:r>
                <a:rPr lang="es-ES" sz="3234" dirty="0">
                  <a:solidFill>
                    <a:schemeClr val="tx1"/>
                  </a:solidFill>
                  <a:cs typeface="Arial" panose="020B0604020202020204" pitchFamily="34" charset="0"/>
                </a:rPr>
                <a:t>Subdirectora de Logística</a:t>
              </a:r>
            </a:p>
            <a:p>
              <a:pPr algn="just"/>
              <a:endParaRPr lang="es-CO" sz="3234" dirty="0">
                <a:solidFill>
                  <a:srgbClr val="FF0000"/>
                </a:solidFill>
                <a:cs typeface="Arial" panose="020B0604020202020204" pitchFamily="34" charset="0"/>
              </a:endParaRPr>
            </a:p>
          </p:txBody>
        </p:sp>
        <p:cxnSp>
          <p:nvCxnSpPr>
            <p:cNvPr id="264" name="Conector recto 263">
              <a:extLst>
                <a:ext uri="{FF2B5EF4-FFF2-40B4-BE49-F238E27FC236}">
                  <a16:creationId xmlns:a16="http://schemas.microsoft.com/office/drawing/2014/main" id="{8F874E73-1EE9-3A4B-B8F0-6CED2150FA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>
              <a:off x="17608133" y="6573430"/>
              <a:ext cx="0" cy="1214563"/>
            </a:xfrm>
            <a:prstGeom prst="line">
              <a:avLst/>
            </a:prstGeom>
            <a:ln>
              <a:solidFill>
                <a:srgbClr val="FC605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5" name="Rectángulo 254">
              <a:extLst>
                <a:ext uri="{FF2B5EF4-FFF2-40B4-BE49-F238E27FC236}">
                  <a16:creationId xmlns:a16="http://schemas.microsoft.com/office/drawing/2014/main" id="{DE95E177-FC27-0D4F-84E7-3E2F7AE91338}"/>
                </a:ext>
              </a:extLst>
            </p:cNvPr>
            <p:cNvSpPr/>
            <p:nvPr/>
          </p:nvSpPr>
          <p:spPr>
            <a:xfrm>
              <a:off x="21723231" y="4384119"/>
              <a:ext cx="13438036" cy="459236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42469" tIns="121235" rIns="242469" bIns="12123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513232" indent="-513232">
                <a:buFont typeface="Arial" panose="020B0604020202020204" pitchFamily="34" charset="0"/>
                <a:buChar char="•"/>
              </a:pPr>
              <a:r>
                <a:rPr lang="es-CO" sz="3600" dirty="0">
                  <a:solidFill>
                    <a:schemeClr val="tx1"/>
                  </a:solidFill>
                </a:rPr>
                <a:t>Manuales:</a:t>
              </a:r>
            </a:p>
            <a:p>
              <a:pPr marL="513232" indent="-513232">
                <a:buFont typeface="Arial" panose="020B0604020202020204" pitchFamily="34" charset="0"/>
                <a:buChar char="•"/>
              </a:pPr>
              <a:r>
                <a:rPr lang="es-CO" sz="3600" dirty="0">
                  <a:solidFill>
                    <a:schemeClr val="tx1"/>
                  </a:solidFill>
                </a:rPr>
                <a:t>Formatos:</a:t>
              </a:r>
            </a:p>
            <a:p>
              <a:pPr marL="513232" indent="-513232">
                <a:buFont typeface="Arial" panose="020B0604020202020204" pitchFamily="34" charset="0"/>
                <a:buChar char="•"/>
              </a:pPr>
              <a:r>
                <a:rPr lang="es-MX" sz="3600" dirty="0">
                  <a:solidFill>
                    <a:schemeClr val="tx1"/>
                  </a:solidFill>
                </a:rPr>
                <a:t>Normatividad:</a:t>
              </a:r>
            </a:p>
            <a:p>
              <a:endParaRPr lang="es-MX" sz="3600" dirty="0">
                <a:solidFill>
                  <a:schemeClr val="tx1"/>
                </a:solidFill>
              </a:endParaRPr>
            </a:p>
            <a:p>
              <a:r>
                <a:rPr lang="es-CO" sz="3600" dirty="0">
                  <a:solidFill>
                    <a:schemeClr val="tx1"/>
                  </a:solidFill>
                  <a:hlinkClick r:id="rId3"/>
                </a:rPr>
                <a:t>https://www.bomberosbogota.gov.co/transparencia/procesos/gestion-recursos</a:t>
              </a:r>
              <a:endParaRPr lang="es-CO" sz="3600" dirty="0">
                <a:solidFill>
                  <a:schemeClr val="tx1"/>
                </a:solidFill>
              </a:endParaRPr>
            </a:p>
            <a:p>
              <a:endParaRPr lang="es-CO" sz="3600" dirty="0">
                <a:solidFill>
                  <a:schemeClr val="tx1"/>
                </a:solidFill>
              </a:endParaRPr>
            </a:p>
          </p:txBody>
        </p:sp>
        <p:sp>
          <p:nvSpPr>
            <p:cNvPr id="267" name="Rectángulo 266">
              <a:extLst>
                <a:ext uri="{FF2B5EF4-FFF2-40B4-BE49-F238E27FC236}">
                  <a16:creationId xmlns:a16="http://schemas.microsoft.com/office/drawing/2014/main" id="{9203B98D-FBF5-4B48-BF72-A50FA71BAA81}"/>
                </a:ext>
              </a:extLst>
            </p:cNvPr>
            <p:cNvSpPr/>
            <p:nvPr/>
          </p:nvSpPr>
          <p:spPr>
            <a:xfrm>
              <a:off x="28542442" y="3657647"/>
              <a:ext cx="7044844" cy="341551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42469" tIns="121235" rIns="242469" bIns="12123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513232" indent="-513232">
                <a:buFont typeface="Arial" panose="020B0604020202020204" pitchFamily="34" charset="0"/>
                <a:buChar char="•"/>
              </a:pPr>
              <a:r>
                <a:rPr lang="es-CO" sz="3600" dirty="0">
                  <a:solidFill>
                    <a:schemeClr val="tx1"/>
                  </a:solidFill>
                </a:rPr>
                <a:t>Procedimientos:</a:t>
              </a:r>
            </a:p>
            <a:p>
              <a:pPr marL="513232" indent="-513232">
                <a:buFont typeface="Arial" panose="020B0604020202020204" pitchFamily="34" charset="0"/>
                <a:buChar char="•"/>
              </a:pPr>
              <a:r>
                <a:rPr lang="es-CO" sz="3600" dirty="0">
                  <a:solidFill>
                    <a:schemeClr val="tx1"/>
                  </a:solidFill>
                </a:rPr>
                <a:t>Políticas e instructivos</a:t>
              </a:r>
              <a:r>
                <a:rPr lang="es-CO" sz="2514" dirty="0">
                  <a:solidFill>
                    <a:schemeClr val="tx1"/>
                  </a:solidFill>
                </a:rPr>
                <a:t>:</a:t>
              </a:r>
              <a:endParaRPr lang="es-CO" sz="2514" dirty="0"/>
            </a:p>
          </p:txBody>
        </p:sp>
        <p:sp>
          <p:nvSpPr>
            <p:cNvPr id="266" name="Rectángulo redondeado 265">
              <a:extLst>
                <a:ext uri="{FF2B5EF4-FFF2-40B4-BE49-F238E27FC236}">
                  <a16:creationId xmlns:a16="http://schemas.microsoft.com/office/drawing/2014/main" id="{7EC212B4-2265-0D45-93C5-250A1517E7CE}"/>
                </a:ext>
              </a:extLst>
            </p:cNvPr>
            <p:cNvSpPr/>
            <p:nvPr/>
          </p:nvSpPr>
          <p:spPr>
            <a:xfrm>
              <a:off x="23615751" y="225006"/>
              <a:ext cx="5008240" cy="1589576"/>
            </a:xfrm>
            <a:prstGeom prst="roundRect">
              <a:avLst>
                <a:gd name="adj" fmla="val 50000"/>
              </a:avLst>
            </a:prstGeom>
            <a:solidFill>
              <a:srgbClr val="00BE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sz="3234" dirty="0">
                  <a:solidFill>
                    <a:schemeClr val="tx1"/>
                  </a:solidFill>
                </a:rPr>
                <a:t>¿Cómo se mide la gestión del proceso?</a:t>
              </a:r>
            </a:p>
          </p:txBody>
        </p:sp>
        <p:sp>
          <p:nvSpPr>
            <p:cNvPr id="274" name="Rectángulo redondeado 273">
              <a:extLst>
                <a:ext uri="{FF2B5EF4-FFF2-40B4-BE49-F238E27FC236}">
                  <a16:creationId xmlns:a16="http://schemas.microsoft.com/office/drawing/2014/main" id="{08BFECF0-4037-8F47-BC61-92FF8AAD1524}"/>
                </a:ext>
              </a:extLst>
            </p:cNvPr>
            <p:cNvSpPr/>
            <p:nvPr/>
          </p:nvSpPr>
          <p:spPr>
            <a:xfrm>
              <a:off x="23615751" y="2414737"/>
              <a:ext cx="5008240" cy="1589576"/>
            </a:xfrm>
            <a:prstGeom prst="roundRect">
              <a:avLst>
                <a:gd name="adj" fmla="val 50000"/>
              </a:avLst>
            </a:prstGeom>
            <a:solidFill>
              <a:srgbClr val="A2CF2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sz="3234" dirty="0">
                  <a:solidFill>
                    <a:schemeClr val="tx1"/>
                  </a:solidFill>
                </a:rPr>
                <a:t>Documentación</a:t>
              </a:r>
            </a:p>
          </p:txBody>
        </p:sp>
        <p:cxnSp>
          <p:nvCxnSpPr>
            <p:cNvPr id="4" name="Conector recto 3">
              <a:extLst>
                <a:ext uri="{FF2B5EF4-FFF2-40B4-BE49-F238E27FC236}">
                  <a16:creationId xmlns:a16="http://schemas.microsoft.com/office/drawing/2014/main" id="{68137C52-C502-402C-BB4E-59253D433C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/>
          </p:nvCxnSpPr>
          <p:spPr>
            <a:xfrm>
              <a:off x="1205428" y="9750182"/>
              <a:ext cx="33313661" cy="0"/>
            </a:xfrm>
            <a:prstGeom prst="line">
              <a:avLst/>
            </a:prstGeom>
            <a:ln w="57150">
              <a:solidFill>
                <a:srgbClr val="FC6057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6" name="Conector recto 45">
              <a:extLst>
                <a:ext uri="{FF2B5EF4-FFF2-40B4-BE49-F238E27FC236}">
                  <a16:creationId xmlns:a16="http://schemas.microsoft.com/office/drawing/2014/main" id="{94CC0573-4B35-A24D-BCED-9117D0CEC2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>
              <a:off x="12459552" y="-1223024"/>
              <a:ext cx="5154833" cy="0"/>
            </a:xfrm>
            <a:prstGeom prst="line">
              <a:avLst/>
            </a:prstGeom>
            <a:ln>
              <a:solidFill>
                <a:srgbClr val="FC605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Conector recto 48">
              <a:extLst>
                <a:ext uri="{FF2B5EF4-FFF2-40B4-BE49-F238E27FC236}">
                  <a16:creationId xmlns:a16="http://schemas.microsoft.com/office/drawing/2014/main" id="{1DACE2DF-7FBE-254B-AF62-B686F50C30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>
              <a:off x="17608134" y="-1271085"/>
              <a:ext cx="0" cy="1214565"/>
            </a:xfrm>
            <a:prstGeom prst="line">
              <a:avLst/>
            </a:prstGeom>
            <a:ln>
              <a:solidFill>
                <a:srgbClr val="FC605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Conector recto 260">
              <a:extLst>
                <a:ext uri="{FF2B5EF4-FFF2-40B4-BE49-F238E27FC236}">
                  <a16:creationId xmlns:a16="http://schemas.microsoft.com/office/drawing/2014/main" id="{29CD608C-379F-3D46-9C95-20BA821824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>
              <a:off x="12423078" y="2864473"/>
              <a:ext cx="2006664" cy="0"/>
            </a:xfrm>
            <a:prstGeom prst="line">
              <a:avLst/>
            </a:prstGeom>
            <a:ln>
              <a:solidFill>
                <a:srgbClr val="FC605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3" name="Conector recto 262">
              <a:extLst>
                <a:ext uri="{FF2B5EF4-FFF2-40B4-BE49-F238E27FC236}">
                  <a16:creationId xmlns:a16="http://schemas.microsoft.com/office/drawing/2014/main" id="{D03300DC-CBAF-DC41-A9CE-504A3486B1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>
              <a:off x="12511292" y="7969138"/>
              <a:ext cx="5050830" cy="0"/>
            </a:xfrm>
            <a:prstGeom prst="line">
              <a:avLst/>
            </a:prstGeom>
            <a:ln>
              <a:solidFill>
                <a:srgbClr val="FC605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Conector recto de flecha 64">
              <a:extLst>
                <a:ext uri="{FF2B5EF4-FFF2-40B4-BE49-F238E27FC236}">
                  <a16:creationId xmlns:a16="http://schemas.microsoft.com/office/drawing/2014/main" id="{CB4EC319-776F-B141-9FC6-FB61ED218C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01257" y="1236027"/>
              <a:ext cx="11485550" cy="0"/>
            </a:xfrm>
            <a:prstGeom prst="straightConnector1">
              <a:avLst/>
            </a:prstGeom>
            <a:ln>
              <a:solidFill>
                <a:srgbClr val="FC6057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Conector recto 88">
              <a:extLst>
                <a:ext uri="{FF2B5EF4-FFF2-40B4-BE49-F238E27FC236}">
                  <a16:creationId xmlns:a16="http://schemas.microsoft.com/office/drawing/2014/main" id="{1CCFA549-56B9-AB42-B577-2BAEF49CB2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2459541" y="-1344567"/>
              <a:ext cx="0" cy="2597063"/>
            </a:xfrm>
            <a:prstGeom prst="line">
              <a:avLst/>
            </a:prstGeom>
            <a:ln>
              <a:solidFill>
                <a:srgbClr val="FC605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Conector recto de flecha 267">
              <a:extLst>
                <a:ext uri="{FF2B5EF4-FFF2-40B4-BE49-F238E27FC236}">
                  <a16:creationId xmlns:a16="http://schemas.microsoft.com/office/drawing/2014/main" id="{445785BD-434C-2246-9E4F-4EA1DEFFD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/>
          </p:nvCxnSpPr>
          <p:spPr>
            <a:xfrm flipH="1">
              <a:off x="1001239" y="5345684"/>
              <a:ext cx="11458302" cy="0"/>
            </a:xfrm>
            <a:prstGeom prst="straightConnector1">
              <a:avLst/>
            </a:prstGeom>
            <a:ln>
              <a:solidFill>
                <a:srgbClr val="FC6057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Conector recto 268">
              <a:extLst>
                <a:ext uri="{FF2B5EF4-FFF2-40B4-BE49-F238E27FC236}">
                  <a16:creationId xmlns:a16="http://schemas.microsoft.com/office/drawing/2014/main" id="{5DF00E11-40FB-6049-9F30-692C67D21A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  <a:endCxn id="101" idx="0"/>
            </p:cNvCxnSpPr>
            <p:nvPr/>
          </p:nvCxnSpPr>
          <p:spPr>
            <a:xfrm flipH="1" flipV="1">
              <a:off x="12436055" y="1796349"/>
              <a:ext cx="23507" cy="3552504"/>
            </a:xfrm>
            <a:prstGeom prst="line">
              <a:avLst/>
            </a:prstGeom>
            <a:ln>
              <a:solidFill>
                <a:srgbClr val="FC605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Conector recto de flecha 269">
              <a:extLst>
                <a:ext uri="{FF2B5EF4-FFF2-40B4-BE49-F238E27FC236}">
                  <a16:creationId xmlns:a16="http://schemas.microsoft.com/office/drawing/2014/main" id="{557512D8-8472-2A43-A980-291A3ACA15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/>
          </p:nvCxnSpPr>
          <p:spPr>
            <a:xfrm flipH="1">
              <a:off x="1001239" y="8776264"/>
              <a:ext cx="11458302" cy="0"/>
            </a:xfrm>
            <a:prstGeom prst="straightConnector1">
              <a:avLst/>
            </a:prstGeom>
            <a:ln>
              <a:solidFill>
                <a:srgbClr val="FC6057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Conector recto 270">
              <a:extLst>
                <a:ext uri="{FF2B5EF4-FFF2-40B4-BE49-F238E27FC236}">
                  <a16:creationId xmlns:a16="http://schemas.microsoft.com/office/drawing/2014/main" id="{FEC8B108-647B-5F48-9786-AFEFBB8B9C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2459541" y="6223215"/>
              <a:ext cx="0" cy="2556232"/>
            </a:xfrm>
            <a:prstGeom prst="line">
              <a:avLst/>
            </a:prstGeom>
            <a:ln>
              <a:solidFill>
                <a:srgbClr val="FC605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1" name="Imagen 100">
              <a:extLst>
                <a:ext uri="{FF2B5EF4-FFF2-40B4-BE49-F238E27FC236}">
                  <a16:creationId xmlns:a16="http://schemas.microsoft.com/office/drawing/2014/main" id="{2E755569-F9D8-654D-B8CB-C7B3873023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396963" y="1796381"/>
              <a:ext cx="2078215" cy="2154250"/>
            </a:xfrm>
            <a:prstGeom prst="rect">
              <a:avLst/>
            </a:prstGeom>
          </p:spPr>
        </p:pic>
        <p:pic>
          <p:nvPicPr>
            <p:cNvPr id="103" name="Imagen 102">
              <a:extLst>
                <a:ext uri="{FF2B5EF4-FFF2-40B4-BE49-F238E27FC236}">
                  <a16:creationId xmlns:a16="http://schemas.microsoft.com/office/drawing/2014/main" id="{CA0D4AA4-B463-4046-8BE6-53F4CACBB2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569062" y="6696060"/>
              <a:ext cx="2078215" cy="2154250"/>
            </a:xfrm>
            <a:prstGeom prst="rect">
              <a:avLst/>
            </a:prstGeom>
          </p:spPr>
        </p:pic>
        <p:cxnSp>
          <p:nvCxnSpPr>
            <p:cNvPr id="279" name="Conector recto 278">
              <a:extLst>
                <a:ext uri="{FF2B5EF4-FFF2-40B4-BE49-F238E27FC236}">
                  <a16:creationId xmlns:a16="http://schemas.microsoft.com/office/drawing/2014/main" id="{25CDA154-1516-2244-B1A8-F49ADD3A27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>
              <a:off x="20087112" y="-1040547"/>
              <a:ext cx="5154833" cy="0"/>
            </a:xfrm>
            <a:prstGeom prst="line">
              <a:avLst/>
            </a:prstGeom>
            <a:ln>
              <a:solidFill>
                <a:srgbClr val="00BE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Conector recto 146">
              <a:extLst>
                <a:ext uri="{FF2B5EF4-FFF2-40B4-BE49-F238E27FC236}">
                  <a16:creationId xmlns:a16="http://schemas.microsoft.com/office/drawing/2014/main" id="{33CE0B64-1903-E141-AA0A-0E731AC34D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0598992" y="894400"/>
              <a:ext cx="1351012" cy="1043624"/>
            </a:xfrm>
            <a:prstGeom prst="line">
              <a:avLst/>
            </a:prstGeom>
            <a:ln>
              <a:solidFill>
                <a:srgbClr val="00BE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0" name="Conector recto 279">
              <a:extLst>
                <a:ext uri="{FF2B5EF4-FFF2-40B4-BE49-F238E27FC236}">
                  <a16:creationId xmlns:a16="http://schemas.microsoft.com/office/drawing/2014/main" id="{51C53271-55C7-9E41-9994-97A7F140A9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>
              <a:off x="21963614" y="930212"/>
              <a:ext cx="3168868" cy="0"/>
            </a:xfrm>
            <a:prstGeom prst="line">
              <a:avLst/>
            </a:prstGeom>
            <a:ln>
              <a:solidFill>
                <a:srgbClr val="00BE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2" name="Conector recto 281">
              <a:extLst>
                <a:ext uri="{FF2B5EF4-FFF2-40B4-BE49-F238E27FC236}">
                  <a16:creationId xmlns:a16="http://schemas.microsoft.com/office/drawing/2014/main" id="{0F164A9D-B9E3-F045-BC0F-B277617BC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9021576" y="-1073507"/>
              <a:ext cx="1115115" cy="1739034"/>
            </a:xfrm>
            <a:prstGeom prst="line">
              <a:avLst/>
            </a:prstGeom>
            <a:ln>
              <a:solidFill>
                <a:srgbClr val="00BE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Conector recto 282">
              <a:extLst>
                <a:ext uri="{FF2B5EF4-FFF2-40B4-BE49-F238E27FC236}">
                  <a16:creationId xmlns:a16="http://schemas.microsoft.com/office/drawing/2014/main" id="{0DD5053C-E529-E646-A481-65C334D171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>
              <a:off x="21963614" y="3229430"/>
              <a:ext cx="3168868" cy="0"/>
            </a:xfrm>
            <a:prstGeom prst="line">
              <a:avLst/>
            </a:prstGeom>
            <a:ln>
              <a:solidFill>
                <a:srgbClr val="A2CF2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4" name="Conector recto 283">
              <a:extLst>
                <a:ext uri="{FF2B5EF4-FFF2-40B4-BE49-F238E27FC236}">
                  <a16:creationId xmlns:a16="http://schemas.microsoft.com/office/drawing/2014/main" id="{CD26BB17-36F0-FB4F-ACAB-5AB2A8852A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0635480" y="3230107"/>
              <a:ext cx="1351012" cy="1043624"/>
            </a:xfrm>
            <a:prstGeom prst="line">
              <a:avLst/>
            </a:prstGeom>
            <a:ln>
              <a:solidFill>
                <a:srgbClr val="A2CF2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Elipse 42">
              <a:extLst>
                <a:ext uri="{FF2B5EF4-FFF2-40B4-BE49-F238E27FC236}">
                  <a16:creationId xmlns:a16="http://schemas.microsoft.com/office/drawing/2014/main" id="{14FAC131-6FB1-BB47-BA99-26201EB693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4393264" y="13812"/>
              <a:ext cx="6857822" cy="6857822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sz="3234"/>
            </a:p>
          </p:txBody>
        </p:sp>
        <p:sp>
          <p:nvSpPr>
            <p:cNvPr id="272" name="Elipse 271" descr="EVALUACION Y CONTROL&#10;">
              <a:extLst>
                <a:ext uri="{FF2B5EF4-FFF2-40B4-BE49-F238E27FC236}">
                  <a16:creationId xmlns:a16="http://schemas.microsoft.com/office/drawing/2014/main" id="{270A5CE8-9EAC-C645-BD8C-D5E2802D1191}"/>
                </a:ext>
              </a:extLst>
            </p:cNvPr>
            <p:cNvSpPr/>
            <p:nvPr/>
          </p:nvSpPr>
          <p:spPr>
            <a:xfrm>
              <a:off x="15092186" y="780895"/>
              <a:ext cx="5554787" cy="5554787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sz="3234"/>
            </a:p>
          </p:txBody>
        </p:sp>
        <p:pic>
          <p:nvPicPr>
            <p:cNvPr id="112" name="Imagen 111">
              <a:extLst>
                <a:ext uri="{FF2B5EF4-FFF2-40B4-BE49-F238E27FC236}">
                  <a16:creationId xmlns:a16="http://schemas.microsoft.com/office/drawing/2014/main" id="{74D47DB1-9168-6243-9123-2E3D9D34D7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341238" y="2260918"/>
              <a:ext cx="2078215" cy="2154250"/>
            </a:xfrm>
            <a:prstGeom prst="rect">
              <a:avLst/>
            </a:prstGeom>
          </p:spPr>
        </p:pic>
        <p:pic>
          <p:nvPicPr>
            <p:cNvPr id="143" name="Imagen 142">
              <a:extLst>
                <a:ext uri="{FF2B5EF4-FFF2-40B4-BE49-F238E27FC236}">
                  <a16:creationId xmlns:a16="http://schemas.microsoft.com/office/drawing/2014/main" id="{37EECD6E-4560-5C48-AE81-C9093AC563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39723" y="-46882"/>
              <a:ext cx="2078217" cy="2154249"/>
            </a:xfrm>
            <a:prstGeom prst="rect">
              <a:avLst/>
            </a:prstGeom>
          </p:spPr>
        </p:pic>
        <p:pic>
          <p:nvPicPr>
            <p:cNvPr id="145" name="Imagen 144">
              <a:extLst>
                <a:ext uri="{FF2B5EF4-FFF2-40B4-BE49-F238E27FC236}">
                  <a16:creationId xmlns:a16="http://schemas.microsoft.com/office/drawing/2014/main" id="{86CFD9E1-3210-B248-88E4-29F1E7CF09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189470" y="-2032844"/>
              <a:ext cx="2078217" cy="2154249"/>
            </a:xfrm>
            <a:prstGeom prst="rect">
              <a:avLst/>
            </a:prstGeom>
          </p:spPr>
        </p:pic>
        <p:cxnSp>
          <p:nvCxnSpPr>
            <p:cNvPr id="285" name="Conector recto 284">
              <a:extLst>
                <a:ext uri="{FF2B5EF4-FFF2-40B4-BE49-F238E27FC236}">
                  <a16:creationId xmlns:a16="http://schemas.microsoft.com/office/drawing/2014/main" id="{B97CBA15-97E9-6B45-BB68-34136B6865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>
              <a:off x="28313819" y="-1040547"/>
              <a:ext cx="729910" cy="0"/>
            </a:xfrm>
            <a:prstGeom prst="line">
              <a:avLst/>
            </a:prstGeom>
            <a:ln>
              <a:solidFill>
                <a:srgbClr val="00BE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6" name="Conector recto 285">
              <a:extLst>
                <a:ext uri="{FF2B5EF4-FFF2-40B4-BE49-F238E27FC236}">
                  <a16:creationId xmlns:a16="http://schemas.microsoft.com/office/drawing/2014/main" id="{FBBDA59E-ACAC-764F-808E-C793D72C89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>
              <a:off x="28313847" y="930212"/>
              <a:ext cx="729908" cy="0"/>
            </a:xfrm>
            <a:prstGeom prst="line">
              <a:avLst/>
            </a:prstGeom>
            <a:ln>
              <a:solidFill>
                <a:srgbClr val="00BE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7" name="Conector recto 286">
              <a:extLst>
                <a:ext uri="{FF2B5EF4-FFF2-40B4-BE49-F238E27FC236}">
                  <a16:creationId xmlns:a16="http://schemas.microsoft.com/office/drawing/2014/main" id="{B35CD23C-9CF9-AA4B-960B-A05A0033FF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>
              <a:off x="25451973" y="3265926"/>
              <a:ext cx="5154833" cy="0"/>
            </a:xfrm>
            <a:prstGeom prst="line">
              <a:avLst/>
            </a:prstGeom>
            <a:ln>
              <a:solidFill>
                <a:srgbClr val="A2CF2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Conector recto 288">
              <a:extLst>
                <a:ext uri="{FF2B5EF4-FFF2-40B4-BE49-F238E27FC236}">
                  <a16:creationId xmlns:a16="http://schemas.microsoft.com/office/drawing/2014/main" id="{0CC8B1ED-CE37-9842-8CFD-C5C62BDC04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0597809" y="3240662"/>
              <a:ext cx="0" cy="974396"/>
            </a:xfrm>
            <a:prstGeom prst="line">
              <a:avLst/>
            </a:prstGeom>
            <a:ln>
              <a:solidFill>
                <a:srgbClr val="A2CF2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6" name="Rectángulo 295">
              <a:extLst>
                <a:ext uri="{FF2B5EF4-FFF2-40B4-BE49-F238E27FC236}">
                  <a16:creationId xmlns:a16="http://schemas.microsoft.com/office/drawing/2014/main" id="{7474A492-E354-504A-B48B-AEB7CB4B13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21723231" y="4343558"/>
              <a:ext cx="13840560" cy="4472844"/>
            </a:xfrm>
            <a:prstGeom prst="rect">
              <a:avLst/>
            </a:prstGeom>
            <a:noFill/>
            <a:ln w="3175">
              <a:solidFill>
                <a:srgbClr val="A2CF2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sz="3234"/>
            </a:p>
          </p:txBody>
        </p:sp>
        <p:sp>
          <p:nvSpPr>
            <p:cNvPr id="298" name="Rectángulo 297">
              <a:extLst>
                <a:ext uri="{FF2B5EF4-FFF2-40B4-BE49-F238E27FC236}">
                  <a16:creationId xmlns:a16="http://schemas.microsoft.com/office/drawing/2014/main" id="{75EB7D89-9D0E-1946-9276-92E88E2F58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29043729" y="-2210176"/>
              <a:ext cx="6520062" cy="4472855"/>
            </a:xfrm>
            <a:prstGeom prst="rect">
              <a:avLst/>
            </a:prstGeom>
            <a:noFill/>
            <a:ln w="3175">
              <a:solidFill>
                <a:srgbClr val="00BE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sz="3234"/>
            </a:p>
          </p:txBody>
        </p:sp>
        <p:sp>
          <p:nvSpPr>
            <p:cNvPr id="2" name="CuadroTexto 1"/>
            <p:cNvSpPr txBox="1"/>
            <p:nvPr/>
          </p:nvSpPr>
          <p:spPr>
            <a:xfrm>
              <a:off x="17497132" y="78912"/>
              <a:ext cx="793086" cy="6556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O" sz="3234" b="1" dirty="0"/>
                <a:t>P</a:t>
              </a:r>
            </a:p>
          </p:txBody>
        </p:sp>
        <p:sp>
          <p:nvSpPr>
            <p:cNvPr id="157" name="CuadroTexto 156"/>
            <p:cNvSpPr txBox="1"/>
            <p:nvPr/>
          </p:nvSpPr>
          <p:spPr>
            <a:xfrm>
              <a:off x="14537785" y="3096233"/>
              <a:ext cx="793086" cy="6556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O" sz="3234" b="1" dirty="0"/>
                <a:t>H</a:t>
              </a:r>
            </a:p>
          </p:txBody>
        </p:sp>
        <p:sp>
          <p:nvSpPr>
            <p:cNvPr id="158" name="CuadroTexto 157"/>
            <p:cNvSpPr txBox="1"/>
            <p:nvPr/>
          </p:nvSpPr>
          <p:spPr>
            <a:xfrm>
              <a:off x="20727135" y="3134780"/>
              <a:ext cx="793086" cy="6556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O" sz="3234" b="1" dirty="0"/>
                <a:t>V</a:t>
              </a:r>
            </a:p>
          </p:txBody>
        </p:sp>
        <p:sp>
          <p:nvSpPr>
            <p:cNvPr id="159" name="CuadroTexto 158"/>
            <p:cNvSpPr txBox="1"/>
            <p:nvPr/>
          </p:nvSpPr>
          <p:spPr>
            <a:xfrm>
              <a:off x="17441767" y="6238956"/>
              <a:ext cx="793086" cy="6556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O" sz="3234" b="1" dirty="0"/>
                <a:t>A</a:t>
              </a:r>
            </a:p>
          </p:txBody>
        </p:sp>
        <p:sp>
          <p:nvSpPr>
            <p:cNvPr id="37" name="Rectángulo 36">
              <a:extLst>
                <a:ext uri="{FF2B5EF4-FFF2-40B4-BE49-F238E27FC236}">
                  <a16:creationId xmlns:a16="http://schemas.microsoft.com/office/drawing/2014/main" id="{7D1082D1-7D08-8247-B6E8-9A6A19846F3B}"/>
                </a:ext>
              </a:extLst>
            </p:cNvPr>
            <p:cNvSpPr/>
            <p:nvPr/>
          </p:nvSpPr>
          <p:spPr>
            <a:xfrm>
              <a:off x="15390042" y="3144630"/>
              <a:ext cx="5185256" cy="65560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s-MX" sz="3234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Bahnschrift SemiBold" panose="020B0502040204020203" pitchFamily="34" charset="0"/>
                  <a:cs typeface="Arial" panose="020B0604020202020204" pitchFamily="34" charset="0"/>
                </a:rPr>
                <a:t>GESTIÓN DE RECURSOS</a:t>
              </a:r>
              <a:endParaRPr lang="es-CO" sz="3234" b="1" dirty="0">
                <a:solidFill>
                  <a:schemeClr val="tx1">
                    <a:lumMod val="85000"/>
                    <a:lumOff val="15000"/>
                  </a:schemeClr>
                </a:solidFill>
                <a:latin typeface="Bahnschrift SemiBold" panose="020B0502040204020203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" name="Rectángulo redondeado 52">
              <a:extLst>
                <a:ext uri="{FF2B5EF4-FFF2-40B4-BE49-F238E27FC236}">
                  <a16:creationId xmlns:a16="http://schemas.microsoft.com/office/drawing/2014/main" id="{4ACB4D63-56C5-A54F-9A98-6DFCFFBB35DE}"/>
                </a:ext>
              </a:extLst>
            </p:cNvPr>
            <p:cNvSpPr/>
            <p:nvPr/>
          </p:nvSpPr>
          <p:spPr>
            <a:xfrm>
              <a:off x="23532911" y="-1834845"/>
              <a:ext cx="5040034" cy="1589579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sz="3234" dirty="0">
                  <a:solidFill>
                    <a:schemeClr val="tx1"/>
                  </a:solidFill>
                </a:rPr>
                <a:t>¿Cuáles son los riesgos del Proceso</a:t>
              </a:r>
              <a:r>
                <a:rPr lang="es-CO" sz="3234" strike="sngStrike" dirty="0">
                  <a:solidFill>
                    <a:schemeClr val="tx1"/>
                  </a:solidFill>
                </a:rPr>
                <a:t>s</a:t>
              </a:r>
              <a:r>
                <a:rPr lang="es-CO" sz="3234" dirty="0">
                  <a:solidFill>
                    <a:schemeClr val="tx1"/>
                  </a:solidFill>
                </a:rPr>
                <a:t>?</a:t>
              </a:r>
            </a:p>
          </p:txBody>
        </p:sp>
      </p:grpSp>
      <p:cxnSp>
        <p:nvCxnSpPr>
          <p:cNvPr id="277" name="Conector recto 276">
            <a:extLst>
              <a:ext uri="{FF2B5EF4-FFF2-40B4-BE49-F238E27FC236}">
                <a16:creationId xmlns:a16="http://schemas.microsoft.com/office/drawing/2014/main" id="{6A617276-6CDE-435C-AF05-DE6C7BA317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 flipV="1">
            <a:off x="5424885" y="20275653"/>
            <a:ext cx="287507" cy="26546531"/>
          </a:xfrm>
          <a:prstGeom prst="line">
            <a:avLst/>
          </a:prstGeom>
          <a:ln w="38100">
            <a:solidFill>
              <a:srgbClr val="F2A310"/>
            </a:solidFill>
            <a:prstDash val="sysDot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0" name="Conector recto de flecha 59">
            <a:extLst>
              <a:ext uri="{FF2B5EF4-FFF2-40B4-BE49-F238E27FC236}">
                <a16:creationId xmlns:a16="http://schemas.microsoft.com/office/drawing/2014/main" id="{13BEADD6-15F6-4493-9681-FAEC50383E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5944516" y="25172405"/>
            <a:ext cx="0" cy="749329"/>
          </a:xfrm>
          <a:prstGeom prst="straightConnector1">
            <a:avLst/>
          </a:prstGeom>
          <a:ln w="38100">
            <a:solidFill>
              <a:srgbClr val="F2A310"/>
            </a:solidFill>
            <a:prstDash val="sysDot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9" name="Conector recto 108">
            <a:extLst>
              <a:ext uri="{FF2B5EF4-FFF2-40B4-BE49-F238E27FC236}">
                <a16:creationId xmlns:a16="http://schemas.microsoft.com/office/drawing/2014/main" id="{18DFB783-58FF-4DBD-A262-AE95FD5E45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11655640" y="20149001"/>
            <a:ext cx="133671" cy="26490551"/>
          </a:xfrm>
          <a:prstGeom prst="line">
            <a:avLst/>
          </a:prstGeom>
          <a:ln w="38100">
            <a:solidFill>
              <a:srgbClr val="F2A310"/>
            </a:solidFill>
            <a:prstDash val="sysDot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5" name="Conector recto 124">
            <a:extLst>
              <a:ext uri="{FF2B5EF4-FFF2-40B4-BE49-F238E27FC236}">
                <a16:creationId xmlns:a16="http://schemas.microsoft.com/office/drawing/2014/main" id="{9CC57E95-865D-47D3-B86A-EA90CCD07F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 flipV="1">
            <a:off x="901102" y="20442084"/>
            <a:ext cx="84639" cy="26380126"/>
          </a:xfrm>
          <a:prstGeom prst="line">
            <a:avLst/>
          </a:prstGeom>
          <a:ln w="38100">
            <a:solidFill>
              <a:srgbClr val="F2A310"/>
            </a:solidFill>
            <a:prstDash val="sysDot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4" name="Conector recto 153">
            <a:extLst>
              <a:ext uri="{FF2B5EF4-FFF2-40B4-BE49-F238E27FC236}">
                <a16:creationId xmlns:a16="http://schemas.microsoft.com/office/drawing/2014/main" id="{5E288DCA-ED60-4788-80E8-A905525B0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 flipV="1">
            <a:off x="20529052" y="20420558"/>
            <a:ext cx="58679" cy="26073791"/>
          </a:xfrm>
          <a:prstGeom prst="line">
            <a:avLst/>
          </a:prstGeom>
          <a:ln w="38100">
            <a:solidFill>
              <a:srgbClr val="F2A310"/>
            </a:solidFill>
            <a:prstDash val="sysDot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6" name="Conector recto 185">
            <a:extLst>
              <a:ext uri="{FF2B5EF4-FFF2-40B4-BE49-F238E27FC236}">
                <a16:creationId xmlns:a16="http://schemas.microsoft.com/office/drawing/2014/main" id="{24B2BA1D-D5AD-445F-B516-607788BC5A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 flipV="1">
            <a:off x="26916010" y="20527029"/>
            <a:ext cx="67928" cy="25758414"/>
          </a:xfrm>
          <a:prstGeom prst="line">
            <a:avLst/>
          </a:prstGeom>
          <a:ln w="38100">
            <a:solidFill>
              <a:srgbClr val="F2A310"/>
            </a:solidFill>
            <a:prstDash val="sysDot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98" name="Imagen 97">
            <a:extLst>
              <a:ext uri="{FF2B5EF4-FFF2-40B4-BE49-F238E27FC236}">
                <a16:creationId xmlns:a16="http://schemas.microsoft.com/office/drawing/2014/main" id="{CA92293A-B792-0849-B06E-FF57B5AABE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12003" y="5641482"/>
            <a:ext cx="1870368" cy="1938796"/>
          </a:xfrm>
          <a:prstGeom prst="rect">
            <a:avLst/>
          </a:prstGeom>
        </p:spPr>
      </p:pic>
      <p:grpSp>
        <p:nvGrpSpPr>
          <p:cNvPr id="8" name="Grupo 7" descr="Encabezado tabla">
            <a:extLst>
              <a:ext uri="{FF2B5EF4-FFF2-40B4-BE49-F238E27FC236}">
                <a16:creationId xmlns:a16="http://schemas.microsoft.com/office/drawing/2014/main" id="{BFEA7254-929C-404E-BD3F-D0DFD10E258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GrpSpPr/>
          <p:nvPr/>
        </p:nvGrpSpPr>
        <p:grpSpPr>
          <a:xfrm>
            <a:off x="985725" y="17869740"/>
            <a:ext cx="30505565" cy="1584493"/>
            <a:chOff x="1050279" y="10179226"/>
            <a:chExt cx="33895571" cy="1760573"/>
          </a:xfrm>
        </p:grpSpPr>
        <p:sp>
          <p:nvSpPr>
            <p:cNvPr id="291" name="Rectángulo redondeado 290">
              <a:extLst>
                <a:ext uri="{FF2B5EF4-FFF2-40B4-BE49-F238E27FC236}">
                  <a16:creationId xmlns:a16="http://schemas.microsoft.com/office/drawing/2014/main" id="{BB3B51CB-8FCC-9D4F-9AF4-56B47C558B54}"/>
                </a:ext>
              </a:extLst>
            </p:cNvPr>
            <p:cNvSpPr/>
            <p:nvPr/>
          </p:nvSpPr>
          <p:spPr>
            <a:xfrm>
              <a:off x="1050279" y="10307781"/>
              <a:ext cx="5167792" cy="1533961"/>
            </a:xfrm>
            <a:prstGeom prst="roundRect">
              <a:avLst>
                <a:gd name="adj" fmla="val 50000"/>
              </a:avLst>
            </a:prstGeom>
            <a:solidFill>
              <a:srgbClr val="F2A31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sz="2878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Bahnschrift SemiBold" panose="020B0502040204020203" pitchFamily="34" charset="0"/>
                  <a:cs typeface="Arial" panose="020B0604020202020204" pitchFamily="34" charset="0"/>
                </a:rPr>
                <a:t> ¿Quién entrega los insumos para iniciar la actividad? </a:t>
              </a:r>
            </a:p>
          </p:txBody>
        </p:sp>
        <p:sp>
          <p:nvSpPr>
            <p:cNvPr id="292" name="Rectángulo redondeado 291">
              <a:extLst>
                <a:ext uri="{FF2B5EF4-FFF2-40B4-BE49-F238E27FC236}">
                  <a16:creationId xmlns:a16="http://schemas.microsoft.com/office/drawing/2014/main" id="{9159AC1B-6E15-9B4B-9EE6-BABFFAC2672F}"/>
                </a:ext>
              </a:extLst>
            </p:cNvPr>
            <p:cNvSpPr/>
            <p:nvPr/>
          </p:nvSpPr>
          <p:spPr>
            <a:xfrm>
              <a:off x="7233807" y="10234790"/>
              <a:ext cx="5008240" cy="1589576"/>
            </a:xfrm>
            <a:prstGeom prst="roundRect">
              <a:avLst>
                <a:gd name="adj" fmla="val 50000"/>
              </a:avLst>
            </a:prstGeom>
            <a:solidFill>
              <a:srgbClr val="F2A31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sz="2878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Bahnschrift SemiBold" panose="020B0502040204020203" pitchFamily="34" charset="0"/>
                  <a:cs typeface="Arial" panose="020B0604020202020204" pitchFamily="34" charset="0"/>
                </a:rPr>
                <a:t>¿Qué insumos entrega?</a:t>
              </a:r>
            </a:p>
          </p:txBody>
        </p:sp>
        <p:sp>
          <p:nvSpPr>
            <p:cNvPr id="293" name="Rectángulo redondeado 292">
              <a:extLst>
                <a:ext uri="{FF2B5EF4-FFF2-40B4-BE49-F238E27FC236}">
                  <a16:creationId xmlns:a16="http://schemas.microsoft.com/office/drawing/2014/main" id="{C6755D76-3D7D-8B46-9B5A-883896727ACA}"/>
                </a:ext>
              </a:extLst>
            </p:cNvPr>
            <p:cNvSpPr/>
            <p:nvPr/>
          </p:nvSpPr>
          <p:spPr>
            <a:xfrm>
              <a:off x="13866153" y="10179226"/>
              <a:ext cx="7484005" cy="1589576"/>
            </a:xfrm>
            <a:prstGeom prst="roundRect">
              <a:avLst>
                <a:gd name="adj" fmla="val 50000"/>
              </a:avLst>
            </a:prstGeom>
            <a:solidFill>
              <a:srgbClr val="F2A31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sz="2878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Bahnschrift SemiBold" panose="020B0502040204020203" pitchFamily="34" charset="0"/>
                  <a:cs typeface="Arial" panose="020B0604020202020204" pitchFamily="34" charset="0"/>
                </a:rPr>
                <a:t>¿Qué actividades se ejecutan?</a:t>
              </a:r>
            </a:p>
          </p:txBody>
        </p:sp>
        <p:sp>
          <p:nvSpPr>
            <p:cNvPr id="294" name="Rectángulo redondeado 293">
              <a:extLst>
                <a:ext uri="{FF2B5EF4-FFF2-40B4-BE49-F238E27FC236}">
                  <a16:creationId xmlns:a16="http://schemas.microsoft.com/office/drawing/2014/main" id="{DD288159-C225-2740-AB8D-6D422CD79758}"/>
                </a:ext>
              </a:extLst>
            </p:cNvPr>
            <p:cNvSpPr/>
            <p:nvPr/>
          </p:nvSpPr>
          <p:spPr>
            <a:xfrm>
              <a:off x="23548816" y="10234790"/>
              <a:ext cx="5008240" cy="1589576"/>
            </a:xfrm>
            <a:prstGeom prst="roundRect">
              <a:avLst>
                <a:gd name="adj" fmla="val 50000"/>
              </a:avLst>
            </a:prstGeom>
            <a:solidFill>
              <a:srgbClr val="F2A31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sz="2878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Bahnschrift SemiBold" panose="020B0502040204020203" pitchFamily="34" charset="0"/>
                  <a:cs typeface="Arial" panose="020B0604020202020204" pitchFamily="34" charset="0"/>
                </a:rPr>
                <a:t>¿Cuál es el producto o servicio generado?</a:t>
              </a:r>
            </a:p>
          </p:txBody>
        </p:sp>
        <p:sp>
          <p:nvSpPr>
            <p:cNvPr id="295" name="Rectángulo redondeado 294">
              <a:extLst>
                <a:ext uri="{FF2B5EF4-FFF2-40B4-BE49-F238E27FC236}">
                  <a16:creationId xmlns:a16="http://schemas.microsoft.com/office/drawing/2014/main" id="{89BA25D8-3975-D14E-90A4-E4DCD9200CCD}"/>
                </a:ext>
              </a:extLst>
            </p:cNvPr>
            <p:cNvSpPr/>
            <p:nvPr/>
          </p:nvSpPr>
          <p:spPr>
            <a:xfrm>
              <a:off x="29937610" y="10350223"/>
              <a:ext cx="5008240" cy="1589576"/>
            </a:xfrm>
            <a:prstGeom prst="roundRect">
              <a:avLst>
                <a:gd name="adj" fmla="val 50000"/>
              </a:avLst>
            </a:prstGeom>
            <a:solidFill>
              <a:srgbClr val="F2A31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sz="2878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Bahnschrift SemiBold" panose="020B0502040204020203" pitchFamily="34" charset="0"/>
                  <a:cs typeface="Arial" panose="020B0604020202020204" pitchFamily="34" charset="0"/>
                </a:rPr>
                <a:t>¿A quién se entrega el producto o servicio?</a:t>
              </a:r>
            </a:p>
          </p:txBody>
        </p:sp>
      </p:grpSp>
      <p:grpSp>
        <p:nvGrpSpPr>
          <p:cNvPr id="21" name="Grupo 20" descr="Fila 1 tabla">
            <a:extLst>
              <a:ext uri="{FF2B5EF4-FFF2-40B4-BE49-F238E27FC236}">
                <a16:creationId xmlns:a16="http://schemas.microsoft.com/office/drawing/2014/main" id="{D0E80DFF-C6A5-870E-5A4D-B903756E6ECC}"/>
              </a:ext>
            </a:extLst>
          </p:cNvPr>
          <p:cNvGrpSpPr/>
          <p:nvPr/>
        </p:nvGrpSpPr>
        <p:grpSpPr>
          <a:xfrm>
            <a:off x="1387659" y="20169462"/>
            <a:ext cx="30099857" cy="3137508"/>
            <a:chOff x="1496879" y="12734510"/>
            <a:chExt cx="33444778" cy="3486172"/>
          </a:xfrm>
        </p:grpSpPr>
        <p:cxnSp>
          <p:nvCxnSpPr>
            <p:cNvPr id="22" name="Conector recto de flecha 21">
              <a:extLst>
                <a:ext uri="{FF2B5EF4-FFF2-40B4-BE49-F238E27FC236}">
                  <a16:creationId xmlns:a16="http://schemas.microsoft.com/office/drawing/2014/main" id="{B66263AD-5E8F-6B7E-49B2-223B1160D9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7559568" y="12904228"/>
              <a:ext cx="48573" cy="3316454"/>
            </a:xfrm>
            <a:prstGeom prst="straightConnector1">
              <a:avLst/>
            </a:prstGeom>
            <a:ln w="38100">
              <a:solidFill>
                <a:srgbClr val="F2A310"/>
              </a:solidFill>
              <a:prstDash val="sysDot"/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23" name="Rectángulo 22">
              <a:extLst>
                <a:ext uri="{FF2B5EF4-FFF2-40B4-BE49-F238E27FC236}">
                  <a16:creationId xmlns:a16="http://schemas.microsoft.com/office/drawing/2014/main" id="{F614D022-02AE-F5B4-FE60-A1539166D7FD}"/>
                </a:ext>
              </a:extLst>
            </p:cNvPr>
            <p:cNvSpPr/>
            <p:nvPr/>
          </p:nvSpPr>
          <p:spPr>
            <a:xfrm>
              <a:off x="13351632" y="12800745"/>
              <a:ext cx="9052037" cy="266341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8249" tIns="54128" rIns="108249" bIns="5412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just"/>
              <a:r>
                <a:rPr lang="es-ES" sz="2600" dirty="0">
                  <a:solidFill>
                    <a:schemeClr val="tx1"/>
                  </a:solidFill>
                </a:rPr>
                <a:t>Preparar y consolidar el Anteproyecto de Presupuesto de</a:t>
              </a:r>
            </a:p>
            <a:p>
              <a:pPr lvl="0" algn="just"/>
              <a:r>
                <a:rPr lang="es-ES" sz="2600" dirty="0">
                  <a:solidFill>
                    <a:schemeClr val="tx1"/>
                  </a:solidFill>
                </a:rPr>
                <a:t>gastos de Funcionamiento y registrar los hechos económicos presupuestales mediante los cuales se ejecuta el presupuesto de gastos asignado a la UAECOB, se generan informes de ejecución y seguimiento para la toma de decisiones.</a:t>
              </a:r>
            </a:p>
          </p:txBody>
        </p:sp>
        <p:sp>
          <p:nvSpPr>
            <p:cNvPr id="24" name="Rectángulo 23">
              <a:extLst>
                <a:ext uri="{FF2B5EF4-FFF2-40B4-BE49-F238E27FC236}">
                  <a16:creationId xmlns:a16="http://schemas.microsoft.com/office/drawing/2014/main" id="{57EB72DC-A087-DF0F-210A-969458D1EB7F}"/>
                </a:ext>
              </a:extLst>
            </p:cNvPr>
            <p:cNvSpPr/>
            <p:nvPr/>
          </p:nvSpPr>
          <p:spPr>
            <a:xfrm>
              <a:off x="6401193" y="12782168"/>
              <a:ext cx="6465740" cy="244447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8249" tIns="54128" rIns="108249" bIns="5412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just"/>
              <a:r>
                <a:rPr lang="es-ES" sz="2600" dirty="0">
                  <a:solidFill>
                    <a:schemeClr val="tx1"/>
                  </a:solidFill>
                </a:rPr>
                <a:t>1. Plan Anual de Adquisiciones</a:t>
              </a:r>
            </a:p>
            <a:p>
              <a:pPr algn="just"/>
              <a:r>
                <a:rPr lang="es-ES" sz="2600" dirty="0">
                  <a:solidFill>
                    <a:schemeClr val="tx1"/>
                  </a:solidFill>
                </a:rPr>
                <a:t>2. Plan estratégico de la Subdirección</a:t>
              </a:r>
            </a:p>
            <a:p>
              <a:pPr algn="just"/>
              <a:r>
                <a:rPr lang="es-ES" sz="2600" dirty="0">
                  <a:solidFill>
                    <a:schemeClr val="tx1"/>
                  </a:solidFill>
                </a:rPr>
                <a:t>3. Plan Operativo Anual</a:t>
              </a:r>
            </a:p>
            <a:p>
              <a:pPr algn="just"/>
              <a:r>
                <a:rPr lang="es-ES" sz="2600" dirty="0">
                  <a:solidFill>
                    <a:schemeClr val="tx1"/>
                  </a:solidFill>
                </a:rPr>
                <a:t>4. Plan de Compras</a:t>
              </a:r>
            </a:p>
            <a:p>
              <a:pPr algn="just"/>
              <a:r>
                <a:rPr lang="es-ES" sz="2600" dirty="0">
                  <a:solidFill>
                    <a:schemeClr val="tx1"/>
                  </a:solidFill>
                </a:rPr>
                <a:t>5. Requerimientos de los diferentes Procesos</a:t>
              </a:r>
            </a:p>
          </p:txBody>
        </p:sp>
        <p:sp>
          <p:nvSpPr>
            <p:cNvPr id="25" name="Rectángulo 24">
              <a:extLst>
                <a:ext uri="{FF2B5EF4-FFF2-40B4-BE49-F238E27FC236}">
                  <a16:creationId xmlns:a16="http://schemas.microsoft.com/office/drawing/2014/main" id="{FA64B244-16A3-C118-69B3-6B3DE01A737F}"/>
                </a:ext>
              </a:extLst>
            </p:cNvPr>
            <p:cNvSpPr/>
            <p:nvPr/>
          </p:nvSpPr>
          <p:spPr>
            <a:xfrm>
              <a:off x="1496879" y="12734510"/>
              <a:ext cx="4094971" cy="255074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8249" tIns="54128" rIns="108249" bIns="5412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just"/>
              <a:r>
                <a:rPr lang="es-ES" sz="2600" dirty="0">
                  <a:solidFill>
                    <a:schemeClr val="tx1"/>
                  </a:solidFill>
                  <a:cs typeface="Arial" panose="020B0604020202020204" pitchFamily="34" charset="0"/>
                </a:rPr>
                <a:t>1. Gestión Estratégica</a:t>
              </a:r>
            </a:p>
            <a:p>
              <a:pPr algn="just"/>
              <a:r>
                <a:rPr lang="es-ES" sz="2600" dirty="0">
                  <a:solidFill>
                    <a:schemeClr val="tx1"/>
                  </a:solidFill>
                  <a:cs typeface="Arial" panose="020B0604020202020204" pitchFamily="34" charset="0"/>
                </a:rPr>
                <a:t>2. Gestión Jurídica</a:t>
              </a:r>
            </a:p>
            <a:p>
              <a:pPr algn="just"/>
              <a:r>
                <a:rPr lang="es-ES" sz="2600" dirty="0">
                  <a:solidFill>
                    <a:schemeClr val="tx1"/>
                  </a:solidFill>
                  <a:cs typeface="Arial" panose="020B0604020202020204" pitchFamily="34" charset="0"/>
                </a:rPr>
                <a:t>3. Todos los demás procesos</a:t>
              </a:r>
            </a:p>
            <a:p>
              <a:pPr algn="just"/>
              <a:r>
                <a:rPr lang="es-ES" sz="2600" dirty="0">
                  <a:solidFill>
                    <a:schemeClr val="tx1"/>
                  </a:solidFill>
                  <a:cs typeface="Arial" panose="020B0604020202020204" pitchFamily="34" charset="0"/>
                </a:rPr>
                <a:t>4. Entidades Distritales</a:t>
              </a:r>
              <a:endParaRPr lang="es-CO" sz="2600" dirty="0">
                <a:solidFill>
                  <a:schemeClr val="tx1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6" name="Rectángulo 25">
              <a:extLst>
                <a:ext uri="{FF2B5EF4-FFF2-40B4-BE49-F238E27FC236}">
                  <a16:creationId xmlns:a16="http://schemas.microsoft.com/office/drawing/2014/main" id="{192C14A6-D936-99EE-56D9-3E2BCC4D0A58}"/>
                </a:ext>
              </a:extLst>
            </p:cNvPr>
            <p:cNvSpPr/>
            <p:nvPr/>
          </p:nvSpPr>
          <p:spPr>
            <a:xfrm>
              <a:off x="23061144" y="12836055"/>
              <a:ext cx="6376739" cy="234196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8249" tIns="54128" rIns="108249" bIns="5412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just"/>
              <a:r>
                <a:rPr lang="es-ES" sz="2600" dirty="0">
                  <a:solidFill>
                    <a:schemeClr val="tx1"/>
                  </a:solidFill>
                </a:rPr>
                <a:t>1. Informes de Ejecución de ejecución del presupuesto posterior al registro de los hechos económicos.</a:t>
              </a:r>
            </a:p>
            <a:p>
              <a:pPr algn="just"/>
              <a:endParaRPr lang="es-CO" sz="2600" dirty="0">
                <a:solidFill>
                  <a:schemeClr val="tx1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7" name="Rectángulo 26">
              <a:extLst>
                <a:ext uri="{FF2B5EF4-FFF2-40B4-BE49-F238E27FC236}">
                  <a16:creationId xmlns:a16="http://schemas.microsoft.com/office/drawing/2014/main" id="{533E8534-B9EC-2063-4F89-4A9AE4487760}"/>
                </a:ext>
              </a:extLst>
            </p:cNvPr>
            <p:cNvSpPr/>
            <p:nvPr/>
          </p:nvSpPr>
          <p:spPr>
            <a:xfrm>
              <a:off x="30322683" y="12847508"/>
              <a:ext cx="4618974" cy="217229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8249" tIns="54128" rIns="108249" bIns="5412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just"/>
              <a:r>
                <a:rPr lang="es-CO" sz="2600" dirty="0">
                  <a:solidFill>
                    <a:schemeClr val="tx1"/>
                  </a:solidFill>
                  <a:cs typeface="Arial" panose="020B0604020202020204" pitchFamily="34" charset="0"/>
                </a:rPr>
                <a:t>1. Todos los procesos</a:t>
              </a:r>
            </a:p>
          </p:txBody>
        </p:sp>
      </p:grpSp>
      <p:grpSp>
        <p:nvGrpSpPr>
          <p:cNvPr id="28" name="Grupo 27" descr="Fila 2 tabla">
            <a:extLst>
              <a:ext uri="{FF2B5EF4-FFF2-40B4-BE49-F238E27FC236}">
                <a16:creationId xmlns:a16="http://schemas.microsoft.com/office/drawing/2014/main" id="{D137827A-9F3F-97CD-7970-F6F4077EDCED}"/>
              </a:ext>
            </a:extLst>
          </p:cNvPr>
          <p:cNvGrpSpPr/>
          <p:nvPr/>
        </p:nvGrpSpPr>
        <p:grpSpPr>
          <a:xfrm>
            <a:off x="1417083" y="23236299"/>
            <a:ext cx="30134235" cy="2176016"/>
            <a:chOff x="1458693" y="15632553"/>
            <a:chExt cx="33482975" cy="4931367"/>
          </a:xfrm>
        </p:grpSpPr>
        <p:sp>
          <p:nvSpPr>
            <p:cNvPr id="29" name="Rectángulo 28">
              <a:extLst>
                <a:ext uri="{FF2B5EF4-FFF2-40B4-BE49-F238E27FC236}">
                  <a16:creationId xmlns:a16="http://schemas.microsoft.com/office/drawing/2014/main" id="{D20FFFA1-AFE3-6BB5-B933-713981947347}"/>
                </a:ext>
              </a:extLst>
            </p:cNvPr>
            <p:cNvSpPr/>
            <p:nvPr/>
          </p:nvSpPr>
          <p:spPr>
            <a:xfrm>
              <a:off x="6302188" y="16264404"/>
              <a:ext cx="6465740" cy="32514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8249" tIns="54128" rIns="108249" bIns="5412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just"/>
              <a:r>
                <a:rPr lang="es-ES" sz="2600" dirty="0">
                  <a:solidFill>
                    <a:schemeClr val="tx1"/>
                  </a:solidFill>
                  <a:cs typeface="Arial" panose="020B0604020202020204" pitchFamily="34" charset="0"/>
                </a:rPr>
                <a:t>1. Soportes contables de: nómina, Prestaciones sociales, incapacidades, facturas de proveedores, cuentas de contratistas, almacén e inventarios, Servicio a la ciudadanía, procesos judiciales.</a:t>
              </a:r>
            </a:p>
          </p:txBody>
        </p:sp>
        <p:sp>
          <p:nvSpPr>
            <p:cNvPr id="30" name="Rectángulo 29">
              <a:extLst>
                <a:ext uri="{FF2B5EF4-FFF2-40B4-BE49-F238E27FC236}">
                  <a16:creationId xmlns:a16="http://schemas.microsoft.com/office/drawing/2014/main" id="{C5897DBF-2FFD-C27E-682A-B07BF6D0CA3F}"/>
                </a:ext>
              </a:extLst>
            </p:cNvPr>
            <p:cNvSpPr/>
            <p:nvPr/>
          </p:nvSpPr>
          <p:spPr>
            <a:xfrm>
              <a:off x="1458693" y="15632553"/>
              <a:ext cx="4094971" cy="493136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8249" tIns="54128" rIns="108249" bIns="5412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just"/>
              <a:r>
                <a:rPr lang="es-ES" sz="2600" dirty="0">
                  <a:solidFill>
                    <a:schemeClr val="tx1"/>
                  </a:solidFill>
                  <a:cs typeface="Arial" panose="020B0604020202020204" pitchFamily="34" charset="0"/>
                </a:rPr>
                <a:t>1. Todos los procesos de</a:t>
              </a:r>
            </a:p>
            <a:p>
              <a:pPr algn="just"/>
              <a:r>
                <a:rPr lang="es-ES" sz="2600" dirty="0">
                  <a:solidFill>
                    <a:schemeClr val="tx1"/>
                  </a:solidFill>
                  <a:cs typeface="Arial" panose="020B0604020202020204" pitchFamily="34" charset="0"/>
                </a:rPr>
                <a:t>la Entidad</a:t>
              </a:r>
              <a:endParaRPr lang="es-CO" sz="2600" dirty="0">
                <a:solidFill>
                  <a:schemeClr val="tx1"/>
                </a:solidFill>
              </a:endParaRPr>
            </a:p>
          </p:txBody>
        </p:sp>
        <p:sp>
          <p:nvSpPr>
            <p:cNvPr id="31" name="Rectángulo 30">
              <a:extLst>
                <a:ext uri="{FF2B5EF4-FFF2-40B4-BE49-F238E27FC236}">
                  <a16:creationId xmlns:a16="http://schemas.microsoft.com/office/drawing/2014/main" id="{6C231CA4-93BB-5D9B-EB1D-1FB9F7386155}"/>
                </a:ext>
              </a:extLst>
            </p:cNvPr>
            <p:cNvSpPr/>
            <p:nvPr/>
          </p:nvSpPr>
          <p:spPr>
            <a:xfrm>
              <a:off x="30277275" y="16270152"/>
              <a:ext cx="4664393" cy="324563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8249" tIns="54128" rIns="108249" bIns="5412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just"/>
              <a:r>
                <a:rPr lang="es-ES" sz="2600" dirty="0">
                  <a:solidFill>
                    <a:schemeClr val="tx1"/>
                  </a:solidFill>
                </a:rPr>
                <a:t>1. Todas las dependencias</a:t>
              </a:r>
            </a:p>
            <a:p>
              <a:pPr algn="just"/>
              <a:r>
                <a:rPr lang="es-ES" sz="2600" dirty="0">
                  <a:solidFill>
                    <a:schemeClr val="tx1"/>
                  </a:solidFill>
                </a:rPr>
                <a:t>2. Secretaría de Hacienda</a:t>
              </a:r>
            </a:p>
            <a:p>
              <a:pPr algn="just"/>
              <a:r>
                <a:rPr lang="es-ES" sz="2600" dirty="0">
                  <a:solidFill>
                    <a:schemeClr val="tx1"/>
                  </a:solidFill>
                </a:rPr>
                <a:t>Distrital</a:t>
              </a:r>
            </a:p>
            <a:p>
              <a:pPr algn="just"/>
              <a:r>
                <a:rPr lang="es-ES" sz="2600" dirty="0">
                  <a:solidFill>
                    <a:schemeClr val="tx1"/>
                  </a:solidFill>
                </a:rPr>
                <a:t>3. Ciudadanía.</a:t>
              </a:r>
            </a:p>
            <a:p>
              <a:pPr algn="just"/>
              <a:r>
                <a:rPr lang="es-ES" sz="2600" dirty="0">
                  <a:solidFill>
                    <a:schemeClr val="tx1"/>
                  </a:solidFill>
                </a:rPr>
                <a:t>4. DIAN</a:t>
              </a:r>
              <a:endParaRPr lang="es-CO" sz="2600" dirty="0">
                <a:solidFill>
                  <a:schemeClr val="tx1"/>
                </a:solidFill>
              </a:endParaRPr>
            </a:p>
          </p:txBody>
        </p:sp>
        <p:sp>
          <p:nvSpPr>
            <p:cNvPr id="32" name="Rectángulo 31">
              <a:extLst>
                <a:ext uri="{FF2B5EF4-FFF2-40B4-BE49-F238E27FC236}">
                  <a16:creationId xmlns:a16="http://schemas.microsoft.com/office/drawing/2014/main" id="{E7718E3D-4780-A253-6132-D9AB967F7C2A}"/>
                </a:ext>
              </a:extLst>
            </p:cNvPr>
            <p:cNvSpPr/>
            <p:nvPr/>
          </p:nvSpPr>
          <p:spPr>
            <a:xfrm>
              <a:off x="13353381" y="16302660"/>
              <a:ext cx="9052037" cy="321312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8249" tIns="54128" rIns="108249" bIns="5412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just"/>
              <a:r>
                <a:rPr lang="es-ES" sz="2600" dirty="0">
                  <a:solidFill>
                    <a:schemeClr val="tx1"/>
                  </a:solidFill>
                </a:rPr>
                <a:t>Reconocer los hechos económicos y financieros en la</a:t>
              </a:r>
            </a:p>
            <a:p>
              <a:pPr algn="just"/>
              <a:r>
                <a:rPr lang="es-ES" sz="2600" dirty="0">
                  <a:solidFill>
                    <a:schemeClr val="tx1"/>
                  </a:solidFill>
                </a:rPr>
                <a:t>contabilidad de la entidad.</a:t>
              </a:r>
              <a:endParaRPr lang="es-CO" sz="2600" dirty="0">
                <a:solidFill>
                  <a:schemeClr val="tx1"/>
                </a:solidFill>
              </a:endParaRPr>
            </a:p>
          </p:txBody>
        </p:sp>
        <p:sp>
          <p:nvSpPr>
            <p:cNvPr id="33" name="Rectángulo 32">
              <a:extLst>
                <a:ext uri="{FF2B5EF4-FFF2-40B4-BE49-F238E27FC236}">
                  <a16:creationId xmlns:a16="http://schemas.microsoft.com/office/drawing/2014/main" id="{B1D09DBD-6ABE-F77B-8983-5E88F294CCBA}"/>
                </a:ext>
              </a:extLst>
            </p:cNvPr>
            <p:cNvSpPr/>
            <p:nvPr/>
          </p:nvSpPr>
          <p:spPr>
            <a:xfrm>
              <a:off x="23148284" y="16203626"/>
              <a:ext cx="6268134" cy="331216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7991" tIns="28996" rIns="57991" bIns="2899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s-ES" sz="2600" dirty="0">
                  <a:solidFill>
                    <a:schemeClr val="tx1"/>
                  </a:solidFill>
                  <a:cs typeface="Arial" panose="020B0604020202020204" pitchFamily="34" charset="0"/>
                </a:rPr>
                <a:t>1. EEFF</a:t>
              </a:r>
            </a:p>
            <a:p>
              <a:r>
                <a:rPr lang="es-ES" sz="2600" dirty="0">
                  <a:solidFill>
                    <a:schemeClr val="tx1"/>
                  </a:solidFill>
                  <a:cs typeface="Arial" panose="020B0604020202020204" pitchFamily="34" charset="0"/>
                </a:rPr>
                <a:t>2. Reportes contables</a:t>
              </a:r>
            </a:p>
            <a:p>
              <a:r>
                <a:rPr lang="es-ES" sz="2600" dirty="0">
                  <a:solidFill>
                    <a:schemeClr val="tx1"/>
                  </a:solidFill>
                  <a:cs typeface="Arial" panose="020B0604020202020204" pitchFamily="34" charset="0"/>
                </a:rPr>
                <a:t>3. Información exógena</a:t>
              </a:r>
            </a:p>
            <a:p>
              <a:endParaRPr lang="es-CO" sz="2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4" name="Grupo 33" descr="Fila 3 tabla">
            <a:extLst>
              <a:ext uri="{FF2B5EF4-FFF2-40B4-BE49-F238E27FC236}">
                <a16:creationId xmlns:a16="http://schemas.microsoft.com/office/drawing/2014/main" id="{D4FFF366-E90C-377A-E529-7DEA05F14280}"/>
              </a:ext>
            </a:extLst>
          </p:cNvPr>
          <p:cNvGrpSpPr/>
          <p:nvPr/>
        </p:nvGrpSpPr>
        <p:grpSpPr>
          <a:xfrm>
            <a:off x="1234382" y="26018333"/>
            <a:ext cx="30243915" cy="2738663"/>
            <a:chOff x="1493873" y="19975030"/>
            <a:chExt cx="33604844" cy="4989771"/>
          </a:xfrm>
        </p:grpSpPr>
        <p:sp>
          <p:nvSpPr>
            <p:cNvPr id="36" name="Rectángulo 35">
              <a:extLst>
                <a:ext uri="{FF2B5EF4-FFF2-40B4-BE49-F238E27FC236}">
                  <a16:creationId xmlns:a16="http://schemas.microsoft.com/office/drawing/2014/main" id="{C5441267-8D34-03D6-7E2E-06EB587973BE}"/>
                </a:ext>
              </a:extLst>
            </p:cNvPr>
            <p:cNvSpPr/>
            <p:nvPr/>
          </p:nvSpPr>
          <p:spPr>
            <a:xfrm>
              <a:off x="6401193" y="20674216"/>
              <a:ext cx="6465740" cy="231628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8249" tIns="54128" rIns="108249" bIns="5412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just"/>
              <a:r>
                <a:rPr lang="es-ES" sz="2600" dirty="0">
                  <a:solidFill>
                    <a:schemeClr val="tx1"/>
                  </a:solidFill>
                  <a:cs typeface="Arial" panose="020B0604020202020204" pitchFamily="34" charset="0"/>
                </a:rPr>
                <a:t>1. Recepción e inspección de los</a:t>
              </a:r>
            </a:p>
            <a:p>
              <a:pPr algn="just"/>
              <a:r>
                <a:rPr lang="es-ES" sz="2600" dirty="0">
                  <a:solidFill>
                    <a:schemeClr val="tx1"/>
                  </a:solidFill>
                  <a:cs typeface="Arial" panose="020B0604020202020204" pitchFamily="34" charset="0"/>
                </a:rPr>
                <a:t>materiales recibidos</a:t>
              </a:r>
              <a:endParaRPr lang="es-CO" sz="2600" dirty="0">
                <a:solidFill>
                  <a:schemeClr val="tx1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38" name="Rectángulo 37">
              <a:extLst>
                <a:ext uri="{FF2B5EF4-FFF2-40B4-BE49-F238E27FC236}">
                  <a16:creationId xmlns:a16="http://schemas.microsoft.com/office/drawing/2014/main" id="{BA4A2057-FFA0-EBC5-3EA3-1826482B1B2F}"/>
                </a:ext>
              </a:extLst>
            </p:cNvPr>
            <p:cNvSpPr/>
            <p:nvPr/>
          </p:nvSpPr>
          <p:spPr>
            <a:xfrm>
              <a:off x="1493873" y="20674209"/>
              <a:ext cx="4094971" cy="19751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8249" tIns="54128" rIns="108249" bIns="5412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615884" indent="-615884" algn="just">
                <a:buAutoNum type="arabicPeriod"/>
              </a:pPr>
              <a:r>
                <a:rPr lang="es-CO" sz="2600" dirty="0">
                  <a:solidFill>
                    <a:schemeClr val="tx1"/>
                  </a:solidFill>
                  <a:cs typeface="Arial" panose="020B0604020202020204" pitchFamily="34" charset="0"/>
                </a:rPr>
                <a:t>Todos los  procesos de la Entidad</a:t>
              </a: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B96900D7-3461-0B1C-E761-E7B84CF713CB}"/>
                </a:ext>
              </a:extLst>
            </p:cNvPr>
            <p:cNvSpPr/>
            <p:nvPr/>
          </p:nvSpPr>
          <p:spPr>
            <a:xfrm>
              <a:off x="23301134" y="19975030"/>
              <a:ext cx="6376739" cy="295169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8249" tIns="54128" rIns="108249" bIns="5412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just"/>
              <a:r>
                <a:rPr lang="es-ES" sz="2600" dirty="0">
                  <a:solidFill>
                    <a:schemeClr val="tx1"/>
                  </a:solidFill>
                </a:rPr>
                <a:t>1. Entrega del inventario al supervisor</a:t>
              </a:r>
            </a:p>
            <a:p>
              <a:pPr algn="just"/>
              <a:r>
                <a:rPr lang="es-ES" sz="2600" dirty="0">
                  <a:solidFill>
                    <a:schemeClr val="tx1"/>
                  </a:solidFill>
                </a:rPr>
                <a:t>del contrato de adquisición.</a:t>
              </a:r>
            </a:p>
            <a:p>
              <a:pPr algn="just"/>
              <a:r>
                <a:rPr lang="es-ES" sz="2600" dirty="0">
                  <a:solidFill>
                    <a:schemeClr val="tx1"/>
                  </a:solidFill>
                </a:rPr>
                <a:t>2. Manejo y control de inventarios</a:t>
              </a:r>
            </a:p>
            <a:p>
              <a:pPr algn="just"/>
              <a:r>
                <a:rPr lang="es-ES" sz="2600" dirty="0">
                  <a:solidFill>
                    <a:schemeClr val="tx1"/>
                  </a:solidFill>
                </a:rPr>
                <a:t>actualizados en el sistema de la</a:t>
              </a:r>
            </a:p>
            <a:p>
              <a:pPr algn="just"/>
              <a:r>
                <a:rPr lang="es-ES" sz="2600" dirty="0">
                  <a:solidFill>
                    <a:schemeClr val="tx1"/>
                  </a:solidFill>
                </a:rPr>
                <a:t>entidad.</a:t>
              </a:r>
            </a:p>
            <a:p>
              <a:pPr algn="just"/>
              <a:r>
                <a:rPr lang="es-ES" sz="2600" dirty="0">
                  <a:solidFill>
                    <a:schemeClr val="tx1"/>
                  </a:solidFill>
                </a:rPr>
                <a:t>3. Programa de seguros de la Entidad</a:t>
              </a:r>
              <a:endParaRPr lang="es-CO" sz="2600" dirty="0">
                <a:solidFill>
                  <a:schemeClr val="tx1"/>
                </a:solidFill>
              </a:endParaRPr>
            </a:p>
          </p:txBody>
        </p:sp>
        <p:sp>
          <p:nvSpPr>
            <p:cNvPr id="40" name="Rectángulo 39">
              <a:extLst>
                <a:ext uri="{FF2B5EF4-FFF2-40B4-BE49-F238E27FC236}">
                  <a16:creationId xmlns:a16="http://schemas.microsoft.com/office/drawing/2014/main" id="{7EF6564C-771A-7D84-22D8-CB06016F8A1B}"/>
                </a:ext>
              </a:extLst>
            </p:cNvPr>
            <p:cNvSpPr/>
            <p:nvPr/>
          </p:nvSpPr>
          <p:spPr>
            <a:xfrm>
              <a:off x="13312688" y="20535374"/>
              <a:ext cx="9052038" cy="245872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8249" tIns="54128" rIns="108249" bIns="5412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just"/>
              <a:r>
                <a:rPr lang="es-ES" sz="2600" dirty="0">
                  <a:solidFill>
                    <a:schemeClr val="tx1"/>
                  </a:solidFill>
                </a:rPr>
                <a:t>Gestionar las actividades de almacenamiento, custodia, y</a:t>
              </a:r>
            </a:p>
            <a:p>
              <a:pPr algn="just"/>
              <a:r>
                <a:rPr lang="es-ES" sz="2600" dirty="0">
                  <a:solidFill>
                    <a:schemeClr val="tx1"/>
                  </a:solidFill>
                </a:rPr>
                <a:t>control de los inventarios necesarios para el funcionamiento de la UAECOB.</a:t>
              </a:r>
              <a:endParaRPr lang="es-CO" sz="2600" dirty="0">
                <a:solidFill>
                  <a:schemeClr val="tx1"/>
                </a:solidFill>
              </a:endParaRPr>
            </a:p>
          </p:txBody>
        </p:sp>
        <p:sp>
          <p:nvSpPr>
            <p:cNvPr id="41" name="Rectángulo 40">
              <a:extLst>
                <a:ext uri="{FF2B5EF4-FFF2-40B4-BE49-F238E27FC236}">
                  <a16:creationId xmlns:a16="http://schemas.microsoft.com/office/drawing/2014/main" id="{CA45D794-A2C4-9732-B181-D4172FA4234D}"/>
                </a:ext>
              </a:extLst>
            </p:cNvPr>
            <p:cNvSpPr/>
            <p:nvPr/>
          </p:nvSpPr>
          <p:spPr>
            <a:xfrm>
              <a:off x="30479743" y="20279794"/>
              <a:ext cx="4618974" cy="285646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8249" tIns="54128" rIns="108249" bIns="5412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439750" indent="-439750" algn="just">
                <a:buAutoNum type="arabicPeriod"/>
              </a:pPr>
              <a:r>
                <a:rPr lang="es-CO" sz="2600" dirty="0">
                  <a:solidFill>
                    <a:schemeClr val="tx1"/>
                  </a:solidFill>
                  <a:cs typeface="Arial" panose="020B0604020202020204" pitchFamily="34" charset="0"/>
                </a:rPr>
                <a:t>. Todos los procesos</a:t>
              </a:r>
            </a:p>
          </p:txBody>
        </p:sp>
        <p:cxnSp>
          <p:nvCxnSpPr>
            <p:cNvPr id="42" name="Conector recto de flecha 41">
              <a:extLst>
                <a:ext uri="{FF2B5EF4-FFF2-40B4-BE49-F238E27FC236}">
                  <a16:creationId xmlns:a16="http://schemas.microsoft.com/office/drawing/2014/main" id="{57A88B95-8D1A-A4A3-E7C1-7E9799FA83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7701323" y="23970461"/>
              <a:ext cx="9395" cy="994340"/>
            </a:xfrm>
            <a:prstGeom prst="straightConnector1">
              <a:avLst/>
            </a:prstGeom>
            <a:ln w="38100">
              <a:solidFill>
                <a:srgbClr val="F2A310"/>
              </a:solidFill>
              <a:prstDash val="sysDot"/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44" name="Grupo 43" descr="Fila 4 tabla">
            <a:extLst>
              <a:ext uri="{FF2B5EF4-FFF2-40B4-BE49-F238E27FC236}">
                <a16:creationId xmlns:a16="http://schemas.microsoft.com/office/drawing/2014/main" id="{0955FD1D-1B2E-4EE4-9EA7-2BF8456DF995}"/>
              </a:ext>
            </a:extLst>
          </p:cNvPr>
          <p:cNvGrpSpPr/>
          <p:nvPr/>
        </p:nvGrpSpPr>
        <p:grpSpPr>
          <a:xfrm>
            <a:off x="1482551" y="28574238"/>
            <a:ext cx="30077891" cy="3232988"/>
            <a:chOff x="1601379" y="23162430"/>
            <a:chExt cx="33420370" cy="3954303"/>
          </a:xfrm>
        </p:grpSpPr>
        <p:sp>
          <p:nvSpPr>
            <p:cNvPr id="45" name="Rectángulo 44">
              <a:extLst>
                <a:ext uri="{FF2B5EF4-FFF2-40B4-BE49-F238E27FC236}">
                  <a16:creationId xmlns:a16="http://schemas.microsoft.com/office/drawing/2014/main" id="{171B5022-DB4E-E7FA-AA81-4CEC02701A03}"/>
                </a:ext>
              </a:extLst>
            </p:cNvPr>
            <p:cNvSpPr/>
            <p:nvPr/>
          </p:nvSpPr>
          <p:spPr>
            <a:xfrm>
              <a:off x="23200370" y="23973502"/>
              <a:ext cx="6545472" cy="234435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8249" tIns="54128" rIns="108249" bIns="5412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s-CO" sz="2600" dirty="0">
                  <a:solidFill>
                    <a:schemeClr val="tx1"/>
                  </a:solidFill>
                  <a:cs typeface="Arial" panose="020B0604020202020204" pitchFamily="34" charset="0"/>
                </a:rPr>
                <a:t>1. PIGA</a:t>
              </a:r>
            </a:p>
            <a:p>
              <a:r>
                <a:rPr lang="es-CO" sz="2600" dirty="0">
                  <a:solidFill>
                    <a:schemeClr val="tx1"/>
                  </a:solidFill>
                  <a:cs typeface="Arial" panose="020B0604020202020204" pitchFamily="34" charset="0"/>
                </a:rPr>
                <a:t>2. Identificación de Aspectos e Impactos </a:t>
              </a:r>
            </a:p>
            <a:p>
              <a:r>
                <a:rPr lang="es-CO" sz="2600" dirty="0">
                  <a:solidFill>
                    <a:schemeClr val="tx1"/>
                  </a:solidFill>
                  <a:cs typeface="Arial" panose="020B0604020202020204" pitchFamily="34" charset="0"/>
                </a:rPr>
                <a:t>ambientales.</a:t>
              </a:r>
            </a:p>
            <a:p>
              <a:r>
                <a:rPr lang="es-CO" sz="2600" dirty="0">
                  <a:solidFill>
                    <a:schemeClr val="tx1"/>
                  </a:solidFill>
                  <a:cs typeface="Arial" panose="020B0604020202020204" pitchFamily="34" charset="0"/>
                </a:rPr>
                <a:t>3. Normograma.</a:t>
              </a:r>
            </a:p>
            <a:p>
              <a:r>
                <a:rPr lang="es-CO" sz="2600" dirty="0">
                  <a:solidFill>
                    <a:schemeClr val="tx1"/>
                  </a:solidFill>
                  <a:cs typeface="Arial" panose="020B0604020202020204" pitchFamily="34" charset="0"/>
                </a:rPr>
                <a:t>4. Informe de huella de carbono.</a:t>
              </a:r>
            </a:p>
            <a:p>
              <a:r>
                <a:rPr lang="es-CO" sz="2600" dirty="0">
                  <a:solidFill>
                    <a:schemeClr val="tx1"/>
                  </a:solidFill>
                  <a:cs typeface="Arial" panose="020B0604020202020204" pitchFamily="34" charset="0"/>
                </a:rPr>
                <a:t>5. Reporte de llantas.</a:t>
              </a:r>
            </a:p>
            <a:p>
              <a:r>
                <a:rPr lang="es-CO" sz="2600" dirty="0">
                  <a:solidFill>
                    <a:schemeClr val="tx1"/>
                  </a:solidFill>
                  <a:cs typeface="Arial" panose="020B0604020202020204" pitchFamily="34" charset="0"/>
                </a:rPr>
                <a:t>6. Reporte de residuos peligrosos.</a:t>
              </a:r>
            </a:p>
            <a:p>
              <a:r>
                <a:rPr lang="es-CO" sz="2600" dirty="0">
                  <a:solidFill>
                    <a:schemeClr val="tx1"/>
                  </a:solidFill>
                  <a:cs typeface="Arial" panose="020B0604020202020204" pitchFamily="34" charset="0"/>
                </a:rPr>
                <a:t>7. Reportes de consumos.</a:t>
              </a:r>
              <a:endParaRPr lang="es-CO" sz="2600" dirty="0">
                <a:solidFill>
                  <a:schemeClr val="tx1"/>
                </a:solidFill>
              </a:endParaRPr>
            </a:p>
          </p:txBody>
        </p:sp>
        <p:sp>
          <p:nvSpPr>
            <p:cNvPr id="47" name="Rectángulo 46">
              <a:extLst>
                <a:ext uri="{FF2B5EF4-FFF2-40B4-BE49-F238E27FC236}">
                  <a16:creationId xmlns:a16="http://schemas.microsoft.com/office/drawing/2014/main" id="{E4CAAC31-EA55-4A37-E476-4748FF4AA05D}"/>
                </a:ext>
              </a:extLst>
            </p:cNvPr>
            <p:cNvSpPr/>
            <p:nvPr/>
          </p:nvSpPr>
          <p:spPr>
            <a:xfrm>
              <a:off x="6353929" y="23795041"/>
              <a:ext cx="6465740" cy="243915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8249" tIns="54128" rIns="108249" bIns="5412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s-ES" sz="2600" dirty="0">
                  <a:solidFill>
                    <a:schemeClr val="tx1"/>
                  </a:solidFill>
                  <a:cs typeface="Arial" panose="020B0604020202020204" pitchFamily="34" charset="0"/>
                </a:rPr>
                <a:t>1. Normatividad Ambiental vigente</a:t>
              </a:r>
            </a:p>
            <a:p>
              <a:r>
                <a:rPr lang="es-ES" sz="2600" dirty="0">
                  <a:solidFill>
                    <a:schemeClr val="tx1"/>
                  </a:solidFill>
                  <a:cs typeface="Arial" panose="020B0604020202020204" pitchFamily="34" charset="0"/>
                </a:rPr>
                <a:t>aplicable</a:t>
              </a:r>
              <a:endParaRPr lang="es-CO" sz="2600" dirty="0">
                <a:solidFill>
                  <a:schemeClr val="tx1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48" name="Rectángulo 47">
              <a:extLst>
                <a:ext uri="{FF2B5EF4-FFF2-40B4-BE49-F238E27FC236}">
                  <a16:creationId xmlns:a16="http://schemas.microsoft.com/office/drawing/2014/main" id="{4F24DA6C-44AA-D05C-2FEE-BAB8D47FA317}"/>
                </a:ext>
              </a:extLst>
            </p:cNvPr>
            <p:cNvSpPr/>
            <p:nvPr/>
          </p:nvSpPr>
          <p:spPr>
            <a:xfrm>
              <a:off x="1601379" y="23162430"/>
              <a:ext cx="4067737" cy="35632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8249" tIns="54128" rIns="108249" bIns="5412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just"/>
              <a:r>
                <a:rPr lang="es-ES" sz="2600" dirty="0">
                  <a:solidFill>
                    <a:schemeClr val="tx1"/>
                  </a:solidFill>
                </a:rPr>
                <a:t>1. Ministerio de</a:t>
              </a:r>
            </a:p>
            <a:p>
              <a:pPr algn="just"/>
              <a:r>
                <a:rPr lang="es-ES" sz="2600" dirty="0">
                  <a:solidFill>
                    <a:schemeClr val="tx1"/>
                  </a:solidFill>
                </a:rPr>
                <a:t>Ambiente y Desarrollo</a:t>
              </a:r>
            </a:p>
            <a:p>
              <a:pPr algn="just"/>
              <a:r>
                <a:rPr lang="es-ES" sz="2600" dirty="0">
                  <a:solidFill>
                    <a:schemeClr val="tx1"/>
                  </a:solidFill>
                </a:rPr>
                <a:t>Sostenible</a:t>
              </a:r>
            </a:p>
            <a:p>
              <a:pPr algn="just"/>
              <a:r>
                <a:rPr lang="es-ES" sz="2600" dirty="0">
                  <a:solidFill>
                    <a:schemeClr val="tx1"/>
                  </a:solidFill>
                </a:rPr>
                <a:t>2. Secretaría Distrital de</a:t>
              </a:r>
            </a:p>
            <a:p>
              <a:pPr algn="just"/>
              <a:r>
                <a:rPr lang="es-ES" sz="2600" dirty="0">
                  <a:solidFill>
                    <a:schemeClr val="tx1"/>
                  </a:solidFill>
                </a:rPr>
                <a:t>Ambiente</a:t>
              </a:r>
              <a:endParaRPr lang="es-CO" sz="2600" dirty="0">
                <a:solidFill>
                  <a:schemeClr val="tx1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50" name="Rectángulo 49">
              <a:extLst>
                <a:ext uri="{FF2B5EF4-FFF2-40B4-BE49-F238E27FC236}">
                  <a16:creationId xmlns:a16="http://schemas.microsoft.com/office/drawing/2014/main" id="{CA116D73-83D4-6B86-7CE7-A7F8D2EA85BA}"/>
                </a:ext>
              </a:extLst>
            </p:cNvPr>
            <p:cNvSpPr/>
            <p:nvPr/>
          </p:nvSpPr>
          <p:spPr>
            <a:xfrm>
              <a:off x="13452115" y="23775474"/>
              <a:ext cx="9052037" cy="245872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8249" tIns="54128" rIns="108249" bIns="5412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just"/>
              <a:r>
                <a:rPr lang="es-ES" sz="2600" dirty="0">
                  <a:solidFill>
                    <a:schemeClr val="tx1"/>
                  </a:solidFill>
                </a:rPr>
                <a:t>Coordinar las acciones concernientes al cumplimiento</a:t>
              </a:r>
            </a:p>
            <a:p>
              <a:pPr algn="just"/>
              <a:r>
                <a:rPr lang="es-ES" sz="2600" dirty="0">
                  <a:solidFill>
                    <a:schemeClr val="tx1"/>
                  </a:solidFill>
                </a:rPr>
                <a:t>del Plan Institucional de Gestión Ambiental.</a:t>
              </a:r>
              <a:endParaRPr lang="es-CO" sz="2600" dirty="0">
                <a:solidFill>
                  <a:schemeClr val="tx1"/>
                </a:solidFill>
              </a:endParaRPr>
            </a:p>
          </p:txBody>
        </p:sp>
        <p:sp>
          <p:nvSpPr>
            <p:cNvPr id="51" name="Rectángulo 50">
              <a:extLst>
                <a:ext uri="{FF2B5EF4-FFF2-40B4-BE49-F238E27FC236}">
                  <a16:creationId xmlns:a16="http://schemas.microsoft.com/office/drawing/2014/main" id="{C4FBA559-2532-9EA0-0886-B35D218C6BEE}"/>
                </a:ext>
              </a:extLst>
            </p:cNvPr>
            <p:cNvSpPr/>
            <p:nvPr/>
          </p:nvSpPr>
          <p:spPr>
            <a:xfrm>
              <a:off x="30402775" y="23901055"/>
              <a:ext cx="4618974" cy="217229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8249" tIns="54128" rIns="108249" bIns="5412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439750" indent="-439750" algn="just">
                <a:buAutoNum type="arabicPeriod"/>
              </a:pPr>
              <a:r>
                <a:rPr lang="es-CO" sz="2600" dirty="0">
                  <a:solidFill>
                    <a:schemeClr val="tx1"/>
                  </a:solidFill>
                  <a:cs typeface="Arial" panose="020B0604020202020204" pitchFamily="34" charset="0"/>
                </a:rPr>
                <a:t>. Todos los procesos</a:t>
              </a:r>
            </a:p>
          </p:txBody>
        </p:sp>
        <p:cxnSp>
          <p:nvCxnSpPr>
            <p:cNvPr id="52" name="Conector recto de flecha 51">
              <a:extLst>
                <a:ext uri="{FF2B5EF4-FFF2-40B4-BE49-F238E27FC236}">
                  <a16:creationId xmlns:a16="http://schemas.microsoft.com/office/drawing/2014/main" id="{382054B1-30D8-31CE-9235-7147635BEB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>
              <a:off x="17720083" y="26514762"/>
              <a:ext cx="0" cy="601971"/>
            </a:xfrm>
            <a:prstGeom prst="straightConnector1">
              <a:avLst/>
            </a:prstGeom>
            <a:ln w="38100">
              <a:solidFill>
                <a:srgbClr val="F2A310"/>
              </a:solidFill>
              <a:prstDash val="sysDot"/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54" name="Grupo 53" descr="Fila 5 tabla">
            <a:extLst>
              <a:ext uri="{FF2B5EF4-FFF2-40B4-BE49-F238E27FC236}">
                <a16:creationId xmlns:a16="http://schemas.microsoft.com/office/drawing/2014/main" id="{58BD22B2-7E55-0086-3BDD-9218A647E41F}"/>
              </a:ext>
            </a:extLst>
          </p:cNvPr>
          <p:cNvGrpSpPr/>
          <p:nvPr/>
        </p:nvGrpSpPr>
        <p:grpSpPr>
          <a:xfrm>
            <a:off x="1314335" y="32458691"/>
            <a:ext cx="30183851" cy="2098758"/>
            <a:chOff x="1483644" y="27116714"/>
            <a:chExt cx="33538105" cy="2331987"/>
          </a:xfrm>
        </p:grpSpPr>
        <p:sp>
          <p:nvSpPr>
            <p:cNvPr id="55" name="Rectángulo 54">
              <a:extLst>
                <a:ext uri="{FF2B5EF4-FFF2-40B4-BE49-F238E27FC236}">
                  <a16:creationId xmlns:a16="http://schemas.microsoft.com/office/drawing/2014/main" id="{1D8919FD-2302-C021-8949-492B46E0E0A0}"/>
                </a:ext>
              </a:extLst>
            </p:cNvPr>
            <p:cNvSpPr/>
            <p:nvPr/>
          </p:nvSpPr>
          <p:spPr>
            <a:xfrm>
              <a:off x="1483644" y="27442247"/>
              <a:ext cx="4169676" cy="175304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7991" tIns="28996" rIns="57991" bIns="2899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s-CO" sz="2600" dirty="0">
                  <a:solidFill>
                    <a:schemeClr val="tx1"/>
                  </a:solidFill>
                  <a:cs typeface="Arial" panose="020B0604020202020204" pitchFamily="34" charset="0"/>
                </a:rPr>
                <a:t>1 Archivo de Bogotá</a:t>
              </a:r>
            </a:p>
            <a:p>
              <a:r>
                <a:rPr lang="es-CO" sz="2600" dirty="0">
                  <a:solidFill>
                    <a:schemeClr val="tx1"/>
                  </a:solidFill>
                  <a:cs typeface="Arial" panose="020B0604020202020204" pitchFamily="34" charset="0"/>
                </a:rPr>
                <a:t>2. Archivo General de la Nación</a:t>
              </a:r>
            </a:p>
            <a:p>
              <a:r>
                <a:rPr lang="es-CO" sz="2600" dirty="0">
                  <a:solidFill>
                    <a:schemeClr val="tx1"/>
                  </a:solidFill>
                  <a:cs typeface="Arial" panose="020B0604020202020204" pitchFamily="34" charset="0"/>
                </a:rPr>
                <a:t>3. Todas las dependencias</a:t>
              </a:r>
            </a:p>
            <a:p>
              <a:pPr algn="just"/>
              <a:endParaRPr lang="es-CO" sz="2600" dirty="0">
                <a:solidFill>
                  <a:schemeClr val="tx1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id="{28E71747-6D6D-1A99-9DF4-3492CDA223C2}"/>
                </a:ext>
              </a:extLst>
            </p:cNvPr>
            <p:cNvSpPr/>
            <p:nvPr/>
          </p:nvSpPr>
          <p:spPr>
            <a:xfrm>
              <a:off x="6338235" y="27178661"/>
              <a:ext cx="6465740" cy="213025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8249" tIns="54128" rIns="108249" bIns="5412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just"/>
              <a:r>
                <a:rPr lang="es-CO" sz="2600" dirty="0">
                  <a:solidFill>
                    <a:schemeClr val="tx1"/>
                  </a:solidFill>
                  <a:cs typeface="Arial" panose="020B0604020202020204" pitchFamily="34" charset="0"/>
                </a:rPr>
                <a:t>1. Documentación que hace parte del archivo de la entidad.</a:t>
              </a:r>
            </a:p>
          </p:txBody>
        </p:sp>
        <p:sp>
          <p:nvSpPr>
            <p:cNvPr id="57" name="Rectángulo 56">
              <a:extLst>
                <a:ext uri="{FF2B5EF4-FFF2-40B4-BE49-F238E27FC236}">
                  <a16:creationId xmlns:a16="http://schemas.microsoft.com/office/drawing/2014/main" id="{DEE91204-4333-2555-56E4-55603B1F7634}"/>
                </a:ext>
              </a:extLst>
            </p:cNvPr>
            <p:cNvSpPr/>
            <p:nvPr/>
          </p:nvSpPr>
          <p:spPr>
            <a:xfrm>
              <a:off x="23163810" y="27116714"/>
              <a:ext cx="6465740" cy="233012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8249" tIns="54128" rIns="108249" bIns="5412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342900" indent="-342900" algn="just">
                <a:buAutoNum type="arabicPeriod"/>
              </a:pPr>
              <a:r>
                <a:rPr lang="es-CO" sz="2600" dirty="0">
                  <a:solidFill>
                    <a:schemeClr val="tx1"/>
                  </a:solidFill>
                  <a:cs typeface="Arial" panose="020B0604020202020204" pitchFamily="34" charset="0"/>
                </a:rPr>
                <a:t>Política de Gestión Documental</a:t>
              </a:r>
            </a:p>
            <a:p>
              <a:pPr marL="342900" indent="-342900" algn="just">
                <a:buAutoNum type="arabicPeriod"/>
              </a:pPr>
              <a:r>
                <a:rPr lang="es-CO" sz="2600" dirty="0">
                  <a:solidFill>
                    <a:schemeClr val="tx1"/>
                  </a:solidFill>
                  <a:cs typeface="Arial" panose="020B0604020202020204" pitchFamily="34" charset="0"/>
                </a:rPr>
                <a:t>Plan Institucional de Archivo</a:t>
              </a:r>
            </a:p>
            <a:p>
              <a:pPr marL="342900" indent="-342900" algn="just">
                <a:buAutoNum type="arabicPeriod"/>
              </a:pPr>
              <a:r>
                <a:rPr lang="es-CO" sz="2600" dirty="0">
                  <a:solidFill>
                    <a:schemeClr val="tx1"/>
                  </a:solidFill>
                  <a:cs typeface="Arial" panose="020B0604020202020204" pitchFamily="34" charset="0"/>
                </a:rPr>
                <a:t>Programas de Gestión Documental</a:t>
              </a:r>
            </a:p>
            <a:p>
              <a:pPr marL="342900" indent="-342900" algn="just">
                <a:buAutoNum type="arabicPeriod"/>
              </a:pPr>
              <a:r>
                <a:rPr lang="es-CO" sz="2600" dirty="0">
                  <a:solidFill>
                    <a:schemeClr val="tx1"/>
                  </a:solidFill>
                  <a:cs typeface="Arial" panose="020B0604020202020204" pitchFamily="34" charset="0"/>
                </a:rPr>
                <a:t>Tablas de Retención Documental</a:t>
              </a:r>
            </a:p>
            <a:p>
              <a:pPr marL="342900" indent="-342900" algn="just">
                <a:buAutoNum type="arabicPeriod"/>
              </a:pPr>
              <a:r>
                <a:rPr lang="es-CO" sz="2600" dirty="0">
                  <a:solidFill>
                    <a:schemeClr val="tx1"/>
                  </a:solidFill>
                  <a:cs typeface="Arial" panose="020B0604020202020204" pitchFamily="34" charset="0"/>
                </a:rPr>
                <a:t>Sistema Integral de Conservación</a:t>
              </a:r>
            </a:p>
            <a:p>
              <a:endParaRPr lang="es-CO" sz="2600" dirty="0">
                <a:solidFill>
                  <a:schemeClr val="tx1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58" name="Rectángulo 57">
              <a:extLst>
                <a:ext uri="{FF2B5EF4-FFF2-40B4-BE49-F238E27FC236}">
                  <a16:creationId xmlns:a16="http://schemas.microsoft.com/office/drawing/2014/main" id="{934286D7-518F-4287-2530-78FE8FC95158}"/>
                </a:ext>
              </a:extLst>
            </p:cNvPr>
            <p:cNvSpPr/>
            <p:nvPr/>
          </p:nvSpPr>
          <p:spPr>
            <a:xfrm>
              <a:off x="30402775" y="27170738"/>
              <a:ext cx="4618974" cy="217229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8249" tIns="54128" rIns="108249" bIns="5412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439750" indent="-439750" algn="just">
                <a:buAutoNum type="arabicPeriod"/>
              </a:pPr>
              <a:r>
                <a:rPr lang="es-CO" sz="2600" dirty="0">
                  <a:solidFill>
                    <a:schemeClr val="tx1"/>
                  </a:solidFill>
                  <a:cs typeface="Arial" panose="020B0604020202020204" pitchFamily="34" charset="0"/>
                </a:rPr>
                <a:t>Todos los procesos</a:t>
              </a:r>
            </a:p>
          </p:txBody>
        </p:sp>
        <p:sp>
          <p:nvSpPr>
            <p:cNvPr id="59" name="Rectángulo 58">
              <a:extLst>
                <a:ext uri="{FF2B5EF4-FFF2-40B4-BE49-F238E27FC236}">
                  <a16:creationId xmlns:a16="http://schemas.microsoft.com/office/drawing/2014/main" id="{B7FBF7D9-A4C8-51AD-BF17-B8463163789A}"/>
                </a:ext>
              </a:extLst>
            </p:cNvPr>
            <p:cNvSpPr/>
            <p:nvPr/>
          </p:nvSpPr>
          <p:spPr>
            <a:xfrm>
              <a:off x="13308337" y="27178665"/>
              <a:ext cx="9052037" cy="227003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8249" tIns="54128" rIns="108249" bIns="5412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just"/>
              <a:r>
                <a:rPr lang="es-CO" sz="2600" dirty="0">
                  <a:solidFill>
                    <a:schemeClr val="tx1"/>
                  </a:solidFill>
                </a:rPr>
                <a:t>Gestionar la actualización y  aprobación de los planes y programas de Gestión Documental así como  los instrumentos archivísticos de la Entidad</a:t>
              </a:r>
              <a:endParaRPr lang="es-ES" sz="2600" dirty="0">
                <a:solidFill>
                  <a:schemeClr val="tx1"/>
                </a:solidFill>
              </a:endParaRPr>
            </a:p>
            <a:p>
              <a:pPr algn="just"/>
              <a:endParaRPr lang="es-CO" sz="2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1" name="Grupo 60" descr="Fila 5 tabla">
            <a:extLst>
              <a:ext uri="{FF2B5EF4-FFF2-40B4-BE49-F238E27FC236}">
                <a16:creationId xmlns:a16="http://schemas.microsoft.com/office/drawing/2014/main" id="{B1AFCF9C-3DDE-AD58-B353-6CBF5D77A08F}"/>
              </a:ext>
            </a:extLst>
          </p:cNvPr>
          <p:cNvGrpSpPr/>
          <p:nvPr/>
        </p:nvGrpSpPr>
        <p:grpSpPr>
          <a:xfrm>
            <a:off x="1270744" y="35728146"/>
            <a:ext cx="30183851" cy="3044430"/>
            <a:chOff x="1483644" y="27116714"/>
            <a:chExt cx="33538105" cy="2911460"/>
          </a:xfrm>
        </p:grpSpPr>
        <p:sp>
          <p:nvSpPr>
            <p:cNvPr id="62" name="Rectángulo 61">
              <a:extLst>
                <a:ext uri="{FF2B5EF4-FFF2-40B4-BE49-F238E27FC236}">
                  <a16:creationId xmlns:a16="http://schemas.microsoft.com/office/drawing/2014/main" id="{9824ABBF-9E6F-6B79-593B-413AB183C433}"/>
                </a:ext>
              </a:extLst>
            </p:cNvPr>
            <p:cNvSpPr/>
            <p:nvPr/>
          </p:nvSpPr>
          <p:spPr>
            <a:xfrm>
              <a:off x="1483644" y="27442247"/>
              <a:ext cx="4169676" cy="175304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7991" tIns="28996" rIns="57991" bIns="2899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just"/>
              <a:r>
                <a:rPr lang="es-CO" sz="2600" dirty="0">
                  <a:solidFill>
                    <a:schemeClr val="tx1"/>
                  </a:solidFill>
                  <a:cs typeface="Arial" panose="020B0604020202020204" pitchFamily="34" charset="0"/>
                </a:rPr>
                <a:t>1. Curaduría Urbana</a:t>
              </a:r>
            </a:p>
            <a:p>
              <a:r>
                <a:rPr lang="es-CO" sz="2600" dirty="0">
                  <a:solidFill>
                    <a:schemeClr val="tx1"/>
                  </a:solidFill>
                  <a:cs typeface="Arial" panose="020B0604020202020204" pitchFamily="34" charset="0"/>
                </a:rPr>
                <a:t>2. Alcaldía y Entidades competentes del Distrito.</a:t>
              </a:r>
            </a:p>
            <a:p>
              <a:r>
                <a:rPr lang="es-CO" sz="2600" dirty="0">
                  <a:solidFill>
                    <a:schemeClr val="tx1"/>
                  </a:solidFill>
                  <a:cs typeface="Arial" panose="020B0604020202020204" pitchFamily="34" charset="0"/>
                </a:rPr>
                <a:t>3. Comité Directivo</a:t>
              </a:r>
            </a:p>
            <a:p>
              <a:r>
                <a:rPr lang="es-CO" sz="2600" dirty="0">
                  <a:solidFill>
                    <a:schemeClr val="tx1"/>
                  </a:solidFill>
                  <a:cs typeface="Arial" panose="020B0604020202020204" pitchFamily="34" charset="0"/>
                </a:rPr>
                <a:t>4. Contratistas que ejecutan las obras</a:t>
              </a:r>
            </a:p>
            <a:p>
              <a:r>
                <a:rPr lang="es-CO" sz="2600" dirty="0">
                  <a:solidFill>
                    <a:schemeClr val="tx1"/>
                  </a:solidFill>
                  <a:cs typeface="Arial" panose="020B0604020202020204" pitchFamily="34" charset="0"/>
                </a:rPr>
                <a:t>5. Todos los procesos</a:t>
              </a:r>
            </a:p>
            <a:p>
              <a:endParaRPr lang="es-CO" sz="2600" dirty="0">
                <a:solidFill>
                  <a:schemeClr val="tx1"/>
                </a:solidFill>
                <a:cs typeface="Arial" panose="020B0604020202020204" pitchFamily="34" charset="0"/>
              </a:endParaRPr>
            </a:p>
            <a:p>
              <a:pPr algn="just"/>
              <a:endParaRPr lang="es-CO" sz="2600" dirty="0">
                <a:solidFill>
                  <a:schemeClr val="tx1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63" name="Rectángulo 62">
              <a:extLst>
                <a:ext uri="{FF2B5EF4-FFF2-40B4-BE49-F238E27FC236}">
                  <a16:creationId xmlns:a16="http://schemas.microsoft.com/office/drawing/2014/main" id="{33B24523-17C5-A63A-CD5F-F92AA9E8B06C}"/>
                </a:ext>
              </a:extLst>
            </p:cNvPr>
            <p:cNvSpPr/>
            <p:nvPr/>
          </p:nvSpPr>
          <p:spPr>
            <a:xfrm>
              <a:off x="6338235" y="27178661"/>
              <a:ext cx="6465740" cy="213025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8249" tIns="54128" rIns="108249" bIns="5412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342900" indent="-342900" algn="just">
                <a:buAutoNum type="arabicPeriod"/>
              </a:pPr>
              <a:r>
                <a:rPr lang="es-CO" sz="2600" dirty="0">
                  <a:solidFill>
                    <a:schemeClr val="tx1"/>
                  </a:solidFill>
                  <a:cs typeface="Arial" panose="020B0604020202020204" pitchFamily="34" charset="0"/>
                </a:rPr>
                <a:t>Requerimientos legales: Licencias de construcción, planos, contratos, servicios públicos.</a:t>
              </a:r>
            </a:p>
            <a:p>
              <a:pPr marL="342900" indent="-342900" algn="just">
                <a:buAutoNum type="arabicPeriod"/>
              </a:pPr>
              <a:r>
                <a:rPr lang="es-CO" sz="2600" dirty="0">
                  <a:solidFill>
                    <a:schemeClr val="tx1"/>
                  </a:solidFill>
                  <a:cs typeface="Arial" panose="020B0604020202020204" pitchFamily="34" charset="0"/>
                </a:rPr>
                <a:t>PDD</a:t>
              </a:r>
            </a:p>
            <a:p>
              <a:pPr marL="342900" indent="-342900" algn="just">
                <a:buAutoNum type="arabicPeriod"/>
              </a:pPr>
              <a:r>
                <a:rPr lang="es-CO" sz="2600" dirty="0">
                  <a:solidFill>
                    <a:schemeClr val="tx1"/>
                  </a:solidFill>
                  <a:cs typeface="Arial" panose="020B0604020202020204" pitchFamily="34" charset="0"/>
                </a:rPr>
                <a:t>Plan anual de adquisiciones</a:t>
              </a:r>
            </a:p>
            <a:p>
              <a:pPr marL="514350" indent="-514350" algn="just">
                <a:buAutoNum type="arabicPeriod"/>
              </a:pPr>
              <a:r>
                <a:rPr lang="es-CO" sz="2600" dirty="0">
                  <a:solidFill>
                    <a:schemeClr val="tx1"/>
                  </a:solidFill>
                  <a:cs typeface="Arial" panose="020B0604020202020204" pitchFamily="34" charset="0"/>
                </a:rPr>
                <a:t>Plan anual de adquisiciones</a:t>
              </a:r>
            </a:p>
            <a:p>
              <a:pPr marL="514350" indent="-514350" algn="just">
                <a:buAutoNum type="arabicPeriod"/>
              </a:pPr>
              <a:r>
                <a:rPr lang="es-CO" sz="2600" dirty="0">
                  <a:solidFill>
                    <a:schemeClr val="tx1"/>
                  </a:solidFill>
                  <a:cs typeface="Arial" panose="020B0604020202020204" pitchFamily="34" charset="0"/>
                </a:rPr>
                <a:t>Programa anual de mantenimiento</a:t>
              </a:r>
            </a:p>
            <a:p>
              <a:pPr marL="514350" indent="-514350" algn="just">
                <a:buAutoNum type="arabicPeriod"/>
              </a:pPr>
              <a:r>
                <a:rPr lang="es-CO" sz="2600" dirty="0">
                  <a:solidFill>
                    <a:schemeClr val="tx1"/>
                  </a:solidFill>
                  <a:cs typeface="Arial" panose="020B0604020202020204" pitchFamily="34" charset="0"/>
                </a:rPr>
                <a:t>Requerimientos de los procesos</a:t>
              </a:r>
            </a:p>
            <a:p>
              <a:pPr marL="342900" indent="-342900" algn="just">
                <a:buAutoNum type="arabicPeriod"/>
              </a:pPr>
              <a:endParaRPr lang="es-CO" sz="2600" dirty="0">
                <a:solidFill>
                  <a:schemeClr val="tx1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64" name="Rectángulo 63">
              <a:extLst>
                <a:ext uri="{FF2B5EF4-FFF2-40B4-BE49-F238E27FC236}">
                  <a16:creationId xmlns:a16="http://schemas.microsoft.com/office/drawing/2014/main" id="{AAE62BC6-6341-2EEC-A49A-369FEAEAF32A}"/>
                </a:ext>
              </a:extLst>
            </p:cNvPr>
            <p:cNvSpPr/>
            <p:nvPr/>
          </p:nvSpPr>
          <p:spPr>
            <a:xfrm>
              <a:off x="23163810" y="27116714"/>
              <a:ext cx="6465740" cy="233012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8249" tIns="54128" rIns="108249" bIns="5412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457234" indent="-457234" algn="just">
                <a:buAutoNum type="arabicPeriod"/>
              </a:pPr>
              <a:r>
                <a:rPr lang="es-CO" sz="2600" dirty="0">
                  <a:solidFill>
                    <a:schemeClr val="tx1"/>
                  </a:solidFill>
                  <a:cs typeface="Arial" panose="020B0604020202020204" pitchFamily="34" charset="0"/>
                </a:rPr>
                <a:t>Edificaciones nuevas</a:t>
              </a:r>
            </a:p>
            <a:p>
              <a:pPr marL="457234" indent="-457234" algn="just">
                <a:buAutoNum type="arabicPeriod"/>
              </a:pPr>
              <a:r>
                <a:rPr lang="es-CO" sz="2600" dirty="0">
                  <a:solidFill>
                    <a:schemeClr val="tx1"/>
                  </a:solidFill>
                  <a:cs typeface="Arial" panose="020B0604020202020204" pitchFamily="34" charset="0"/>
                </a:rPr>
                <a:t>Reforzamiento estructural</a:t>
              </a:r>
            </a:p>
            <a:p>
              <a:pPr marL="457234" indent="-457234" algn="just">
                <a:buFontTx/>
                <a:buAutoNum type="arabicPeriod"/>
              </a:pPr>
              <a:r>
                <a:rPr lang="es-CO" sz="2600" dirty="0">
                  <a:solidFill>
                    <a:schemeClr val="tx1"/>
                  </a:solidFill>
                  <a:cs typeface="Arial" panose="020B0604020202020204" pitchFamily="34" charset="0"/>
                </a:rPr>
                <a:t>Mantenimiento preventivo, predictivo y correctivo</a:t>
              </a:r>
            </a:p>
            <a:p>
              <a:pPr marL="457234" indent="-457234" algn="just">
                <a:buAutoNum type="arabicPeriod"/>
              </a:pPr>
              <a:endParaRPr lang="es-CO" sz="2600" dirty="0">
                <a:solidFill>
                  <a:schemeClr val="tx1"/>
                </a:solidFill>
                <a:cs typeface="Arial" panose="020B0604020202020204" pitchFamily="34" charset="0"/>
              </a:endParaRPr>
            </a:p>
            <a:p>
              <a:pPr algn="just"/>
              <a:endParaRPr lang="es-CO" sz="2600" dirty="0">
                <a:solidFill>
                  <a:schemeClr val="tx1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66" name="Rectángulo 65">
              <a:extLst>
                <a:ext uri="{FF2B5EF4-FFF2-40B4-BE49-F238E27FC236}">
                  <a16:creationId xmlns:a16="http://schemas.microsoft.com/office/drawing/2014/main" id="{6F978533-2164-C4DD-CAEF-13EF67F62178}"/>
                </a:ext>
              </a:extLst>
            </p:cNvPr>
            <p:cNvSpPr/>
            <p:nvPr/>
          </p:nvSpPr>
          <p:spPr>
            <a:xfrm>
              <a:off x="30402775" y="27170738"/>
              <a:ext cx="4618974" cy="217229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8249" tIns="54128" rIns="108249" bIns="5412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439750" indent="-439750" algn="just">
                <a:buAutoNum type="arabicPeriod"/>
              </a:pPr>
              <a:r>
                <a:rPr lang="es-CO" sz="2600" dirty="0">
                  <a:solidFill>
                    <a:schemeClr val="tx1"/>
                  </a:solidFill>
                  <a:cs typeface="Arial" panose="020B0604020202020204" pitchFamily="34" charset="0"/>
                </a:rPr>
                <a:t>Todos los procesos</a:t>
              </a:r>
            </a:p>
          </p:txBody>
        </p:sp>
        <p:sp>
          <p:nvSpPr>
            <p:cNvPr id="67" name="Rectángulo 66">
              <a:extLst>
                <a:ext uri="{FF2B5EF4-FFF2-40B4-BE49-F238E27FC236}">
                  <a16:creationId xmlns:a16="http://schemas.microsoft.com/office/drawing/2014/main" id="{DD25DF0B-75A0-F650-EF0E-A27C9B29CF4E}"/>
                </a:ext>
              </a:extLst>
            </p:cNvPr>
            <p:cNvSpPr/>
            <p:nvPr/>
          </p:nvSpPr>
          <p:spPr>
            <a:xfrm>
              <a:off x="13308337" y="27178665"/>
              <a:ext cx="9219560" cy="284950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8249" tIns="54128" rIns="108249" bIns="5412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just"/>
              <a:r>
                <a:rPr lang="es-CO" sz="2600" dirty="0">
                  <a:solidFill>
                    <a:schemeClr val="tx1"/>
                  </a:solidFill>
                </a:rPr>
                <a:t>Gestionar el buen estado de las edificaciones, en lo concerniente a: reforzamiento estructural, ampliaciones, adecuaciones y mantenimiento en la UAECOB. </a:t>
              </a:r>
            </a:p>
            <a:p>
              <a:pPr algn="just"/>
              <a:endParaRPr lang="es-CO" sz="2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0" name="Grupo 69" descr="Fila 5 tabla">
            <a:extLst>
              <a:ext uri="{FF2B5EF4-FFF2-40B4-BE49-F238E27FC236}">
                <a16:creationId xmlns:a16="http://schemas.microsoft.com/office/drawing/2014/main" id="{3D7F9690-7E66-8F7F-CADF-838DB3B4FB38}"/>
              </a:ext>
            </a:extLst>
          </p:cNvPr>
          <p:cNvGrpSpPr/>
          <p:nvPr/>
        </p:nvGrpSpPr>
        <p:grpSpPr>
          <a:xfrm>
            <a:off x="1387659" y="39535497"/>
            <a:ext cx="30183851" cy="2127530"/>
            <a:chOff x="1483644" y="27116714"/>
            <a:chExt cx="33538105" cy="2331987"/>
          </a:xfrm>
        </p:grpSpPr>
        <p:sp>
          <p:nvSpPr>
            <p:cNvPr id="71" name="Rectángulo 70">
              <a:extLst>
                <a:ext uri="{FF2B5EF4-FFF2-40B4-BE49-F238E27FC236}">
                  <a16:creationId xmlns:a16="http://schemas.microsoft.com/office/drawing/2014/main" id="{F095563F-FBDB-8590-8616-99A1CDE8D5A3}"/>
                </a:ext>
              </a:extLst>
            </p:cNvPr>
            <p:cNvSpPr/>
            <p:nvPr/>
          </p:nvSpPr>
          <p:spPr>
            <a:xfrm>
              <a:off x="1483644" y="27442247"/>
              <a:ext cx="4169676" cy="175304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7991" tIns="28996" rIns="57991" bIns="2899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just"/>
              <a:r>
                <a:rPr lang="es-CO" sz="2600" dirty="0">
                  <a:solidFill>
                    <a:schemeClr val="tx1"/>
                  </a:solidFill>
                  <a:cs typeface="Arial" panose="020B0604020202020204" pitchFamily="34" charset="0"/>
                </a:rPr>
                <a:t>1. Subdirección Logística</a:t>
              </a:r>
            </a:p>
          </p:txBody>
        </p:sp>
        <p:sp>
          <p:nvSpPr>
            <p:cNvPr id="72" name="Rectángulo 71">
              <a:extLst>
                <a:ext uri="{FF2B5EF4-FFF2-40B4-BE49-F238E27FC236}">
                  <a16:creationId xmlns:a16="http://schemas.microsoft.com/office/drawing/2014/main" id="{73F839DA-1FA4-4CF2-F451-174C0C6699E2}"/>
                </a:ext>
              </a:extLst>
            </p:cNvPr>
            <p:cNvSpPr/>
            <p:nvPr/>
          </p:nvSpPr>
          <p:spPr>
            <a:xfrm>
              <a:off x="6338235" y="27178661"/>
              <a:ext cx="6465740" cy="213025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8249" tIns="54128" rIns="108249" bIns="5412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s-ES" sz="2600" dirty="0">
                  <a:solidFill>
                    <a:schemeClr val="tx1"/>
                  </a:solidFill>
                  <a:cs typeface="Arial" panose="020B0604020202020204" pitchFamily="34" charset="0"/>
                </a:rPr>
                <a:t>1. Plan Anual de Adquisiciones.</a:t>
              </a:r>
            </a:p>
            <a:p>
              <a:r>
                <a:rPr lang="es-ES" sz="2600" dirty="0">
                  <a:solidFill>
                    <a:schemeClr val="tx1"/>
                  </a:solidFill>
                  <a:cs typeface="Arial" panose="020B0604020202020204" pitchFamily="34" charset="0"/>
                </a:rPr>
                <a:t>2. Lineamientos Nacionales y Distritales</a:t>
              </a:r>
            </a:p>
            <a:p>
              <a:r>
                <a:rPr lang="es-ES" sz="2600" dirty="0">
                  <a:solidFill>
                    <a:schemeClr val="tx1"/>
                  </a:solidFill>
                  <a:cs typeface="Arial" panose="020B0604020202020204" pitchFamily="34" charset="0"/>
                </a:rPr>
                <a:t>3. Planes de intervención y</a:t>
              </a:r>
            </a:p>
            <a:p>
              <a:r>
                <a:rPr lang="es-ES" sz="2600" dirty="0">
                  <a:solidFill>
                    <a:schemeClr val="tx1"/>
                  </a:solidFill>
                  <a:cs typeface="Arial" panose="020B0604020202020204" pitchFamily="34" charset="0"/>
                </a:rPr>
                <a:t>mantenimiento</a:t>
              </a:r>
            </a:p>
          </p:txBody>
        </p:sp>
        <p:sp>
          <p:nvSpPr>
            <p:cNvPr id="73" name="Rectángulo 72">
              <a:extLst>
                <a:ext uri="{FF2B5EF4-FFF2-40B4-BE49-F238E27FC236}">
                  <a16:creationId xmlns:a16="http://schemas.microsoft.com/office/drawing/2014/main" id="{387D1FA0-F2E4-AC12-AA7E-E080B644C429}"/>
                </a:ext>
              </a:extLst>
            </p:cNvPr>
            <p:cNvSpPr/>
            <p:nvPr/>
          </p:nvSpPr>
          <p:spPr>
            <a:xfrm>
              <a:off x="23163810" y="27116714"/>
              <a:ext cx="6465740" cy="233012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8249" tIns="54128" rIns="108249" bIns="5412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s-ES" sz="2600" dirty="0">
                  <a:solidFill>
                    <a:schemeClr val="tx1"/>
                  </a:solidFill>
                  <a:cs typeface="Arial" panose="020B0604020202020204" pitchFamily="34" charset="0"/>
                </a:rPr>
                <a:t>1. Planes de calibración</a:t>
              </a:r>
            </a:p>
            <a:p>
              <a:r>
                <a:rPr lang="es-ES" sz="2600" dirty="0">
                  <a:solidFill>
                    <a:schemeClr val="tx1"/>
                  </a:solidFill>
                  <a:cs typeface="Arial" panose="020B0604020202020204" pitchFamily="34" charset="0"/>
                </a:rPr>
                <a:t>2. Lineamientos para el mantenimiento</a:t>
              </a:r>
            </a:p>
            <a:p>
              <a:r>
                <a:rPr lang="es-ES" sz="2600" dirty="0">
                  <a:solidFill>
                    <a:schemeClr val="tx1"/>
                  </a:solidFill>
                  <a:cs typeface="Arial" panose="020B0604020202020204" pitchFamily="34" charset="0"/>
                </a:rPr>
                <a:t>de parque automotor, suministros y</a:t>
              </a:r>
            </a:p>
            <a:p>
              <a:r>
                <a:rPr lang="es-ES" sz="2600" dirty="0">
                  <a:solidFill>
                    <a:schemeClr val="tx1"/>
                  </a:solidFill>
                  <a:cs typeface="Arial" panose="020B0604020202020204" pitchFamily="34" charset="0"/>
                </a:rPr>
                <a:t>HEAS</a:t>
              </a:r>
            </a:p>
            <a:p>
              <a:pPr algn="just"/>
              <a:endParaRPr lang="es-CO" sz="2600" dirty="0">
                <a:solidFill>
                  <a:schemeClr val="tx1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74" name="Rectángulo 73">
              <a:extLst>
                <a:ext uri="{FF2B5EF4-FFF2-40B4-BE49-F238E27FC236}">
                  <a16:creationId xmlns:a16="http://schemas.microsoft.com/office/drawing/2014/main" id="{0852945D-EE60-27B9-0EDE-171333728724}"/>
                </a:ext>
              </a:extLst>
            </p:cNvPr>
            <p:cNvSpPr/>
            <p:nvPr/>
          </p:nvSpPr>
          <p:spPr>
            <a:xfrm>
              <a:off x="30402775" y="27170738"/>
              <a:ext cx="4618974" cy="217229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8249" tIns="54128" rIns="108249" bIns="5412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439750" indent="-439750" algn="just">
                <a:buAutoNum type="arabicPeriod"/>
              </a:pPr>
              <a:r>
                <a:rPr lang="es-CO" sz="2600" dirty="0">
                  <a:solidFill>
                    <a:schemeClr val="tx1"/>
                  </a:solidFill>
                  <a:cs typeface="Arial" panose="020B0604020202020204" pitchFamily="34" charset="0"/>
                </a:rPr>
                <a:t>Todos los procesos</a:t>
              </a:r>
            </a:p>
          </p:txBody>
        </p:sp>
        <p:sp>
          <p:nvSpPr>
            <p:cNvPr id="75" name="Rectángulo 74">
              <a:extLst>
                <a:ext uri="{FF2B5EF4-FFF2-40B4-BE49-F238E27FC236}">
                  <a16:creationId xmlns:a16="http://schemas.microsoft.com/office/drawing/2014/main" id="{DD79AB76-655C-D709-B54D-3399489F3A49}"/>
                </a:ext>
              </a:extLst>
            </p:cNvPr>
            <p:cNvSpPr/>
            <p:nvPr/>
          </p:nvSpPr>
          <p:spPr>
            <a:xfrm>
              <a:off x="13308337" y="27178665"/>
              <a:ext cx="9052037" cy="227003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8249" tIns="54128" rIns="108249" bIns="5412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just"/>
              <a:r>
                <a:rPr lang="es-ES" sz="2600" dirty="0">
                  <a:solidFill>
                    <a:schemeClr val="tx1"/>
                  </a:solidFill>
                </a:rPr>
                <a:t>Ejecutar las actividades relacionadas con el</a:t>
              </a:r>
            </a:p>
            <a:p>
              <a:pPr algn="just"/>
              <a:r>
                <a:rPr lang="es-ES" sz="2600" dirty="0">
                  <a:solidFill>
                    <a:schemeClr val="tx1"/>
                  </a:solidFill>
                </a:rPr>
                <a:t>mantenimiento del parque automotor, Equipo menor y</a:t>
              </a:r>
            </a:p>
            <a:p>
              <a:pPr algn="just"/>
              <a:r>
                <a:rPr lang="es-ES" sz="2600" dirty="0">
                  <a:solidFill>
                    <a:schemeClr val="tx1"/>
                  </a:solidFill>
                </a:rPr>
                <a:t>HEAS</a:t>
              </a:r>
              <a:endParaRPr lang="es-CO" sz="2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3" name="Grupo 82" descr="Fila 7 tabla">
            <a:extLst>
              <a:ext uri="{FF2B5EF4-FFF2-40B4-BE49-F238E27FC236}">
                <a16:creationId xmlns:a16="http://schemas.microsoft.com/office/drawing/2014/main" id="{6AF57A93-1E18-2A74-5E52-9CD22881FB63}"/>
              </a:ext>
            </a:extLst>
          </p:cNvPr>
          <p:cNvGrpSpPr/>
          <p:nvPr/>
        </p:nvGrpSpPr>
        <p:grpSpPr>
          <a:xfrm>
            <a:off x="1417083" y="41906046"/>
            <a:ext cx="30322511" cy="2640103"/>
            <a:chOff x="1515465" y="34235842"/>
            <a:chExt cx="33692174" cy="7118629"/>
          </a:xfrm>
        </p:grpSpPr>
        <p:sp>
          <p:nvSpPr>
            <p:cNvPr id="86" name="Rectángulo 85">
              <a:extLst>
                <a:ext uri="{FF2B5EF4-FFF2-40B4-BE49-F238E27FC236}">
                  <a16:creationId xmlns:a16="http://schemas.microsoft.com/office/drawing/2014/main" id="{9071ADC3-0AB3-732A-0EA1-8FE7D9F3CF81}"/>
                </a:ext>
              </a:extLst>
            </p:cNvPr>
            <p:cNvSpPr/>
            <p:nvPr/>
          </p:nvSpPr>
          <p:spPr>
            <a:xfrm>
              <a:off x="13201334" y="35929657"/>
              <a:ext cx="9052037" cy="332492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8249" tIns="54128" rIns="108249" bIns="5412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just"/>
              <a:endParaRPr lang="es-MX" sz="2600" dirty="0">
                <a:solidFill>
                  <a:schemeClr val="tx1"/>
                </a:solidFill>
              </a:endParaRPr>
            </a:p>
            <a:p>
              <a:pPr lvl="0" algn="just"/>
              <a:r>
                <a:rPr lang="es-ES" sz="2600" dirty="0">
                  <a:solidFill>
                    <a:schemeClr val="tx1"/>
                  </a:solidFill>
                </a:rPr>
                <a:t>Gestionar la realización de los planes de mejoramiento </a:t>
              </a:r>
            </a:p>
            <a:p>
              <a:pPr lvl="0" algn="just"/>
              <a:r>
                <a:rPr lang="es-ES" sz="2600" dirty="0">
                  <a:solidFill>
                    <a:schemeClr val="tx1"/>
                  </a:solidFill>
                </a:rPr>
                <a:t>del proceso a los que haya lugar</a:t>
              </a:r>
            </a:p>
          </p:txBody>
        </p:sp>
        <p:sp>
          <p:nvSpPr>
            <p:cNvPr id="90" name="Rectángulo 89">
              <a:extLst>
                <a:ext uri="{FF2B5EF4-FFF2-40B4-BE49-F238E27FC236}">
                  <a16:creationId xmlns:a16="http://schemas.microsoft.com/office/drawing/2014/main" id="{50BAB53B-92E4-D6DF-A824-8EDBFA2FFB89}"/>
                </a:ext>
              </a:extLst>
            </p:cNvPr>
            <p:cNvSpPr/>
            <p:nvPr/>
          </p:nvSpPr>
          <p:spPr>
            <a:xfrm>
              <a:off x="6514219" y="36053287"/>
              <a:ext cx="5872407" cy="325870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7991" tIns="28996" rIns="57991" bIns="2899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just"/>
              <a:r>
                <a:rPr lang="es-ES" sz="2600" dirty="0">
                  <a:solidFill>
                    <a:schemeClr val="tx1"/>
                  </a:solidFill>
                  <a:cs typeface="Arial" panose="020B0604020202020204" pitchFamily="34" charset="0"/>
                </a:rPr>
                <a:t>1. Informes de auditoría</a:t>
              </a:r>
            </a:p>
            <a:p>
              <a:pPr algn="just"/>
              <a:r>
                <a:rPr lang="es-ES" sz="2600" dirty="0">
                  <a:solidFill>
                    <a:schemeClr val="tx1"/>
                  </a:solidFill>
                  <a:cs typeface="Arial" panose="020B0604020202020204" pitchFamily="34" charset="0"/>
                </a:rPr>
                <a:t>2 Informes de gestión</a:t>
              </a:r>
            </a:p>
            <a:p>
              <a:pPr algn="just"/>
              <a:r>
                <a:rPr lang="es-ES" sz="2600" dirty="0">
                  <a:solidFill>
                    <a:schemeClr val="tx1"/>
                  </a:solidFill>
                  <a:cs typeface="Arial" panose="020B0604020202020204" pitchFamily="34" charset="0"/>
                </a:rPr>
                <a:t>3.Reporte periódico al plan de acción del proceso</a:t>
              </a:r>
            </a:p>
            <a:p>
              <a:pPr algn="just"/>
              <a:r>
                <a:rPr lang="es-ES" sz="2600" dirty="0">
                  <a:solidFill>
                    <a:schemeClr val="tx1"/>
                  </a:solidFill>
                  <a:cs typeface="Arial" panose="020B0604020202020204" pitchFamily="34" charset="0"/>
                </a:rPr>
                <a:t>4. Oportunidades identificadas por el</a:t>
              </a:r>
            </a:p>
            <a:p>
              <a:pPr algn="just"/>
              <a:r>
                <a:rPr lang="es-ES" sz="2600" dirty="0">
                  <a:solidFill>
                    <a:schemeClr val="tx1"/>
                  </a:solidFill>
                  <a:cs typeface="Arial" panose="020B0604020202020204" pitchFamily="34" charset="0"/>
                </a:rPr>
                <a:t>proceso.</a:t>
              </a:r>
            </a:p>
          </p:txBody>
        </p:sp>
        <p:sp>
          <p:nvSpPr>
            <p:cNvPr id="91" name="Rectángulo 90">
              <a:extLst>
                <a:ext uri="{FF2B5EF4-FFF2-40B4-BE49-F238E27FC236}">
                  <a16:creationId xmlns:a16="http://schemas.microsoft.com/office/drawing/2014/main" id="{2D443094-D7C2-22A6-4B31-5004C47F289A}"/>
                </a:ext>
              </a:extLst>
            </p:cNvPr>
            <p:cNvSpPr/>
            <p:nvPr/>
          </p:nvSpPr>
          <p:spPr>
            <a:xfrm>
              <a:off x="23275160" y="34409508"/>
              <a:ext cx="6165196" cy="534666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7991" tIns="28996" rIns="57991" bIns="2899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just"/>
              <a:r>
                <a:rPr lang="es-CO" sz="2600" dirty="0">
                  <a:solidFill>
                    <a:schemeClr val="tx1"/>
                  </a:solidFill>
                  <a:cs typeface="Arial" panose="020B0604020202020204" pitchFamily="34" charset="0"/>
                </a:rPr>
                <a:t>1. Planes de mejoramiento</a:t>
              </a:r>
            </a:p>
          </p:txBody>
        </p:sp>
        <p:sp>
          <p:nvSpPr>
            <p:cNvPr id="92" name="Rectángulo 91">
              <a:extLst>
                <a:ext uri="{FF2B5EF4-FFF2-40B4-BE49-F238E27FC236}">
                  <a16:creationId xmlns:a16="http://schemas.microsoft.com/office/drawing/2014/main" id="{BA0AF44D-A70B-E4F4-9EAA-580A97A49F7C}"/>
                </a:ext>
              </a:extLst>
            </p:cNvPr>
            <p:cNvSpPr/>
            <p:nvPr/>
          </p:nvSpPr>
          <p:spPr>
            <a:xfrm>
              <a:off x="30349770" y="35398102"/>
              <a:ext cx="4857869" cy="296623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7991" tIns="28996" rIns="57991" bIns="2899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just"/>
              <a:r>
                <a:rPr lang="es-ES" sz="2600" dirty="0">
                  <a:solidFill>
                    <a:schemeClr val="tx1"/>
                  </a:solidFill>
                  <a:cs typeface="Arial" panose="020B0604020202020204" pitchFamily="34" charset="0"/>
                </a:rPr>
                <a:t>1. Proceso Evaluación</a:t>
              </a:r>
            </a:p>
            <a:p>
              <a:pPr algn="just"/>
              <a:r>
                <a:rPr lang="es-ES" sz="2600" dirty="0">
                  <a:solidFill>
                    <a:schemeClr val="tx1"/>
                  </a:solidFill>
                  <a:cs typeface="Arial" panose="020B0604020202020204" pitchFamily="34" charset="0"/>
                </a:rPr>
                <a:t>2. Organismos de control.</a:t>
              </a:r>
              <a:endParaRPr lang="es-CO" sz="2600" dirty="0">
                <a:solidFill>
                  <a:schemeClr val="tx1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93" name="Rectángulo 92">
              <a:extLst>
                <a:ext uri="{FF2B5EF4-FFF2-40B4-BE49-F238E27FC236}">
                  <a16:creationId xmlns:a16="http://schemas.microsoft.com/office/drawing/2014/main" id="{17A600CF-0449-3C23-7E38-CD03B214D3E7}"/>
                </a:ext>
              </a:extLst>
            </p:cNvPr>
            <p:cNvSpPr/>
            <p:nvPr/>
          </p:nvSpPr>
          <p:spPr>
            <a:xfrm>
              <a:off x="1515465" y="34235842"/>
              <a:ext cx="4267439" cy="711862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7991" tIns="28996" rIns="57991" bIns="2899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329808" indent="-329808" algn="just">
                <a:buAutoNum type="arabicPeriod"/>
              </a:pPr>
              <a:r>
                <a:rPr lang="es-CO" sz="2600" dirty="0">
                  <a:solidFill>
                    <a:schemeClr val="tx1"/>
                  </a:solidFill>
                  <a:cs typeface="Arial" panose="020B0604020202020204" pitchFamily="34" charset="0"/>
                </a:rPr>
                <a:t>Subdirección Logística</a:t>
              </a:r>
            </a:p>
          </p:txBody>
        </p:sp>
      </p:grpSp>
      <p:sp>
        <p:nvSpPr>
          <p:cNvPr id="3" name="CuadroTexto 2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10044238" y="47273945"/>
            <a:ext cx="163224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459" dirty="0"/>
              <a:t>MEMORANDO DE APROBACIÓN</a:t>
            </a:r>
            <a:r>
              <a:rPr lang="es-CO" sz="3600" dirty="0"/>
              <a:t> I-00643-2022026923-UAECOB Id: 145796</a:t>
            </a:r>
            <a:endParaRPr lang="es-CO" sz="3459" dirty="0"/>
          </a:p>
        </p:txBody>
      </p:sp>
      <p:sp>
        <p:nvSpPr>
          <p:cNvPr id="150" name="CuadroTexto 149"/>
          <p:cNvSpPr txBox="1"/>
          <p:nvPr/>
        </p:nvSpPr>
        <p:spPr>
          <a:xfrm>
            <a:off x="28454621" y="47142746"/>
            <a:ext cx="3023676" cy="922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799" dirty="0"/>
              <a:t>GE-PR01-FT03 </a:t>
            </a:r>
          </a:p>
          <a:p>
            <a:r>
              <a:rPr lang="es-CO" sz="1799" dirty="0"/>
              <a:t>Versión:  02</a:t>
            </a:r>
          </a:p>
          <a:p>
            <a:r>
              <a:rPr lang="es-CO" sz="1799" dirty="0"/>
              <a:t>Vigencia: 26/04/2021 </a:t>
            </a:r>
          </a:p>
        </p:txBody>
      </p:sp>
      <p:cxnSp>
        <p:nvCxnSpPr>
          <p:cNvPr id="97" name="Conector recto de flecha 96">
            <a:extLst>
              <a:ext uri="{FF2B5EF4-FFF2-40B4-BE49-F238E27FC236}">
                <a16:creationId xmlns:a16="http://schemas.microsoft.com/office/drawing/2014/main" id="{C47DAA4C-E1EE-F6B5-F037-4D2699E96C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5697360" y="38268186"/>
            <a:ext cx="0" cy="492164"/>
          </a:xfrm>
          <a:prstGeom prst="straightConnector1">
            <a:avLst/>
          </a:prstGeom>
          <a:ln w="38100">
            <a:solidFill>
              <a:srgbClr val="F2A310"/>
            </a:solidFill>
            <a:prstDash val="sysDot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5" name="Conector recto de flecha 94">
            <a:extLst>
              <a:ext uri="{FF2B5EF4-FFF2-40B4-BE49-F238E27FC236}">
                <a16:creationId xmlns:a16="http://schemas.microsoft.com/office/drawing/2014/main" id="{5E9C8983-8062-7CFD-FB38-6BFB701A1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5761380" y="34868206"/>
            <a:ext cx="0" cy="492164"/>
          </a:xfrm>
          <a:prstGeom prst="straightConnector1">
            <a:avLst/>
          </a:prstGeom>
          <a:ln w="38100">
            <a:solidFill>
              <a:srgbClr val="F2A310"/>
            </a:solidFill>
            <a:prstDash val="sysDot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9" name="Conector recto de flecha 98">
            <a:extLst>
              <a:ext uri="{FF2B5EF4-FFF2-40B4-BE49-F238E27FC236}">
                <a16:creationId xmlns:a16="http://schemas.microsoft.com/office/drawing/2014/main" id="{C9008B80-2812-A076-056B-D76B5BFFF6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5887581" y="41556033"/>
            <a:ext cx="0" cy="492164"/>
          </a:xfrm>
          <a:prstGeom prst="straightConnector1">
            <a:avLst/>
          </a:prstGeom>
          <a:ln w="38100">
            <a:solidFill>
              <a:srgbClr val="F2A310"/>
            </a:solidFill>
            <a:prstDash val="sysDot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65423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26899</TotalTime>
  <Words>906</Words>
  <Application>Microsoft Office PowerPoint</Application>
  <PresentationFormat>Personalizado</PresentationFormat>
  <Paragraphs>161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Bahnschrift SemiBold</vt:lpstr>
      <vt:lpstr>Calibri</vt:lpstr>
      <vt:lpstr>Calibri Light</vt:lpstr>
      <vt:lpstr>Tema de Office</vt:lpstr>
      <vt:lpstr>Caracterización de proceso de evaluación y control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Mendoza Navarrete</dc:creator>
  <cp:lastModifiedBy>Carmen Patricia Pacheco</cp:lastModifiedBy>
  <cp:revision>227</cp:revision>
  <dcterms:created xsi:type="dcterms:W3CDTF">2020-06-11T16:26:51Z</dcterms:created>
  <dcterms:modified xsi:type="dcterms:W3CDTF">2023-01-30T21:51:16Z</dcterms:modified>
</cp:coreProperties>
</file>