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4927" r:id="rId5"/>
    <p:sldId id="4929" r:id="rId6"/>
    <p:sldId id="4881" r:id="rId7"/>
    <p:sldId id="2147374545" r:id="rId8"/>
    <p:sldId id="2147374546" r:id="rId9"/>
    <p:sldId id="2147374547" r:id="rId10"/>
    <p:sldId id="2147374548" r:id="rId11"/>
    <p:sldId id="2147374549" r:id="rId12"/>
    <p:sldId id="2147374425" r:id="rId13"/>
    <p:sldId id="4590" r:id="rId14"/>
    <p:sldId id="4952" r:id="rId15"/>
    <p:sldId id="2147374543" r:id="rId16"/>
    <p:sldId id="2147374551" r:id="rId17"/>
    <p:sldId id="2147374552" r:id="rId18"/>
    <p:sldId id="2147374553" r:id="rId19"/>
    <p:sldId id="2147374554" r:id="rId20"/>
    <p:sldId id="2147374555" r:id="rId21"/>
    <p:sldId id="2147374556" r:id="rId22"/>
    <p:sldId id="2147374557" r:id="rId23"/>
    <p:sldId id="2147374558" r:id="rId24"/>
    <p:sldId id="2147374559" r:id="rId25"/>
    <p:sldId id="2147374560" r:id="rId26"/>
    <p:sldId id="2147374561" r:id="rId27"/>
    <p:sldId id="2147374562" r:id="rId28"/>
    <p:sldId id="2147374563" r:id="rId29"/>
    <p:sldId id="2147374564" r:id="rId30"/>
    <p:sldId id="2147374565" r:id="rId31"/>
    <p:sldId id="2147374566" r:id="rId32"/>
    <p:sldId id="2147374567" r:id="rId33"/>
    <p:sldId id="2147374568" r:id="rId34"/>
    <p:sldId id="4948" r:id="rId3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4660"/>
  </p:normalViewPr>
  <p:slideViewPr>
    <p:cSldViewPr snapToGrid="0">
      <p:cViewPr varScale="1">
        <p:scale>
          <a:sx n="111" d="100"/>
          <a:sy n="111" d="100"/>
        </p:scale>
        <p:origin x="3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eidy Zabala Medina" userId="5a45925f-7173-4065-a239-6be58cd331a1" providerId="ADAL" clId="{0C4A074A-F965-4025-8F16-A5AD8CB270D6}"/>
    <pc:docChg chg="undo custSel addSld delSld modSld sldOrd">
      <pc:chgData name="Mileidy Zabala Medina" userId="5a45925f-7173-4065-a239-6be58cd331a1" providerId="ADAL" clId="{0C4A074A-F965-4025-8F16-A5AD8CB270D6}" dt="2026-01-19T01:42:54.089" v="248" actId="1076"/>
      <pc:docMkLst>
        <pc:docMk/>
      </pc:docMkLst>
      <pc:sldChg chg="add">
        <pc:chgData name="Mileidy Zabala Medina" userId="5a45925f-7173-4065-a239-6be58cd331a1" providerId="ADAL" clId="{0C4A074A-F965-4025-8F16-A5AD8CB270D6}" dt="2026-01-19T00:59:04.226" v="61"/>
        <pc:sldMkLst>
          <pc:docMk/>
          <pc:sldMk cId="1884556846" sldId="4881"/>
        </pc:sldMkLst>
      </pc:sldChg>
      <pc:sldChg chg="modSp mod">
        <pc:chgData name="Mileidy Zabala Medina" userId="5a45925f-7173-4065-a239-6be58cd331a1" providerId="ADAL" clId="{0C4A074A-F965-4025-8F16-A5AD8CB270D6}" dt="2026-01-19T00:53:39.932" v="10" actId="20577"/>
        <pc:sldMkLst>
          <pc:docMk/>
          <pc:sldMk cId="4075421062" sldId="4927"/>
        </pc:sldMkLst>
        <pc:spChg chg="mod">
          <ac:chgData name="Mileidy Zabala Medina" userId="5a45925f-7173-4065-a239-6be58cd331a1" providerId="ADAL" clId="{0C4A074A-F965-4025-8F16-A5AD8CB270D6}" dt="2026-01-19T00:53:39.932" v="10" actId="20577"/>
          <ac:spMkLst>
            <pc:docMk/>
            <pc:sldMk cId="4075421062" sldId="4927"/>
            <ac:spMk id="4" creationId="{FC045A90-E02C-F1E8-A7FA-8E7DA4DF880C}"/>
          </ac:spMkLst>
        </pc:spChg>
      </pc:sldChg>
      <pc:sldChg chg="modSp mod">
        <pc:chgData name="Mileidy Zabala Medina" userId="5a45925f-7173-4065-a239-6be58cd331a1" providerId="ADAL" clId="{0C4A074A-F965-4025-8F16-A5AD8CB270D6}" dt="2026-01-19T00:55:33.134" v="39" actId="20577"/>
        <pc:sldMkLst>
          <pc:docMk/>
          <pc:sldMk cId="812519058" sldId="4929"/>
        </pc:sldMkLst>
        <pc:spChg chg="mod">
          <ac:chgData name="Mileidy Zabala Medina" userId="5a45925f-7173-4065-a239-6be58cd331a1" providerId="ADAL" clId="{0C4A074A-F965-4025-8F16-A5AD8CB270D6}" dt="2026-01-19T00:55:33.134" v="39" actId="20577"/>
          <ac:spMkLst>
            <pc:docMk/>
            <pc:sldMk cId="812519058" sldId="4929"/>
            <ac:spMk id="2" creationId="{10487D56-1466-36B3-5C50-CDA8933DCCD7}"/>
          </ac:spMkLst>
        </pc:spChg>
      </pc:sldChg>
      <pc:sldChg chg="modSp mod">
        <pc:chgData name="Mileidy Zabala Medina" userId="5a45925f-7173-4065-a239-6be58cd331a1" providerId="ADAL" clId="{0C4A074A-F965-4025-8F16-A5AD8CB270D6}" dt="2026-01-19T01:42:54.089" v="248" actId="1076"/>
        <pc:sldMkLst>
          <pc:docMk/>
          <pc:sldMk cId="3920583426" sldId="4948"/>
        </pc:sldMkLst>
        <pc:spChg chg="mod">
          <ac:chgData name="Mileidy Zabala Medina" userId="5a45925f-7173-4065-a239-6be58cd331a1" providerId="ADAL" clId="{0C4A074A-F965-4025-8F16-A5AD8CB270D6}" dt="2026-01-19T01:42:54.089" v="248" actId="1076"/>
          <ac:spMkLst>
            <pc:docMk/>
            <pc:sldMk cId="3920583426" sldId="4948"/>
            <ac:spMk id="2" creationId="{D99879A1-0D61-81A2-4EC1-1A91E0E99BF3}"/>
          </ac:spMkLst>
        </pc:spChg>
      </pc:sldChg>
      <pc:sldChg chg="addSp delSp modSp mod">
        <pc:chgData name="Mileidy Zabala Medina" userId="5a45925f-7173-4065-a239-6be58cd331a1" providerId="ADAL" clId="{0C4A074A-F965-4025-8F16-A5AD8CB270D6}" dt="2026-01-19T01:39:37.875" v="238" actId="255"/>
        <pc:sldMkLst>
          <pc:docMk/>
          <pc:sldMk cId="951533515" sldId="2147374425"/>
        </pc:sldMkLst>
        <pc:spChg chg="add mod">
          <ac:chgData name="Mileidy Zabala Medina" userId="5a45925f-7173-4065-a239-6be58cd331a1" providerId="ADAL" clId="{0C4A074A-F965-4025-8F16-A5AD8CB270D6}" dt="2026-01-19T01:39:37.875" v="238" actId="255"/>
          <ac:spMkLst>
            <pc:docMk/>
            <pc:sldMk cId="951533515" sldId="2147374425"/>
            <ac:spMk id="4" creationId="{F80EA93C-F3DE-85CC-46B2-4B721C4D8E98}"/>
          </ac:spMkLst>
        </pc:spChg>
      </pc:sldChg>
      <pc:sldChg chg="addSp modSp">
        <pc:chgData name="Mileidy Zabala Medina" userId="5a45925f-7173-4065-a239-6be58cd331a1" providerId="ADAL" clId="{0C4A074A-F965-4025-8F16-A5AD8CB270D6}" dt="2026-01-19T01:41:03.201" v="243"/>
        <pc:sldMkLst>
          <pc:docMk/>
          <pc:sldMk cId="164132441" sldId="2147374543"/>
        </pc:sldMkLst>
      </pc:sldChg>
      <pc:sldChg chg="addSp delSp modSp add mod ord">
        <pc:chgData name="Mileidy Zabala Medina" userId="5a45925f-7173-4065-a239-6be58cd331a1" providerId="ADAL" clId="{0C4A074A-F965-4025-8F16-A5AD8CB270D6}" dt="2026-01-19T01:03:08.165" v="83" actId="1076"/>
        <pc:sldMkLst>
          <pc:docMk/>
          <pc:sldMk cId="1972588888" sldId="2147374545"/>
        </pc:sldMkLst>
        <pc:spChg chg="add mod">
          <ac:chgData name="Mileidy Zabala Medina" userId="5a45925f-7173-4065-a239-6be58cd331a1" providerId="ADAL" clId="{0C4A074A-F965-4025-8F16-A5AD8CB270D6}" dt="2026-01-19T01:02:06.266" v="74" actId="1076"/>
          <ac:spMkLst>
            <pc:docMk/>
            <pc:sldMk cId="1972588888" sldId="2147374545"/>
            <ac:spMk id="3" creationId="{9C29241E-ADD5-23B5-B8AB-655B1FE90B0C}"/>
          </ac:spMkLst>
        </pc:spChg>
        <pc:spChg chg="add mod">
          <ac:chgData name="Mileidy Zabala Medina" userId="5a45925f-7173-4065-a239-6be58cd331a1" providerId="ADAL" clId="{0C4A074A-F965-4025-8F16-A5AD8CB270D6}" dt="2026-01-19T01:03:08.165" v="83" actId="1076"/>
          <ac:spMkLst>
            <pc:docMk/>
            <pc:sldMk cId="1972588888" sldId="2147374545"/>
            <ac:spMk id="5" creationId="{E1A61FA1-ED47-1F22-9B64-34DD6F6F1BF1}"/>
          </ac:spMkLst>
        </pc:spChg>
      </pc:sldChg>
      <pc:sldChg chg="addSp delSp modSp add mod modAnim">
        <pc:chgData name="Mileidy Zabala Medina" userId="5a45925f-7173-4065-a239-6be58cd331a1" providerId="ADAL" clId="{0C4A074A-F965-4025-8F16-A5AD8CB270D6}" dt="2026-01-19T01:32:00.715" v="181" actId="207"/>
        <pc:sldMkLst>
          <pc:docMk/>
          <pc:sldMk cId="1995366746" sldId="2147374546"/>
        </pc:sldMkLst>
        <pc:spChg chg="mod">
          <ac:chgData name="Mileidy Zabala Medina" userId="5a45925f-7173-4065-a239-6be58cd331a1" providerId="ADAL" clId="{0C4A074A-F965-4025-8F16-A5AD8CB270D6}" dt="2026-01-19T01:30:03.836" v="165" actId="255"/>
          <ac:spMkLst>
            <pc:docMk/>
            <pc:sldMk cId="1995366746" sldId="2147374546"/>
            <ac:spMk id="3" creationId="{B302E9DD-62C4-2A49-F9C1-B4192932DAAE}"/>
          </ac:spMkLst>
        </pc:spChg>
        <pc:spChg chg="add mod">
          <ac:chgData name="Mileidy Zabala Medina" userId="5a45925f-7173-4065-a239-6be58cd331a1" providerId="ADAL" clId="{0C4A074A-F965-4025-8F16-A5AD8CB270D6}" dt="2026-01-19T01:29:37.081" v="164"/>
          <ac:spMkLst>
            <pc:docMk/>
            <pc:sldMk cId="1995366746" sldId="2147374546"/>
            <ac:spMk id="8" creationId="{09FB3017-9276-FB0E-187E-370723D9C9D0}"/>
          </ac:spMkLst>
        </pc:spChg>
        <pc:spChg chg="add mod">
          <ac:chgData name="Mileidy Zabala Medina" userId="5a45925f-7173-4065-a239-6be58cd331a1" providerId="ADAL" clId="{0C4A074A-F965-4025-8F16-A5AD8CB270D6}" dt="2026-01-19T01:32:00.715" v="181" actId="207"/>
          <ac:spMkLst>
            <pc:docMk/>
            <pc:sldMk cId="1995366746" sldId="2147374546"/>
            <ac:spMk id="9" creationId="{B2681F66-46CB-DED5-6931-9C0FA3B1B940}"/>
          </ac:spMkLst>
        </pc:spChg>
        <pc:spChg chg="add mod">
          <ac:chgData name="Mileidy Zabala Medina" userId="5a45925f-7173-4065-a239-6be58cd331a1" providerId="ADAL" clId="{0C4A074A-F965-4025-8F16-A5AD8CB270D6}" dt="2026-01-19T01:29:37.081" v="164"/>
          <ac:spMkLst>
            <pc:docMk/>
            <pc:sldMk cId="1995366746" sldId="2147374546"/>
            <ac:spMk id="10" creationId="{D00C9B67-0587-0F9D-8FF0-DE8D9D91BE9E}"/>
          </ac:spMkLst>
        </pc:spChg>
        <pc:spChg chg="add mod">
          <ac:chgData name="Mileidy Zabala Medina" userId="5a45925f-7173-4065-a239-6be58cd331a1" providerId="ADAL" clId="{0C4A074A-F965-4025-8F16-A5AD8CB270D6}" dt="2026-01-19T01:29:37.081" v="164"/>
          <ac:spMkLst>
            <pc:docMk/>
            <pc:sldMk cId="1995366746" sldId="2147374546"/>
            <ac:spMk id="11" creationId="{A9900BA9-AA36-8CD8-6A52-F446669698B4}"/>
          </ac:spMkLst>
        </pc:spChg>
        <pc:spChg chg="add mod">
          <ac:chgData name="Mileidy Zabala Medina" userId="5a45925f-7173-4065-a239-6be58cd331a1" providerId="ADAL" clId="{0C4A074A-F965-4025-8F16-A5AD8CB270D6}" dt="2026-01-19T01:29:37.081" v="164"/>
          <ac:spMkLst>
            <pc:docMk/>
            <pc:sldMk cId="1995366746" sldId="2147374546"/>
            <ac:spMk id="12" creationId="{12121DCA-0DBE-8D78-9EFC-E1514555F514}"/>
          </ac:spMkLst>
        </pc:spChg>
        <pc:spChg chg="add mod">
          <ac:chgData name="Mileidy Zabala Medina" userId="5a45925f-7173-4065-a239-6be58cd331a1" providerId="ADAL" clId="{0C4A074A-F965-4025-8F16-A5AD8CB270D6}" dt="2026-01-19T01:29:37.081" v="164"/>
          <ac:spMkLst>
            <pc:docMk/>
            <pc:sldMk cId="1995366746" sldId="2147374546"/>
            <ac:spMk id="13" creationId="{27A255B5-06EC-B752-01EC-C9D6C0602415}"/>
          </ac:spMkLst>
        </pc:spChg>
        <pc:spChg chg="add mod">
          <ac:chgData name="Mileidy Zabala Medina" userId="5a45925f-7173-4065-a239-6be58cd331a1" providerId="ADAL" clId="{0C4A074A-F965-4025-8F16-A5AD8CB270D6}" dt="2026-01-19T01:29:37.081" v="164"/>
          <ac:spMkLst>
            <pc:docMk/>
            <pc:sldMk cId="1995366746" sldId="2147374546"/>
            <ac:spMk id="14" creationId="{8190D7DF-3ACF-0D87-5E88-01E038497FD2}"/>
          </ac:spMkLst>
        </pc:spChg>
        <pc:graphicFrameChg chg="add mod">
          <ac:chgData name="Mileidy Zabala Medina" userId="5a45925f-7173-4065-a239-6be58cd331a1" providerId="ADAL" clId="{0C4A074A-F965-4025-8F16-A5AD8CB270D6}" dt="2026-01-19T01:29:37.081" v="164"/>
          <ac:graphicFrameMkLst>
            <pc:docMk/>
            <pc:sldMk cId="1995366746" sldId="2147374546"/>
            <ac:graphicFrameMk id="7" creationId="{0131326D-2497-50B9-B731-493A05C059AA}"/>
          </ac:graphicFrameMkLst>
        </pc:graphicFrameChg>
        <pc:picChg chg="add mod">
          <ac:chgData name="Mileidy Zabala Medina" userId="5a45925f-7173-4065-a239-6be58cd331a1" providerId="ADAL" clId="{0C4A074A-F965-4025-8F16-A5AD8CB270D6}" dt="2026-01-19T01:29:37.081" v="164"/>
          <ac:picMkLst>
            <pc:docMk/>
            <pc:sldMk cId="1995366746" sldId="2147374546"/>
            <ac:picMk id="17" creationId="{E648EA40-3DC3-E69F-2704-12CCF29B894D}"/>
          </ac:picMkLst>
        </pc:picChg>
        <pc:cxnChg chg="add mod">
          <ac:chgData name="Mileidy Zabala Medina" userId="5a45925f-7173-4065-a239-6be58cd331a1" providerId="ADAL" clId="{0C4A074A-F965-4025-8F16-A5AD8CB270D6}" dt="2026-01-19T01:29:37.081" v="164"/>
          <ac:cxnSpMkLst>
            <pc:docMk/>
            <pc:sldMk cId="1995366746" sldId="2147374546"/>
            <ac:cxnSpMk id="16" creationId="{2867333A-4191-FBD1-C65D-BF02992FB75B}"/>
          </ac:cxnSpMkLst>
        </pc:cxnChg>
      </pc:sldChg>
      <pc:sldChg chg="addSp delSp modSp add mod ord">
        <pc:chgData name="Mileidy Zabala Medina" userId="5a45925f-7173-4065-a239-6be58cd331a1" providerId="ADAL" clId="{0C4A074A-F965-4025-8F16-A5AD8CB270D6}" dt="2026-01-19T01:31:30.682" v="177" actId="14734"/>
        <pc:sldMkLst>
          <pc:docMk/>
          <pc:sldMk cId="3662312888" sldId="2147374547"/>
        </pc:sldMkLst>
        <pc:spChg chg="add mod">
          <ac:chgData name="Mileidy Zabala Medina" userId="5a45925f-7173-4065-a239-6be58cd331a1" providerId="ADAL" clId="{0C4A074A-F965-4025-8F16-A5AD8CB270D6}" dt="2026-01-19T01:30:46.993" v="172"/>
          <ac:spMkLst>
            <pc:docMk/>
            <pc:sldMk cId="3662312888" sldId="2147374547"/>
            <ac:spMk id="2" creationId="{05E6A856-E8B0-1110-D113-A6DCCAAD398C}"/>
          </ac:spMkLst>
        </pc:spChg>
        <pc:graphicFrameChg chg="add mod modGraphic">
          <ac:chgData name="Mileidy Zabala Medina" userId="5a45925f-7173-4065-a239-6be58cd331a1" providerId="ADAL" clId="{0C4A074A-F965-4025-8F16-A5AD8CB270D6}" dt="2026-01-19T01:31:30.682" v="177" actId="14734"/>
          <ac:graphicFrameMkLst>
            <pc:docMk/>
            <pc:sldMk cId="3662312888" sldId="2147374547"/>
            <ac:graphicFrameMk id="4" creationId="{27533807-71E4-4D7E-700C-63607C05AB02}"/>
          </ac:graphicFrameMkLst>
        </pc:graphicFrameChg>
      </pc:sldChg>
      <pc:sldChg chg="addSp delSp modSp add mod">
        <pc:chgData name="Mileidy Zabala Medina" userId="5a45925f-7173-4065-a239-6be58cd331a1" providerId="ADAL" clId="{0C4A074A-F965-4025-8F16-A5AD8CB270D6}" dt="2026-01-19T01:36:08.895" v="210" actId="255"/>
        <pc:sldMkLst>
          <pc:docMk/>
          <pc:sldMk cId="430536897" sldId="2147374548"/>
        </pc:sldMkLst>
        <pc:spChg chg="add mod">
          <ac:chgData name="Mileidy Zabala Medina" userId="5a45925f-7173-4065-a239-6be58cd331a1" providerId="ADAL" clId="{0C4A074A-F965-4025-8F16-A5AD8CB270D6}" dt="2026-01-19T01:33:14.295" v="191" actId="20577"/>
          <ac:spMkLst>
            <pc:docMk/>
            <pc:sldMk cId="430536897" sldId="2147374548"/>
            <ac:spMk id="5" creationId="{D3957372-483B-7B85-B55C-63D1D421B5A7}"/>
          </ac:spMkLst>
        </pc:spChg>
        <pc:graphicFrameChg chg="add mod modGraphic">
          <ac:chgData name="Mileidy Zabala Medina" userId="5a45925f-7173-4065-a239-6be58cd331a1" providerId="ADAL" clId="{0C4A074A-F965-4025-8F16-A5AD8CB270D6}" dt="2026-01-19T01:36:08.895" v="210" actId="255"/>
          <ac:graphicFrameMkLst>
            <pc:docMk/>
            <pc:sldMk cId="430536897" sldId="2147374548"/>
            <ac:graphicFrameMk id="7" creationId="{3983F2DB-4D3E-E1DB-2901-CD863C35D972}"/>
          </ac:graphicFrameMkLst>
        </pc:graphicFrameChg>
      </pc:sldChg>
      <pc:sldChg chg="addSp delSp modSp add mod">
        <pc:chgData name="Mileidy Zabala Medina" userId="5a45925f-7173-4065-a239-6be58cd331a1" providerId="ADAL" clId="{0C4A074A-F965-4025-8F16-A5AD8CB270D6}" dt="2026-01-19T01:39:04.595" v="234" actId="14734"/>
        <pc:sldMkLst>
          <pc:docMk/>
          <pc:sldMk cId="2534416610" sldId="2147374549"/>
        </pc:sldMkLst>
        <pc:spChg chg="add mod">
          <ac:chgData name="Mileidy Zabala Medina" userId="5a45925f-7173-4065-a239-6be58cd331a1" providerId="ADAL" clId="{0C4A074A-F965-4025-8F16-A5AD8CB270D6}" dt="2026-01-19T01:37:49.228" v="224" actId="20577"/>
          <ac:spMkLst>
            <pc:docMk/>
            <pc:sldMk cId="2534416610" sldId="2147374549"/>
            <ac:spMk id="4" creationId="{963C91D3-33BA-9673-017C-6F73E7D7E070}"/>
          </ac:spMkLst>
        </pc:spChg>
        <pc:graphicFrameChg chg="add mod modGraphic">
          <ac:chgData name="Mileidy Zabala Medina" userId="5a45925f-7173-4065-a239-6be58cd331a1" providerId="ADAL" clId="{0C4A074A-F965-4025-8F16-A5AD8CB270D6}" dt="2026-01-19T01:39:04.595" v="234" actId="14734"/>
          <ac:graphicFrameMkLst>
            <pc:docMk/>
            <pc:sldMk cId="2534416610" sldId="2147374549"/>
            <ac:graphicFrameMk id="8" creationId="{315A60A4-AF08-06D4-3A7F-197721F3D996}"/>
          </ac:graphicFrameMkLst>
        </pc:graphicFrameChg>
      </pc:sldChg>
      <pc:sldChg chg="add">
        <pc:chgData name="Mileidy Zabala Medina" userId="5a45925f-7173-4065-a239-6be58cd331a1" providerId="ADAL" clId="{0C4A074A-F965-4025-8F16-A5AD8CB270D6}" dt="2026-01-19T01:42:18.832" v="245"/>
        <pc:sldMkLst>
          <pc:docMk/>
          <pc:sldMk cId="243514611" sldId="2147374551"/>
        </pc:sldMkLst>
      </pc:sldChg>
      <pc:sldChg chg="add">
        <pc:chgData name="Mileidy Zabala Medina" userId="5a45925f-7173-4065-a239-6be58cd331a1" providerId="ADAL" clId="{0C4A074A-F965-4025-8F16-A5AD8CB270D6}" dt="2026-01-19T01:42:18.832" v="245"/>
        <pc:sldMkLst>
          <pc:docMk/>
          <pc:sldMk cId="3419879569" sldId="2147374552"/>
        </pc:sldMkLst>
      </pc:sldChg>
      <pc:sldChg chg="add">
        <pc:chgData name="Mileidy Zabala Medina" userId="5a45925f-7173-4065-a239-6be58cd331a1" providerId="ADAL" clId="{0C4A074A-F965-4025-8F16-A5AD8CB270D6}" dt="2026-01-19T01:42:18.832" v="245"/>
        <pc:sldMkLst>
          <pc:docMk/>
          <pc:sldMk cId="454474824" sldId="2147374553"/>
        </pc:sldMkLst>
      </pc:sldChg>
      <pc:sldChg chg="add">
        <pc:chgData name="Mileidy Zabala Medina" userId="5a45925f-7173-4065-a239-6be58cd331a1" providerId="ADAL" clId="{0C4A074A-F965-4025-8F16-A5AD8CB270D6}" dt="2026-01-19T01:42:18.832" v="245"/>
        <pc:sldMkLst>
          <pc:docMk/>
          <pc:sldMk cId="648633208" sldId="2147374554"/>
        </pc:sldMkLst>
      </pc:sldChg>
      <pc:sldChg chg="add">
        <pc:chgData name="Mileidy Zabala Medina" userId="5a45925f-7173-4065-a239-6be58cd331a1" providerId="ADAL" clId="{0C4A074A-F965-4025-8F16-A5AD8CB270D6}" dt="2026-01-19T01:42:18.832" v="245"/>
        <pc:sldMkLst>
          <pc:docMk/>
          <pc:sldMk cId="1192035357" sldId="2147374555"/>
        </pc:sldMkLst>
      </pc:sldChg>
      <pc:sldChg chg="add">
        <pc:chgData name="Mileidy Zabala Medina" userId="5a45925f-7173-4065-a239-6be58cd331a1" providerId="ADAL" clId="{0C4A074A-F965-4025-8F16-A5AD8CB270D6}" dt="2026-01-19T01:42:18.832" v="245"/>
        <pc:sldMkLst>
          <pc:docMk/>
          <pc:sldMk cId="3422803726" sldId="2147374556"/>
        </pc:sldMkLst>
      </pc:sldChg>
      <pc:sldChg chg="add">
        <pc:chgData name="Mileidy Zabala Medina" userId="5a45925f-7173-4065-a239-6be58cd331a1" providerId="ADAL" clId="{0C4A074A-F965-4025-8F16-A5AD8CB270D6}" dt="2026-01-19T01:42:18.832" v="245"/>
        <pc:sldMkLst>
          <pc:docMk/>
          <pc:sldMk cId="3071651284" sldId="2147374557"/>
        </pc:sldMkLst>
      </pc:sldChg>
      <pc:sldChg chg="add">
        <pc:chgData name="Mileidy Zabala Medina" userId="5a45925f-7173-4065-a239-6be58cd331a1" providerId="ADAL" clId="{0C4A074A-F965-4025-8F16-A5AD8CB270D6}" dt="2026-01-19T01:42:18.832" v="245"/>
        <pc:sldMkLst>
          <pc:docMk/>
          <pc:sldMk cId="3091169735" sldId="2147374558"/>
        </pc:sldMkLst>
      </pc:sldChg>
      <pc:sldChg chg="add">
        <pc:chgData name="Mileidy Zabala Medina" userId="5a45925f-7173-4065-a239-6be58cd331a1" providerId="ADAL" clId="{0C4A074A-F965-4025-8F16-A5AD8CB270D6}" dt="2026-01-19T01:42:18.832" v="245"/>
        <pc:sldMkLst>
          <pc:docMk/>
          <pc:sldMk cId="1181960870" sldId="2147374559"/>
        </pc:sldMkLst>
      </pc:sldChg>
      <pc:sldChg chg="add">
        <pc:chgData name="Mileidy Zabala Medina" userId="5a45925f-7173-4065-a239-6be58cd331a1" providerId="ADAL" clId="{0C4A074A-F965-4025-8F16-A5AD8CB270D6}" dt="2026-01-19T01:42:18.832" v="245"/>
        <pc:sldMkLst>
          <pc:docMk/>
          <pc:sldMk cId="2867732941" sldId="2147374560"/>
        </pc:sldMkLst>
      </pc:sldChg>
      <pc:sldChg chg="add">
        <pc:chgData name="Mileidy Zabala Medina" userId="5a45925f-7173-4065-a239-6be58cd331a1" providerId="ADAL" clId="{0C4A074A-F965-4025-8F16-A5AD8CB270D6}" dt="2026-01-19T01:42:18.832" v="245"/>
        <pc:sldMkLst>
          <pc:docMk/>
          <pc:sldMk cId="1960208415" sldId="2147374561"/>
        </pc:sldMkLst>
      </pc:sldChg>
      <pc:sldChg chg="add">
        <pc:chgData name="Mileidy Zabala Medina" userId="5a45925f-7173-4065-a239-6be58cd331a1" providerId="ADAL" clId="{0C4A074A-F965-4025-8F16-A5AD8CB270D6}" dt="2026-01-19T01:42:18.832" v="245"/>
        <pc:sldMkLst>
          <pc:docMk/>
          <pc:sldMk cId="2759026081" sldId="2147374562"/>
        </pc:sldMkLst>
      </pc:sldChg>
      <pc:sldChg chg="add">
        <pc:chgData name="Mileidy Zabala Medina" userId="5a45925f-7173-4065-a239-6be58cd331a1" providerId="ADAL" clId="{0C4A074A-F965-4025-8F16-A5AD8CB270D6}" dt="2026-01-19T01:42:18.832" v="245"/>
        <pc:sldMkLst>
          <pc:docMk/>
          <pc:sldMk cId="3230481014" sldId="2147374563"/>
        </pc:sldMkLst>
      </pc:sldChg>
      <pc:sldChg chg="add">
        <pc:chgData name="Mileidy Zabala Medina" userId="5a45925f-7173-4065-a239-6be58cd331a1" providerId="ADAL" clId="{0C4A074A-F965-4025-8F16-A5AD8CB270D6}" dt="2026-01-19T01:42:18.832" v="245"/>
        <pc:sldMkLst>
          <pc:docMk/>
          <pc:sldMk cId="3716648103" sldId="2147374564"/>
        </pc:sldMkLst>
      </pc:sldChg>
      <pc:sldChg chg="add">
        <pc:chgData name="Mileidy Zabala Medina" userId="5a45925f-7173-4065-a239-6be58cd331a1" providerId="ADAL" clId="{0C4A074A-F965-4025-8F16-A5AD8CB270D6}" dt="2026-01-19T01:42:18.832" v="245"/>
        <pc:sldMkLst>
          <pc:docMk/>
          <pc:sldMk cId="3897869320" sldId="2147374565"/>
        </pc:sldMkLst>
      </pc:sldChg>
      <pc:sldChg chg="add">
        <pc:chgData name="Mileidy Zabala Medina" userId="5a45925f-7173-4065-a239-6be58cd331a1" providerId="ADAL" clId="{0C4A074A-F965-4025-8F16-A5AD8CB270D6}" dt="2026-01-19T01:42:18.832" v="245"/>
        <pc:sldMkLst>
          <pc:docMk/>
          <pc:sldMk cId="3008536142" sldId="2147374566"/>
        </pc:sldMkLst>
      </pc:sldChg>
      <pc:sldChg chg="add">
        <pc:chgData name="Mileidy Zabala Medina" userId="5a45925f-7173-4065-a239-6be58cd331a1" providerId="ADAL" clId="{0C4A074A-F965-4025-8F16-A5AD8CB270D6}" dt="2026-01-19T01:42:18.832" v="245"/>
        <pc:sldMkLst>
          <pc:docMk/>
          <pc:sldMk cId="1700769709" sldId="2147374567"/>
        </pc:sldMkLst>
      </pc:sldChg>
      <pc:sldChg chg="add">
        <pc:chgData name="Mileidy Zabala Medina" userId="5a45925f-7173-4065-a239-6be58cd331a1" providerId="ADAL" clId="{0C4A074A-F965-4025-8F16-A5AD8CB270D6}" dt="2026-01-19T01:42:18.832" v="245"/>
        <pc:sldMkLst>
          <pc:docMk/>
          <pc:sldMk cId="2527013732" sldId="2147374568"/>
        </pc:sldMkLst>
      </pc:sldChg>
    </pc:docChg>
  </pc:docChgLst>
  <pc:docChgLst>
    <pc:chgData name="Mileidy Zabala Medina" userId="5a45925f-7173-4065-a239-6be58cd331a1" providerId="ADAL" clId="{CE828481-7236-4A33-B14D-B33FDA6491BB}"/>
    <pc:docChg chg="modSld">
      <pc:chgData name="Mileidy Zabala Medina" userId="5a45925f-7173-4065-a239-6be58cd331a1" providerId="ADAL" clId="{CE828481-7236-4A33-B14D-B33FDA6491BB}" dt="2026-01-22T20:17:58.974" v="15" actId="20577"/>
      <pc:docMkLst>
        <pc:docMk/>
      </pc:docMkLst>
      <pc:sldChg chg="modSp mod">
        <pc:chgData name="Mileidy Zabala Medina" userId="5a45925f-7173-4065-a239-6be58cd331a1" providerId="ADAL" clId="{CE828481-7236-4A33-B14D-B33FDA6491BB}" dt="2026-01-22T20:17:35.088" v="8" actId="6549"/>
        <pc:sldMkLst>
          <pc:docMk/>
          <pc:sldMk cId="504984959" sldId="4952"/>
        </pc:sldMkLst>
        <pc:graphicFrameChg chg="modGraphic">
          <ac:chgData name="Mileidy Zabala Medina" userId="5a45925f-7173-4065-a239-6be58cd331a1" providerId="ADAL" clId="{CE828481-7236-4A33-B14D-B33FDA6491BB}" dt="2026-01-22T20:17:35.088" v="8" actId="6549"/>
          <ac:graphicFrameMkLst>
            <pc:docMk/>
            <pc:sldMk cId="504984959" sldId="4952"/>
            <ac:graphicFrameMk id="5" creationId="{37CD3BBE-F81D-0EA5-3F47-D652B100D3C2}"/>
          </ac:graphicFrameMkLst>
        </pc:graphicFrameChg>
      </pc:sldChg>
      <pc:sldChg chg="modSp mod">
        <pc:chgData name="Mileidy Zabala Medina" userId="5a45925f-7173-4065-a239-6be58cd331a1" providerId="ADAL" clId="{CE828481-7236-4A33-B14D-B33FDA6491BB}" dt="2026-01-22T20:17:58.974" v="15" actId="20577"/>
        <pc:sldMkLst>
          <pc:docMk/>
          <pc:sldMk cId="164132441" sldId="2147374543"/>
        </pc:sldMkLst>
        <pc:graphicFrameChg chg="modGraphic">
          <ac:chgData name="Mileidy Zabala Medina" userId="5a45925f-7173-4065-a239-6be58cd331a1" providerId="ADAL" clId="{CE828481-7236-4A33-B14D-B33FDA6491BB}" dt="2026-01-22T20:17:58.974" v="15" actId="20577"/>
          <ac:graphicFrameMkLst>
            <pc:docMk/>
            <pc:sldMk cId="164132441" sldId="2147374543"/>
            <ac:graphicFrameMk id="2" creationId="{159E6108-4C4D-89D7-73E6-2F4F5A2DF167}"/>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2-3B1F-4C48-B50B-EDB101B92DED}"/>
              </c:ext>
            </c:extLst>
          </c:dPt>
          <c:dPt>
            <c:idx val="1"/>
            <c:invertIfNegative val="0"/>
            <c:bubble3D val="0"/>
            <c:spPr>
              <a:solidFill>
                <a:srgbClr val="0070C0"/>
              </a:solidFill>
              <a:ln>
                <a:noFill/>
              </a:ln>
              <a:effectLst/>
            </c:spPr>
            <c:extLst>
              <c:ext xmlns:c16="http://schemas.microsoft.com/office/drawing/2014/chart" uri="{C3380CC4-5D6E-409C-BE32-E72D297353CC}">
                <c16:uniqueId val="{00000001-3B1F-4C48-B50B-EDB101B92DE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0-3B1F-4C48-B50B-EDB101B92DED}"/>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3-54CF-4509-A2E9-46EDB7A2121D}"/>
              </c:ext>
            </c:extLst>
          </c:dPt>
          <c:dPt>
            <c:idx val="1"/>
            <c:invertIfNegative val="0"/>
            <c:bubble3D val="0"/>
            <c:spPr>
              <a:solidFill>
                <a:srgbClr val="0070C0"/>
              </a:solidFill>
              <a:ln>
                <a:noFill/>
              </a:ln>
              <a:effectLst/>
            </c:spPr>
            <c:extLst>
              <c:ext xmlns:c16="http://schemas.microsoft.com/office/drawing/2014/chart" uri="{C3380CC4-5D6E-409C-BE32-E72D297353CC}">
                <c16:uniqueId val="{00000001-54CF-4509-A2E9-46EDB7A2121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2-54CF-4509-A2E9-46EDB7A2121D}"/>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3-7896-46F2-8F89-611C5F3373F3}"/>
              </c:ext>
            </c:extLst>
          </c:dPt>
          <c:dPt>
            <c:idx val="1"/>
            <c:invertIfNegative val="0"/>
            <c:bubble3D val="0"/>
            <c:spPr>
              <a:solidFill>
                <a:srgbClr val="0070C0"/>
              </a:solidFill>
              <a:ln>
                <a:noFill/>
              </a:ln>
              <a:effectLst/>
            </c:spPr>
            <c:extLst>
              <c:ext xmlns:c16="http://schemas.microsoft.com/office/drawing/2014/chart" uri="{C3380CC4-5D6E-409C-BE32-E72D297353CC}">
                <c16:uniqueId val="{00000001-7896-46F2-8F89-611C5F3373F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2-7896-46F2-8F89-611C5F3373F3}"/>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2-1AB2-44D8-9E08-2D18D9FA589F}"/>
              </c:ext>
            </c:extLst>
          </c:dPt>
          <c:dPt>
            <c:idx val="1"/>
            <c:invertIfNegative val="0"/>
            <c:bubble3D val="0"/>
            <c:spPr>
              <a:solidFill>
                <a:srgbClr val="0070C0"/>
              </a:solidFill>
              <a:ln>
                <a:noFill/>
              </a:ln>
              <a:effectLst/>
            </c:spPr>
            <c:extLst>
              <c:ext xmlns:c16="http://schemas.microsoft.com/office/drawing/2014/chart" uri="{C3380CC4-5D6E-409C-BE32-E72D297353CC}">
                <c16:uniqueId val="{00000001-1AB2-44D8-9E08-2D18D9FA589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Hoja1!$A$23:$A$24</c:f>
              <c:strCache>
                <c:ptCount val="2"/>
                <c:pt idx="0">
                  <c:v>Programado</c:v>
                </c:pt>
                <c:pt idx="1">
                  <c:v>Avance</c:v>
                </c:pt>
              </c:strCache>
            </c:strRef>
          </c:cat>
          <c:val>
            <c:numRef>
              <c:f>Hoja1!$B$23:$B$24</c:f>
              <c:numCache>
                <c:formatCode>General</c:formatCode>
                <c:ptCount val="2"/>
                <c:pt idx="0">
                  <c:v>1</c:v>
                </c:pt>
                <c:pt idx="1">
                  <c:v>1</c:v>
                </c:pt>
              </c:numCache>
            </c:numRef>
          </c:val>
          <c:extLst>
            <c:ext xmlns:c16="http://schemas.microsoft.com/office/drawing/2014/chart" uri="{C3380CC4-5D6E-409C-BE32-E72D297353CC}">
              <c16:uniqueId val="{00000000-1AB2-44D8-9E08-2D18D9FA589F}"/>
            </c:ext>
          </c:extLst>
        </c:ser>
        <c:dLbls>
          <c:dLblPos val="outEnd"/>
          <c:showLegendKey val="0"/>
          <c:showVal val="1"/>
          <c:showCatName val="0"/>
          <c:showSerName val="0"/>
          <c:showPercent val="0"/>
          <c:showBubbleSize val="0"/>
        </c:dLbls>
        <c:gapWidth val="219"/>
        <c:overlap val="-27"/>
        <c:axId val="970653919"/>
        <c:axId val="970654399"/>
      </c:barChart>
      <c:catAx>
        <c:axId val="970653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70654399"/>
        <c:crosses val="autoZero"/>
        <c:auto val="1"/>
        <c:lblAlgn val="ctr"/>
        <c:lblOffset val="100"/>
        <c:noMultiLvlLbl val="0"/>
      </c:catAx>
      <c:valAx>
        <c:axId val="970654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706539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5973-4019-B80C-B9D6A51B03CE}"/>
              </c:ext>
            </c:extLst>
          </c:dPt>
          <c:dPt>
            <c:idx val="1"/>
            <c:invertIfNegative val="0"/>
            <c:bubble3D val="0"/>
            <c:spPr>
              <a:solidFill>
                <a:srgbClr val="0070C0"/>
              </a:solidFill>
              <a:ln>
                <a:noFill/>
              </a:ln>
              <a:effectLst/>
            </c:spPr>
            <c:extLst>
              <c:ext xmlns:c16="http://schemas.microsoft.com/office/drawing/2014/chart" uri="{C3380CC4-5D6E-409C-BE32-E72D297353CC}">
                <c16:uniqueId val="{00000002-5973-4019-B80C-B9D6A51B03C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Hoja2!$A$1:$A$2</c:f>
              <c:strCache>
                <c:ptCount val="2"/>
                <c:pt idx="0">
                  <c:v>Programado</c:v>
                </c:pt>
                <c:pt idx="1">
                  <c:v>Avance</c:v>
                </c:pt>
              </c:strCache>
            </c:strRef>
          </c:cat>
          <c:val>
            <c:numRef>
              <c:f>Hoja2!$B$1:$B$2</c:f>
              <c:numCache>
                <c:formatCode>General</c:formatCode>
                <c:ptCount val="2"/>
                <c:pt idx="0">
                  <c:v>1</c:v>
                </c:pt>
                <c:pt idx="1">
                  <c:v>1</c:v>
                </c:pt>
              </c:numCache>
            </c:numRef>
          </c:val>
          <c:extLst>
            <c:ext xmlns:c16="http://schemas.microsoft.com/office/drawing/2014/chart" uri="{C3380CC4-5D6E-409C-BE32-E72D297353CC}">
              <c16:uniqueId val="{00000000-5973-4019-B80C-B9D6A51B03CE}"/>
            </c:ext>
          </c:extLst>
        </c:ser>
        <c:dLbls>
          <c:dLblPos val="outEnd"/>
          <c:showLegendKey val="0"/>
          <c:showVal val="1"/>
          <c:showCatName val="0"/>
          <c:showSerName val="0"/>
          <c:showPercent val="0"/>
          <c:showBubbleSize val="0"/>
        </c:dLbls>
        <c:gapWidth val="219"/>
        <c:overlap val="-27"/>
        <c:axId val="968062527"/>
        <c:axId val="968061567"/>
      </c:barChart>
      <c:catAx>
        <c:axId val="96806252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68061567"/>
        <c:crosses val="autoZero"/>
        <c:auto val="1"/>
        <c:lblAlgn val="ctr"/>
        <c:lblOffset val="100"/>
        <c:noMultiLvlLbl val="0"/>
      </c:catAx>
      <c:valAx>
        <c:axId val="9680615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680625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2-3BA3-4995-8869-33512ACA2906}"/>
              </c:ext>
            </c:extLst>
          </c:dPt>
          <c:dPt>
            <c:idx val="1"/>
            <c:invertIfNegative val="0"/>
            <c:bubble3D val="0"/>
            <c:spPr>
              <a:solidFill>
                <a:srgbClr val="0070C0"/>
              </a:solidFill>
              <a:ln>
                <a:noFill/>
              </a:ln>
              <a:effectLst/>
            </c:spPr>
            <c:extLst>
              <c:ext xmlns:c16="http://schemas.microsoft.com/office/drawing/2014/chart" uri="{C3380CC4-5D6E-409C-BE32-E72D297353CC}">
                <c16:uniqueId val="{00000001-3BA3-4995-8869-33512ACA290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Hoja2!$A$21:$A$22</c:f>
              <c:strCache>
                <c:ptCount val="2"/>
                <c:pt idx="0">
                  <c:v>Programado</c:v>
                </c:pt>
                <c:pt idx="1">
                  <c:v>Avance</c:v>
                </c:pt>
              </c:strCache>
            </c:strRef>
          </c:cat>
          <c:val>
            <c:numRef>
              <c:f>Hoja2!$B$21:$B$22</c:f>
              <c:numCache>
                <c:formatCode>General</c:formatCode>
                <c:ptCount val="2"/>
                <c:pt idx="0">
                  <c:v>0.25</c:v>
                </c:pt>
                <c:pt idx="1">
                  <c:v>0.25</c:v>
                </c:pt>
              </c:numCache>
            </c:numRef>
          </c:val>
          <c:extLst>
            <c:ext xmlns:c16="http://schemas.microsoft.com/office/drawing/2014/chart" uri="{C3380CC4-5D6E-409C-BE32-E72D297353CC}">
              <c16:uniqueId val="{00000000-3BA3-4995-8869-33512ACA2906}"/>
            </c:ext>
          </c:extLst>
        </c:ser>
        <c:dLbls>
          <c:dLblPos val="outEnd"/>
          <c:showLegendKey val="0"/>
          <c:showVal val="1"/>
          <c:showCatName val="0"/>
          <c:showSerName val="0"/>
          <c:showPercent val="0"/>
          <c:showBubbleSize val="0"/>
        </c:dLbls>
        <c:gapWidth val="219"/>
        <c:overlap val="-27"/>
        <c:axId val="933621183"/>
        <c:axId val="933619743"/>
      </c:barChart>
      <c:catAx>
        <c:axId val="9336211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3619743"/>
        <c:crosses val="autoZero"/>
        <c:auto val="1"/>
        <c:lblAlgn val="ctr"/>
        <c:lblOffset val="100"/>
        <c:noMultiLvlLbl val="0"/>
      </c:catAx>
      <c:valAx>
        <c:axId val="9336197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36211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2-95E9-4BE7-A199-930AD25F7507}"/>
              </c:ext>
            </c:extLst>
          </c:dPt>
          <c:dPt>
            <c:idx val="1"/>
            <c:invertIfNegative val="0"/>
            <c:bubble3D val="0"/>
            <c:spPr>
              <a:solidFill>
                <a:srgbClr val="0070C0"/>
              </a:solidFill>
              <a:ln>
                <a:noFill/>
              </a:ln>
              <a:effectLst/>
            </c:spPr>
            <c:extLst>
              <c:ext xmlns:c16="http://schemas.microsoft.com/office/drawing/2014/chart" uri="{C3380CC4-5D6E-409C-BE32-E72D297353CC}">
                <c16:uniqueId val="{00000001-95E9-4BE7-A199-930AD25F750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Hoja2!$A$33:$A$34</c:f>
              <c:strCache>
                <c:ptCount val="2"/>
                <c:pt idx="0">
                  <c:v>Programado</c:v>
                </c:pt>
                <c:pt idx="1">
                  <c:v>Avance</c:v>
                </c:pt>
              </c:strCache>
            </c:strRef>
          </c:cat>
          <c:val>
            <c:numRef>
              <c:f>Hoja2!$B$33:$B$34</c:f>
              <c:numCache>
                <c:formatCode>General</c:formatCode>
                <c:ptCount val="2"/>
                <c:pt idx="0">
                  <c:v>0.75</c:v>
                </c:pt>
                <c:pt idx="1">
                  <c:v>0.75</c:v>
                </c:pt>
              </c:numCache>
            </c:numRef>
          </c:val>
          <c:extLst>
            <c:ext xmlns:c16="http://schemas.microsoft.com/office/drawing/2014/chart" uri="{C3380CC4-5D6E-409C-BE32-E72D297353CC}">
              <c16:uniqueId val="{00000000-95E9-4BE7-A199-930AD25F7507}"/>
            </c:ext>
          </c:extLst>
        </c:ser>
        <c:dLbls>
          <c:dLblPos val="outEnd"/>
          <c:showLegendKey val="0"/>
          <c:showVal val="1"/>
          <c:showCatName val="0"/>
          <c:showSerName val="0"/>
          <c:showPercent val="0"/>
          <c:showBubbleSize val="0"/>
        </c:dLbls>
        <c:gapWidth val="219"/>
        <c:overlap val="-27"/>
        <c:axId val="938026559"/>
        <c:axId val="938025119"/>
      </c:barChart>
      <c:catAx>
        <c:axId val="938026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8025119"/>
        <c:crosses val="autoZero"/>
        <c:auto val="1"/>
        <c:lblAlgn val="ctr"/>
        <c:lblOffset val="100"/>
        <c:noMultiLvlLbl val="0"/>
      </c:catAx>
      <c:valAx>
        <c:axId val="9380251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802655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A4C5-40CE-A1CF-9348DD04B79E}"/>
              </c:ext>
            </c:extLst>
          </c:dPt>
          <c:dPt>
            <c:idx val="1"/>
            <c:invertIfNegative val="0"/>
            <c:bubble3D val="0"/>
            <c:spPr>
              <a:solidFill>
                <a:srgbClr val="0070C0"/>
              </a:solidFill>
              <a:ln>
                <a:noFill/>
              </a:ln>
              <a:effectLst/>
            </c:spPr>
            <c:extLst>
              <c:ext xmlns:c16="http://schemas.microsoft.com/office/drawing/2014/chart" uri="{C3380CC4-5D6E-409C-BE32-E72D297353CC}">
                <c16:uniqueId val="{00000003-A4C5-40CE-A1CF-9348DD04B79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Hoja2!$A$33:$A$34</c:f>
              <c:strCache>
                <c:ptCount val="2"/>
                <c:pt idx="0">
                  <c:v>Programado</c:v>
                </c:pt>
                <c:pt idx="1">
                  <c:v>Avance</c:v>
                </c:pt>
              </c:strCache>
            </c:strRef>
          </c:cat>
          <c:val>
            <c:numRef>
              <c:f>Hoja2!$B$33:$B$34</c:f>
              <c:numCache>
                <c:formatCode>General</c:formatCode>
                <c:ptCount val="2"/>
                <c:pt idx="0">
                  <c:v>0.75</c:v>
                </c:pt>
                <c:pt idx="1">
                  <c:v>0.75</c:v>
                </c:pt>
              </c:numCache>
            </c:numRef>
          </c:val>
          <c:extLst>
            <c:ext xmlns:c16="http://schemas.microsoft.com/office/drawing/2014/chart" uri="{C3380CC4-5D6E-409C-BE32-E72D297353CC}">
              <c16:uniqueId val="{00000004-A4C5-40CE-A1CF-9348DD04B79E}"/>
            </c:ext>
          </c:extLst>
        </c:ser>
        <c:dLbls>
          <c:dLblPos val="outEnd"/>
          <c:showLegendKey val="0"/>
          <c:showVal val="1"/>
          <c:showCatName val="0"/>
          <c:showSerName val="0"/>
          <c:showPercent val="0"/>
          <c:showBubbleSize val="0"/>
        </c:dLbls>
        <c:gapWidth val="219"/>
        <c:overlap val="-27"/>
        <c:axId val="938026559"/>
        <c:axId val="938025119"/>
      </c:barChart>
      <c:catAx>
        <c:axId val="938026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8025119"/>
        <c:crosses val="autoZero"/>
        <c:auto val="1"/>
        <c:lblAlgn val="ctr"/>
        <c:lblOffset val="100"/>
        <c:noMultiLvlLbl val="0"/>
      </c:catAx>
      <c:valAx>
        <c:axId val="9380251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802655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E713-4FC9-8B84-121BBE53E369}"/>
              </c:ext>
            </c:extLst>
          </c:dPt>
          <c:dPt>
            <c:idx val="1"/>
            <c:invertIfNegative val="0"/>
            <c:bubble3D val="0"/>
            <c:spPr>
              <a:solidFill>
                <a:srgbClr val="0070C0"/>
              </a:solidFill>
              <a:ln>
                <a:noFill/>
              </a:ln>
              <a:effectLst/>
            </c:spPr>
            <c:extLst>
              <c:ext xmlns:c16="http://schemas.microsoft.com/office/drawing/2014/chart" uri="{C3380CC4-5D6E-409C-BE32-E72D297353CC}">
                <c16:uniqueId val="{00000002-E713-4FC9-8B84-121BBE53E36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Hoja2!$A$45:$A$46</c:f>
              <c:strCache>
                <c:ptCount val="2"/>
                <c:pt idx="0">
                  <c:v>Programado</c:v>
                </c:pt>
                <c:pt idx="1">
                  <c:v>Avance</c:v>
                </c:pt>
              </c:strCache>
            </c:strRef>
          </c:cat>
          <c:val>
            <c:numRef>
              <c:f>Hoja2!$B$45:$B$46</c:f>
              <c:numCache>
                <c:formatCode>General</c:formatCode>
                <c:ptCount val="2"/>
                <c:pt idx="0">
                  <c:v>0.3</c:v>
                </c:pt>
                <c:pt idx="1">
                  <c:v>0.3</c:v>
                </c:pt>
              </c:numCache>
            </c:numRef>
          </c:val>
          <c:extLst>
            <c:ext xmlns:c16="http://schemas.microsoft.com/office/drawing/2014/chart" uri="{C3380CC4-5D6E-409C-BE32-E72D297353CC}">
              <c16:uniqueId val="{00000000-E713-4FC9-8B84-121BBE53E369}"/>
            </c:ext>
          </c:extLst>
        </c:ser>
        <c:dLbls>
          <c:dLblPos val="outEnd"/>
          <c:showLegendKey val="0"/>
          <c:showVal val="1"/>
          <c:showCatName val="0"/>
          <c:showSerName val="0"/>
          <c:showPercent val="0"/>
          <c:showBubbleSize val="0"/>
        </c:dLbls>
        <c:gapWidth val="219"/>
        <c:overlap val="-27"/>
        <c:axId val="964945903"/>
        <c:axId val="964947343"/>
      </c:barChart>
      <c:catAx>
        <c:axId val="96494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64947343"/>
        <c:crosses val="autoZero"/>
        <c:auto val="1"/>
        <c:lblAlgn val="ctr"/>
        <c:lblOffset val="100"/>
        <c:noMultiLvlLbl val="0"/>
      </c:catAx>
      <c:valAx>
        <c:axId val="964947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649459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EDB8-4686-84CC-8ACBBB328F16}"/>
              </c:ext>
            </c:extLst>
          </c:dPt>
          <c:dPt>
            <c:idx val="1"/>
            <c:invertIfNegative val="0"/>
            <c:bubble3D val="0"/>
            <c:spPr>
              <a:solidFill>
                <a:srgbClr val="0070C0"/>
              </a:solidFill>
              <a:ln>
                <a:noFill/>
              </a:ln>
              <a:effectLst/>
            </c:spPr>
            <c:extLst>
              <c:ext xmlns:c16="http://schemas.microsoft.com/office/drawing/2014/chart" uri="{C3380CC4-5D6E-409C-BE32-E72D297353CC}">
                <c16:uniqueId val="{00000003-EDB8-4686-84CC-8ACBBB328F1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Hoja2!$A$45:$A$46</c:f>
              <c:strCache>
                <c:ptCount val="2"/>
                <c:pt idx="0">
                  <c:v>Programado</c:v>
                </c:pt>
                <c:pt idx="1">
                  <c:v>Avance</c:v>
                </c:pt>
              </c:strCache>
            </c:strRef>
          </c:cat>
          <c:val>
            <c:numRef>
              <c:f>Hoja2!$B$45:$B$46</c:f>
              <c:numCache>
                <c:formatCode>General</c:formatCode>
                <c:ptCount val="2"/>
                <c:pt idx="0">
                  <c:v>0.3</c:v>
                </c:pt>
                <c:pt idx="1">
                  <c:v>0.3</c:v>
                </c:pt>
              </c:numCache>
            </c:numRef>
          </c:val>
          <c:extLst>
            <c:ext xmlns:c16="http://schemas.microsoft.com/office/drawing/2014/chart" uri="{C3380CC4-5D6E-409C-BE32-E72D297353CC}">
              <c16:uniqueId val="{00000004-EDB8-4686-84CC-8ACBBB328F16}"/>
            </c:ext>
          </c:extLst>
        </c:ser>
        <c:dLbls>
          <c:dLblPos val="outEnd"/>
          <c:showLegendKey val="0"/>
          <c:showVal val="1"/>
          <c:showCatName val="0"/>
          <c:showSerName val="0"/>
          <c:showPercent val="0"/>
          <c:showBubbleSize val="0"/>
        </c:dLbls>
        <c:gapWidth val="219"/>
        <c:overlap val="-27"/>
        <c:axId val="964945903"/>
        <c:axId val="964947343"/>
      </c:barChart>
      <c:catAx>
        <c:axId val="96494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64947343"/>
        <c:crosses val="autoZero"/>
        <c:auto val="1"/>
        <c:lblAlgn val="ctr"/>
        <c:lblOffset val="100"/>
        <c:noMultiLvlLbl val="0"/>
      </c:catAx>
      <c:valAx>
        <c:axId val="964947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649459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70C0"/>
              </a:solidFill>
              <a:ln>
                <a:noFill/>
              </a:ln>
              <a:effectLst/>
            </c:spPr>
            <c:extLst>
              <c:ext xmlns:c16="http://schemas.microsoft.com/office/drawing/2014/chart" uri="{C3380CC4-5D6E-409C-BE32-E72D297353CC}">
                <c16:uniqueId val="{00000001-181C-495D-8522-34510559A77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Hoja2!$A$54:$A$55</c:f>
              <c:strCache>
                <c:ptCount val="2"/>
                <c:pt idx="0">
                  <c:v>Programado</c:v>
                </c:pt>
                <c:pt idx="1">
                  <c:v>Avance</c:v>
                </c:pt>
              </c:strCache>
            </c:strRef>
          </c:cat>
          <c:val>
            <c:numRef>
              <c:f>Hoja2!$B$54:$B$55</c:f>
              <c:numCache>
                <c:formatCode>General</c:formatCode>
                <c:ptCount val="2"/>
                <c:pt idx="0">
                  <c:v>0.02</c:v>
                </c:pt>
                <c:pt idx="1">
                  <c:v>0.02</c:v>
                </c:pt>
              </c:numCache>
            </c:numRef>
          </c:val>
          <c:extLst>
            <c:ext xmlns:c16="http://schemas.microsoft.com/office/drawing/2014/chart" uri="{C3380CC4-5D6E-409C-BE32-E72D297353CC}">
              <c16:uniqueId val="{00000000-181C-495D-8522-34510559A77C}"/>
            </c:ext>
          </c:extLst>
        </c:ser>
        <c:dLbls>
          <c:dLblPos val="outEnd"/>
          <c:showLegendKey val="0"/>
          <c:showVal val="1"/>
          <c:showCatName val="0"/>
          <c:showSerName val="0"/>
          <c:showPercent val="0"/>
          <c:showBubbleSize val="0"/>
        </c:dLbls>
        <c:gapWidth val="219"/>
        <c:overlap val="-27"/>
        <c:axId val="676554031"/>
        <c:axId val="676554511"/>
      </c:barChart>
      <c:catAx>
        <c:axId val="676554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676554511"/>
        <c:crosses val="autoZero"/>
        <c:auto val="1"/>
        <c:lblAlgn val="ctr"/>
        <c:lblOffset val="100"/>
        <c:noMultiLvlLbl val="0"/>
      </c:catAx>
      <c:valAx>
        <c:axId val="6765545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6765540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3-3FCD-4454-B6F9-65007E440E15}"/>
              </c:ext>
            </c:extLst>
          </c:dPt>
          <c:dPt>
            <c:idx val="1"/>
            <c:invertIfNegative val="0"/>
            <c:bubble3D val="0"/>
            <c:spPr>
              <a:solidFill>
                <a:srgbClr val="0070C0"/>
              </a:solidFill>
              <a:ln>
                <a:noFill/>
              </a:ln>
              <a:effectLst/>
            </c:spPr>
            <c:extLst>
              <c:ext xmlns:c16="http://schemas.microsoft.com/office/drawing/2014/chart" uri="{C3380CC4-5D6E-409C-BE32-E72D297353CC}">
                <c16:uniqueId val="{00000001-3FCD-4454-B6F9-65007E440E1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2-3FCD-4454-B6F9-65007E440E15}"/>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816C-44D3-92E2-035BBA2EBD05}"/>
              </c:ext>
            </c:extLst>
          </c:dPt>
          <c:dPt>
            <c:idx val="1"/>
            <c:invertIfNegative val="0"/>
            <c:bubble3D val="0"/>
            <c:spPr>
              <a:solidFill>
                <a:srgbClr val="0070C0"/>
              </a:solidFill>
              <a:ln>
                <a:noFill/>
              </a:ln>
              <a:effectLst/>
            </c:spPr>
            <c:extLst>
              <c:ext xmlns:c16="http://schemas.microsoft.com/office/drawing/2014/chart" uri="{C3380CC4-5D6E-409C-BE32-E72D297353CC}">
                <c16:uniqueId val="{00000003-816C-44D3-92E2-035BBA2EBD0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4-816C-44D3-92E2-035BBA2EBD05}"/>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2-64FE-4847-93C1-922F0C59B39D}"/>
              </c:ext>
            </c:extLst>
          </c:dPt>
          <c:dPt>
            <c:idx val="1"/>
            <c:invertIfNegative val="0"/>
            <c:bubble3D val="0"/>
            <c:spPr>
              <a:solidFill>
                <a:srgbClr val="0070C0"/>
              </a:solidFill>
              <a:ln>
                <a:noFill/>
              </a:ln>
              <a:effectLst/>
            </c:spPr>
            <c:extLst>
              <c:ext xmlns:c16="http://schemas.microsoft.com/office/drawing/2014/chart" uri="{C3380CC4-5D6E-409C-BE32-E72D297353CC}">
                <c16:uniqueId val="{00000001-64FE-4847-93C1-922F0C59B39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Hoja2!$A$64:$A$65</c:f>
              <c:strCache>
                <c:ptCount val="2"/>
                <c:pt idx="0">
                  <c:v>Programado</c:v>
                </c:pt>
                <c:pt idx="1">
                  <c:v>Avance</c:v>
                </c:pt>
              </c:strCache>
            </c:strRef>
          </c:cat>
          <c:val>
            <c:numRef>
              <c:f>Hoja2!$B$64:$B$65</c:f>
              <c:numCache>
                <c:formatCode>General</c:formatCode>
                <c:ptCount val="2"/>
                <c:pt idx="0">
                  <c:v>1.06</c:v>
                </c:pt>
                <c:pt idx="1">
                  <c:v>1.06</c:v>
                </c:pt>
              </c:numCache>
            </c:numRef>
          </c:val>
          <c:extLst>
            <c:ext xmlns:c16="http://schemas.microsoft.com/office/drawing/2014/chart" uri="{C3380CC4-5D6E-409C-BE32-E72D297353CC}">
              <c16:uniqueId val="{00000000-64FE-4847-93C1-922F0C59B39D}"/>
            </c:ext>
          </c:extLst>
        </c:ser>
        <c:dLbls>
          <c:dLblPos val="outEnd"/>
          <c:showLegendKey val="0"/>
          <c:showVal val="1"/>
          <c:showCatName val="0"/>
          <c:showSerName val="0"/>
          <c:showPercent val="0"/>
          <c:showBubbleSize val="0"/>
        </c:dLbls>
        <c:gapWidth val="219"/>
        <c:overlap val="-27"/>
        <c:axId val="994999743"/>
        <c:axId val="995000703"/>
      </c:barChart>
      <c:catAx>
        <c:axId val="994999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95000703"/>
        <c:crosses val="autoZero"/>
        <c:auto val="1"/>
        <c:lblAlgn val="ctr"/>
        <c:lblOffset val="100"/>
        <c:noMultiLvlLbl val="0"/>
      </c:catAx>
      <c:valAx>
        <c:axId val="9950007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94999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F7C9-4677-868A-44CF5A68697F}"/>
              </c:ext>
            </c:extLst>
          </c:dPt>
          <c:dPt>
            <c:idx val="1"/>
            <c:invertIfNegative val="0"/>
            <c:bubble3D val="0"/>
            <c:spPr>
              <a:solidFill>
                <a:srgbClr val="0070C0"/>
              </a:solidFill>
              <a:ln>
                <a:noFill/>
              </a:ln>
              <a:effectLst/>
            </c:spPr>
            <c:extLst>
              <c:ext xmlns:c16="http://schemas.microsoft.com/office/drawing/2014/chart" uri="{C3380CC4-5D6E-409C-BE32-E72D297353CC}">
                <c16:uniqueId val="{00000003-F7C9-4677-868A-44CF5A68697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4-F7C9-4677-868A-44CF5A68697F}"/>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2-2B13-4C74-87C3-46973F055B66}"/>
              </c:ext>
            </c:extLst>
          </c:dPt>
          <c:dPt>
            <c:idx val="1"/>
            <c:invertIfNegative val="0"/>
            <c:bubble3D val="0"/>
            <c:spPr>
              <a:solidFill>
                <a:srgbClr val="0070C0"/>
              </a:solidFill>
              <a:ln>
                <a:noFill/>
              </a:ln>
              <a:effectLst/>
            </c:spPr>
            <c:extLst>
              <c:ext xmlns:c16="http://schemas.microsoft.com/office/drawing/2014/chart" uri="{C3380CC4-5D6E-409C-BE32-E72D297353CC}">
                <c16:uniqueId val="{00000001-2B13-4C74-87C3-46973F055B6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Hoja2!$A$78:$A$79</c:f>
              <c:strCache>
                <c:ptCount val="2"/>
                <c:pt idx="0">
                  <c:v>Programado</c:v>
                </c:pt>
                <c:pt idx="1">
                  <c:v>Avance</c:v>
                </c:pt>
              </c:strCache>
            </c:strRef>
          </c:cat>
          <c:val>
            <c:numRef>
              <c:f>Hoja2!$B$78:$B$79</c:f>
              <c:numCache>
                <c:formatCode>General</c:formatCode>
                <c:ptCount val="2"/>
                <c:pt idx="0">
                  <c:v>35</c:v>
                </c:pt>
                <c:pt idx="1">
                  <c:v>35</c:v>
                </c:pt>
              </c:numCache>
            </c:numRef>
          </c:val>
          <c:extLst>
            <c:ext xmlns:c16="http://schemas.microsoft.com/office/drawing/2014/chart" uri="{C3380CC4-5D6E-409C-BE32-E72D297353CC}">
              <c16:uniqueId val="{00000000-2B13-4C74-87C3-46973F055B66}"/>
            </c:ext>
          </c:extLst>
        </c:ser>
        <c:dLbls>
          <c:dLblPos val="outEnd"/>
          <c:showLegendKey val="0"/>
          <c:showVal val="1"/>
          <c:showCatName val="0"/>
          <c:showSerName val="0"/>
          <c:showPercent val="0"/>
          <c:showBubbleSize val="0"/>
        </c:dLbls>
        <c:gapWidth val="219"/>
        <c:overlap val="-27"/>
        <c:axId val="981190351"/>
        <c:axId val="981186991"/>
      </c:barChart>
      <c:catAx>
        <c:axId val="981190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81186991"/>
        <c:crosses val="autoZero"/>
        <c:auto val="1"/>
        <c:lblAlgn val="ctr"/>
        <c:lblOffset val="100"/>
        <c:noMultiLvlLbl val="0"/>
      </c:catAx>
      <c:valAx>
        <c:axId val="9811869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811903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178515054948328E-2"/>
          <c:y val="8.4443695100318447E-2"/>
          <c:w val="0.85744104215208106"/>
          <c:h val="0.7942091002567031"/>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CE9F-4450-AF38-0A9458ABD12C}"/>
              </c:ext>
            </c:extLst>
          </c:dPt>
          <c:dPt>
            <c:idx val="1"/>
            <c:invertIfNegative val="0"/>
            <c:bubble3D val="0"/>
            <c:spPr>
              <a:solidFill>
                <a:srgbClr val="0070C0"/>
              </a:solidFill>
              <a:ln>
                <a:noFill/>
              </a:ln>
              <a:effectLst/>
            </c:spPr>
            <c:extLst>
              <c:ext xmlns:c16="http://schemas.microsoft.com/office/drawing/2014/chart" uri="{C3380CC4-5D6E-409C-BE32-E72D297353CC}">
                <c16:uniqueId val="{00000002-CE9F-4450-AF38-0A9458ABD12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Hoja2!$A$91:$A$92</c:f>
              <c:strCache>
                <c:ptCount val="2"/>
                <c:pt idx="0">
                  <c:v>Programado</c:v>
                </c:pt>
                <c:pt idx="1">
                  <c:v>Avance</c:v>
                </c:pt>
              </c:strCache>
            </c:strRef>
          </c:cat>
          <c:val>
            <c:numRef>
              <c:f>Hoja2!$B$91:$B$92</c:f>
              <c:numCache>
                <c:formatCode>General</c:formatCode>
                <c:ptCount val="2"/>
                <c:pt idx="0">
                  <c:v>40</c:v>
                </c:pt>
                <c:pt idx="1">
                  <c:v>40</c:v>
                </c:pt>
              </c:numCache>
            </c:numRef>
          </c:val>
          <c:extLst>
            <c:ext xmlns:c16="http://schemas.microsoft.com/office/drawing/2014/chart" uri="{C3380CC4-5D6E-409C-BE32-E72D297353CC}">
              <c16:uniqueId val="{00000000-CE9F-4450-AF38-0A9458ABD12C}"/>
            </c:ext>
          </c:extLst>
        </c:ser>
        <c:dLbls>
          <c:dLblPos val="outEnd"/>
          <c:showLegendKey val="0"/>
          <c:showVal val="1"/>
          <c:showCatName val="0"/>
          <c:showSerName val="0"/>
          <c:showPercent val="0"/>
          <c:showBubbleSize val="0"/>
        </c:dLbls>
        <c:gapWidth val="219"/>
        <c:overlap val="-27"/>
        <c:axId val="983365711"/>
        <c:axId val="983367151"/>
      </c:barChart>
      <c:catAx>
        <c:axId val="983365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83367151"/>
        <c:crosses val="autoZero"/>
        <c:auto val="1"/>
        <c:lblAlgn val="ctr"/>
        <c:lblOffset val="100"/>
        <c:noMultiLvlLbl val="0"/>
      </c:catAx>
      <c:valAx>
        <c:axId val="9833671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8336571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outEnd"/>
          <c:showLegendKey val="0"/>
          <c:showVal val="1"/>
          <c:showCatName val="0"/>
          <c:showSerName val="0"/>
          <c:showPercent val="0"/>
          <c:showBubbleSize val="0"/>
        </c:dLbls>
        <c:gapWidth val="219"/>
        <c:overlap val="-27"/>
        <c:axId val="1409304639"/>
        <c:axId val="1409292639"/>
      </c:barChart>
      <c:catAx>
        <c:axId val="1409304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92639"/>
        <c:crosses val="autoZero"/>
        <c:auto val="1"/>
        <c:lblAlgn val="ctr"/>
        <c:lblOffset val="100"/>
        <c:noMultiLvlLbl val="0"/>
      </c:catAx>
      <c:valAx>
        <c:axId val="14092926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46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3-11E8-4424-8740-5A59633B1D88}"/>
              </c:ext>
            </c:extLst>
          </c:dPt>
          <c:dPt>
            <c:idx val="1"/>
            <c:invertIfNegative val="0"/>
            <c:bubble3D val="0"/>
            <c:spPr>
              <a:solidFill>
                <a:srgbClr val="0070C0"/>
              </a:solidFill>
              <a:ln>
                <a:noFill/>
              </a:ln>
              <a:effectLst/>
            </c:spPr>
            <c:extLst>
              <c:ext xmlns:c16="http://schemas.microsoft.com/office/drawing/2014/chart" uri="{C3380CC4-5D6E-409C-BE32-E72D297353CC}">
                <c16:uniqueId val="{00000001-11E8-4424-8740-5A59633B1D8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2-11E8-4424-8740-5A59633B1D88}"/>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67F1-4213-A40A-355068C4BF73}"/>
              </c:ext>
            </c:extLst>
          </c:dPt>
          <c:dPt>
            <c:idx val="1"/>
            <c:invertIfNegative val="0"/>
            <c:bubble3D val="0"/>
            <c:spPr>
              <a:solidFill>
                <a:srgbClr val="0070C0"/>
              </a:solidFill>
              <a:ln>
                <a:noFill/>
              </a:ln>
              <a:effectLst/>
            </c:spPr>
            <c:extLst>
              <c:ext xmlns:c16="http://schemas.microsoft.com/office/drawing/2014/chart" uri="{C3380CC4-5D6E-409C-BE32-E72D297353CC}">
                <c16:uniqueId val="{00000002-67F1-4213-A40A-355068C4BF7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Hoja1!$A$41:$A$42</c:f>
              <c:strCache>
                <c:ptCount val="2"/>
                <c:pt idx="0">
                  <c:v>Programado</c:v>
                </c:pt>
                <c:pt idx="1">
                  <c:v>Avance</c:v>
                </c:pt>
              </c:strCache>
            </c:strRef>
          </c:cat>
          <c:val>
            <c:numRef>
              <c:f>Hoja1!$B$41:$B$42</c:f>
              <c:numCache>
                <c:formatCode>0%</c:formatCode>
                <c:ptCount val="2"/>
                <c:pt idx="0">
                  <c:v>0.35</c:v>
                </c:pt>
                <c:pt idx="1">
                  <c:v>0.35</c:v>
                </c:pt>
              </c:numCache>
            </c:numRef>
          </c:val>
          <c:extLst>
            <c:ext xmlns:c16="http://schemas.microsoft.com/office/drawing/2014/chart" uri="{C3380CC4-5D6E-409C-BE32-E72D297353CC}">
              <c16:uniqueId val="{00000000-67F1-4213-A40A-355068C4BF73}"/>
            </c:ext>
          </c:extLst>
        </c:ser>
        <c:dLbls>
          <c:dLblPos val="outEnd"/>
          <c:showLegendKey val="0"/>
          <c:showVal val="1"/>
          <c:showCatName val="0"/>
          <c:showSerName val="0"/>
          <c:showPercent val="0"/>
          <c:showBubbleSize val="0"/>
        </c:dLbls>
        <c:gapWidth val="219"/>
        <c:overlap val="-27"/>
        <c:axId val="969848799"/>
        <c:axId val="969849759"/>
      </c:barChart>
      <c:catAx>
        <c:axId val="969848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69849759"/>
        <c:crosses val="autoZero"/>
        <c:auto val="1"/>
        <c:lblAlgn val="ctr"/>
        <c:lblOffset val="100"/>
        <c:noMultiLvlLbl val="0"/>
      </c:catAx>
      <c:valAx>
        <c:axId val="9698497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698487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outEnd"/>
          <c:showLegendKey val="0"/>
          <c:showVal val="1"/>
          <c:showCatName val="0"/>
          <c:showSerName val="0"/>
          <c:showPercent val="0"/>
          <c:showBubbleSize val="0"/>
        </c:dLbls>
        <c:gapWidth val="219"/>
        <c:overlap val="-27"/>
        <c:axId val="1409307039"/>
        <c:axId val="1409290719"/>
      </c:barChart>
      <c:catAx>
        <c:axId val="140930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90719"/>
        <c:crosses val="autoZero"/>
        <c:auto val="1"/>
        <c:lblAlgn val="ctr"/>
        <c:lblOffset val="100"/>
        <c:noMultiLvlLbl val="0"/>
      </c:catAx>
      <c:valAx>
        <c:axId val="14092907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7039"/>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70C0"/>
              </a:solidFill>
              <a:ln>
                <a:noFill/>
              </a:ln>
              <a:effectLst/>
            </c:spPr>
            <c:extLst>
              <c:ext xmlns:c16="http://schemas.microsoft.com/office/drawing/2014/chart" uri="{C3380CC4-5D6E-409C-BE32-E72D297353CC}">
                <c16:uniqueId val="{00000001-CAE7-4822-AE84-7FCEF108243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2-CAE7-4822-AE84-7FCEF1082432}"/>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70C0"/>
              </a:solidFill>
              <a:ln>
                <a:noFill/>
              </a:ln>
              <a:effectLst/>
            </c:spPr>
            <c:extLst>
              <c:ext xmlns:c16="http://schemas.microsoft.com/office/drawing/2014/chart" uri="{C3380CC4-5D6E-409C-BE32-E72D297353CC}">
                <c16:uniqueId val="{00000001-54AE-4E7A-8A07-FB3810AC243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Hoja1!$A$58:$A$59</c:f>
              <c:strCache>
                <c:ptCount val="2"/>
                <c:pt idx="0">
                  <c:v>Programado</c:v>
                </c:pt>
                <c:pt idx="1">
                  <c:v>Avance</c:v>
                </c:pt>
              </c:strCache>
            </c:strRef>
          </c:cat>
          <c:val>
            <c:numRef>
              <c:f>Hoja1!$B$58:$B$59</c:f>
              <c:numCache>
                <c:formatCode>General</c:formatCode>
                <c:ptCount val="2"/>
                <c:pt idx="0">
                  <c:v>0.3</c:v>
                </c:pt>
                <c:pt idx="1">
                  <c:v>0.3</c:v>
                </c:pt>
              </c:numCache>
            </c:numRef>
          </c:val>
          <c:extLst>
            <c:ext xmlns:c16="http://schemas.microsoft.com/office/drawing/2014/chart" uri="{C3380CC4-5D6E-409C-BE32-E72D297353CC}">
              <c16:uniqueId val="{00000000-54AE-4E7A-8A07-FB3810AC243A}"/>
            </c:ext>
          </c:extLst>
        </c:ser>
        <c:dLbls>
          <c:dLblPos val="outEnd"/>
          <c:showLegendKey val="0"/>
          <c:showVal val="1"/>
          <c:showCatName val="0"/>
          <c:showSerName val="0"/>
          <c:showPercent val="0"/>
          <c:showBubbleSize val="0"/>
        </c:dLbls>
        <c:gapWidth val="219"/>
        <c:overlap val="-27"/>
        <c:axId val="981156927"/>
        <c:axId val="981156447"/>
      </c:barChart>
      <c:catAx>
        <c:axId val="981156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81156447"/>
        <c:crosses val="autoZero"/>
        <c:auto val="1"/>
        <c:lblAlgn val="ctr"/>
        <c:lblOffset val="100"/>
        <c:noMultiLvlLbl val="0"/>
      </c:catAx>
      <c:valAx>
        <c:axId val="9811564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811569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3-1573-4DD2-81DC-9F8245E3D237}"/>
              </c:ext>
            </c:extLst>
          </c:dPt>
          <c:dPt>
            <c:idx val="1"/>
            <c:invertIfNegative val="0"/>
            <c:bubble3D val="0"/>
            <c:spPr>
              <a:solidFill>
                <a:srgbClr val="0070C0"/>
              </a:solidFill>
              <a:ln>
                <a:noFill/>
              </a:ln>
              <a:effectLst/>
            </c:spPr>
            <c:extLst>
              <c:ext xmlns:c16="http://schemas.microsoft.com/office/drawing/2014/chart" uri="{C3380CC4-5D6E-409C-BE32-E72D297353CC}">
                <c16:uniqueId val="{00000001-1573-4DD2-81DC-9F8245E3D23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Hoja1!$A$1:$A$2</c:f>
              <c:strCache>
                <c:ptCount val="2"/>
                <c:pt idx="0">
                  <c:v>Programado</c:v>
                </c:pt>
                <c:pt idx="1">
                  <c:v>Avance</c:v>
                </c:pt>
              </c:strCache>
            </c:strRef>
          </c:cat>
          <c:val>
            <c:numRef>
              <c:f>Hoja1!$B$1:$B$2</c:f>
              <c:numCache>
                <c:formatCode>0%</c:formatCode>
                <c:ptCount val="2"/>
                <c:pt idx="0">
                  <c:v>1</c:v>
                </c:pt>
                <c:pt idx="1">
                  <c:v>1</c:v>
                </c:pt>
              </c:numCache>
            </c:numRef>
          </c:val>
          <c:extLst>
            <c:ext xmlns:c16="http://schemas.microsoft.com/office/drawing/2014/chart" uri="{C3380CC4-5D6E-409C-BE32-E72D297353CC}">
              <c16:uniqueId val="{00000002-1573-4DD2-81DC-9F8245E3D237}"/>
            </c:ext>
          </c:extLst>
        </c:ser>
        <c:dLbls>
          <c:dLblPos val="outEnd"/>
          <c:showLegendKey val="0"/>
          <c:showVal val="1"/>
          <c:showCatName val="0"/>
          <c:showSerName val="0"/>
          <c:showPercent val="0"/>
          <c:showBubbleSize val="0"/>
        </c:dLbls>
        <c:gapWidth val="219"/>
        <c:overlap val="-27"/>
        <c:axId val="935253055"/>
        <c:axId val="935253535"/>
      </c:barChart>
      <c:catAx>
        <c:axId val="93525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535"/>
        <c:crosses val="autoZero"/>
        <c:auto val="1"/>
        <c:lblAlgn val="ctr"/>
        <c:lblOffset val="100"/>
        <c:noMultiLvlLbl val="0"/>
      </c:catAx>
      <c:valAx>
        <c:axId val="93525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935253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EB09B3-20D7-4407-BE72-B74F7CE68225}" type="datetimeFigureOut">
              <a:rPr lang="es-CO" smtClean="0"/>
              <a:t>22/01/2026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75972-6F66-473F-AF13-CBC9236EC265}" type="slidenum">
              <a:rPr lang="es-CO" smtClean="0"/>
              <a:t>‹Nº›</a:t>
            </a:fld>
            <a:endParaRPr lang="es-CO"/>
          </a:p>
        </p:txBody>
      </p:sp>
    </p:spTree>
    <p:extLst>
      <p:ext uri="{BB962C8B-B14F-4D97-AF65-F5344CB8AC3E}">
        <p14:creationId xmlns:p14="http://schemas.microsoft.com/office/powerpoint/2010/main" val="229048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B9BA3-CC18-0CFF-54D2-8D73FB497E7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12CE44E-FE07-3A56-A63B-B6DB0001D59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0EDB2A6-3015-2F7A-3A3D-DB5369DC89E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A4F0492-D95B-3CD6-CFBE-6750ECD682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C74A3A-4F7D-C04F-8A71-B6AAC9AA61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1597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22/01/2026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22/01/2026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22/01/2026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3672" y="3130062"/>
            <a:ext cx="1245319" cy="500480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97909" y="7576474"/>
            <a:ext cx="1103614" cy="375229"/>
          </a:xfrm>
          <a:prstGeom prst="rect">
            <a:avLst/>
          </a:prstGeom>
          <a:noFill/>
          <a:ln>
            <a:noFill/>
          </a:ln>
        </p:spPr>
      </p:pic>
      <p:sp>
        <p:nvSpPr>
          <p:cNvPr id="10" name="Google Shape;97;p14"/>
          <p:cNvSpPr/>
          <p:nvPr userDrawn="1"/>
        </p:nvSpPr>
        <p:spPr>
          <a:xfrm rot="10800000">
            <a:off x="10956223" y="-8896"/>
            <a:ext cx="1245300" cy="3232741"/>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Tree>
    <p:extLst>
      <p:ext uri="{BB962C8B-B14F-4D97-AF65-F5344CB8AC3E}">
        <p14:creationId xmlns:p14="http://schemas.microsoft.com/office/powerpoint/2010/main" val="3523240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sp>
        <p:nvSpPr>
          <p:cNvPr id="5" name="Google Shape;141;p18"/>
          <p:cNvSpPr/>
          <p:nvPr userDrawn="1"/>
        </p:nvSpPr>
        <p:spPr>
          <a:xfrm rot="10800000">
            <a:off x="10946682" y="304"/>
            <a:ext cx="1245319" cy="2532249"/>
          </a:xfrm>
          <a:prstGeom prst="rtTriangle">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16E2FB50-6E05-7DAD-C77F-8C3008E11CF8}"/>
              </a:ext>
            </a:extLst>
          </p:cNvPr>
          <p:cNvSpPr>
            <a:spLocks noGrp="1"/>
          </p:cNvSpPr>
          <p:nvPr>
            <p:ph type="body" sz="quarter" idx="11" hasCustomPrompt="1"/>
          </p:nvPr>
        </p:nvSpPr>
        <p:spPr>
          <a:xfrm>
            <a:off x="491981" y="372776"/>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3312336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14527" y="6382328"/>
            <a:ext cx="1103614" cy="375229"/>
          </a:xfrm>
          <a:prstGeom prst="rect">
            <a:avLst/>
          </a:prstGeom>
          <a:noFill/>
          <a:ln>
            <a:noFill/>
          </a:ln>
        </p:spPr>
      </p:pic>
      <p:sp>
        <p:nvSpPr>
          <p:cNvPr id="10" name="Google Shape;97;p14"/>
          <p:cNvSpPr/>
          <p:nvPr userDrawn="1"/>
        </p:nvSpPr>
        <p:spPr>
          <a:xfrm rot="10800000">
            <a:off x="10956223" y="-8895"/>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5" name="Marcador de texto 2">
            <a:extLst>
              <a:ext uri="{FF2B5EF4-FFF2-40B4-BE49-F238E27FC236}">
                <a16:creationId xmlns:a16="http://schemas.microsoft.com/office/drawing/2014/main" id="{A30BF919-1C67-7267-80BE-B4CF276F1BA3}"/>
              </a:ext>
            </a:extLst>
          </p:cNvPr>
          <p:cNvSpPr>
            <a:spLocks noGrp="1"/>
          </p:cNvSpPr>
          <p:nvPr>
            <p:ph type="body" sz="quarter" idx="11" hasCustomPrompt="1"/>
          </p:nvPr>
        </p:nvSpPr>
        <p:spPr>
          <a:xfrm>
            <a:off x="391397" y="363632"/>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2346431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6" name="Google Shape;84;p13"/>
          <p:cNvSpPr/>
          <p:nvPr userDrawn="1"/>
        </p:nvSpPr>
        <p:spPr>
          <a:xfrm>
            <a:off x="0" y="-2125"/>
            <a:ext cx="12206700" cy="6857700"/>
          </a:xfrm>
          <a:prstGeom prst="rect">
            <a:avLst/>
          </a:prstGeom>
          <a:solidFill>
            <a:srgbClr val="E4032E"/>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solidFill>
                <a:schemeClr val="lt1"/>
              </a:solidFill>
              <a:latin typeface="Calibri"/>
              <a:ea typeface="Calibri"/>
              <a:cs typeface="Calibri"/>
              <a:sym typeface="Calibri"/>
            </a:endParaRPr>
          </a:p>
        </p:txBody>
      </p:sp>
      <p:sp>
        <p:nvSpPr>
          <p:cNvPr id="5" name="Google Shape;120;p16"/>
          <p:cNvSpPr/>
          <p:nvPr userDrawn="1"/>
        </p:nvSpPr>
        <p:spPr>
          <a:xfrm flipH="1">
            <a:off x="0" y="0"/>
            <a:ext cx="6397500" cy="6858000"/>
          </a:xfrm>
          <a:prstGeom prst="parallelogram">
            <a:avLst>
              <a:gd name="adj" fmla="val 45538"/>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0" name="Google Shape;129;p17"/>
          <p:cNvSpPr/>
          <p:nvPr userDrawn="1"/>
        </p:nvSpPr>
        <p:spPr>
          <a:xfrm rot="10800000">
            <a:off x="10970259" y="0"/>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1" name="Google Shape;117;p16"/>
          <p:cNvSpPr/>
          <p:nvPr userDrawn="1"/>
        </p:nvSpPr>
        <p:spPr>
          <a:xfrm flipH="1">
            <a:off x="10943683" y="2532197"/>
            <a:ext cx="1245300" cy="4325400"/>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12" name="Google Shape;152;p19"/>
          <p:cNvPicPr preferRelativeResize="0"/>
          <p:nvPr userDrawn="1"/>
        </p:nvPicPr>
        <p:blipFill>
          <a:blip r:embed="rId2"/>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6B7F8AFD-852E-ACFB-627F-521860B1F09E}"/>
              </a:ext>
            </a:extLst>
          </p:cNvPr>
          <p:cNvSpPr>
            <a:spLocks noGrp="1"/>
          </p:cNvSpPr>
          <p:nvPr>
            <p:ph type="body" sz="quarter" idx="11" hasCustomPrompt="1"/>
          </p:nvPr>
        </p:nvSpPr>
        <p:spPr>
          <a:xfrm>
            <a:off x="2897252" y="2449015"/>
            <a:ext cx="6397499" cy="1012825"/>
          </a:xfrm>
          <a:prstGeom prst="rect">
            <a:avLst/>
          </a:prstGeom>
        </p:spPr>
        <p:txBody>
          <a:bodyPr/>
          <a:lstStyle>
            <a:lvl1pPr marL="0" indent="0" algn="ctr">
              <a:buNone/>
              <a:defRPr sz="5700" b="1">
                <a:solidFill>
                  <a:schemeClr val="bg1"/>
                </a:solidFill>
                <a:latin typeface="Oswald" pitchFamily="2" charset="77"/>
              </a:defRPr>
            </a:lvl1pPr>
          </a:lstStyle>
          <a:p>
            <a:pPr lvl="0"/>
            <a:r>
              <a:rPr lang="es-CO"/>
              <a:t>TITULO ABCDEFGHI</a:t>
            </a:r>
          </a:p>
        </p:txBody>
      </p:sp>
      <p:sp>
        <p:nvSpPr>
          <p:cNvPr id="3" name="Marcador de texto 2">
            <a:extLst>
              <a:ext uri="{FF2B5EF4-FFF2-40B4-BE49-F238E27FC236}">
                <a16:creationId xmlns:a16="http://schemas.microsoft.com/office/drawing/2014/main" id="{B4C14127-75FF-747B-9C9E-52E2978C055D}"/>
              </a:ext>
            </a:extLst>
          </p:cNvPr>
          <p:cNvSpPr>
            <a:spLocks noGrp="1"/>
          </p:cNvSpPr>
          <p:nvPr>
            <p:ph type="body" sz="quarter" idx="12" hasCustomPrompt="1"/>
          </p:nvPr>
        </p:nvSpPr>
        <p:spPr>
          <a:xfrm>
            <a:off x="2897251" y="3579077"/>
            <a:ext cx="6397499" cy="1012825"/>
          </a:xfrm>
          <a:prstGeom prst="rect">
            <a:avLst/>
          </a:prstGeom>
        </p:spPr>
        <p:txBody>
          <a:bodyPr/>
          <a:lstStyle>
            <a:lvl1pPr marL="0" indent="0" algn="ctr">
              <a:buNone/>
              <a:defRPr sz="5700" b="1">
                <a:solidFill>
                  <a:schemeClr val="bg1"/>
                </a:solidFill>
                <a:latin typeface="Oswald" pitchFamily="2" charset="77"/>
              </a:defRPr>
            </a:lvl1pPr>
          </a:lstStyle>
          <a:p>
            <a:pPr marL="0" lvl="0" indent="0" algn="ctr" rtl="0">
              <a:spcBef>
                <a:spcPts val="0"/>
              </a:spcBef>
              <a:spcAft>
                <a:spcPts val="0"/>
              </a:spcAft>
              <a:buNone/>
            </a:pPr>
            <a:r>
              <a:rPr lang="es-CO" sz="5700" b="1" err="1">
                <a:solidFill>
                  <a:schemeClr val="lt1"/>
                </a:solidFill>
                <a:latin typeface="Oswald"/>
                <a:ea typeface="Oswald"/>
                <a:cs typeface="Oswald"/>
                <a:sym typeface="Oswald"/>
              </a:rPr>
              <a:t>cap</a:t>
            </a:r>
            <a:r>
              <a:rPr lang="es-CO" sz="5700" b="1">
                <a:solidFill>
                  <a:schemeClr val="lt1"/>
                </a:solidFill>
                <a:latin typeface="Oswald"/>
                <a:ea typeface="Oswald"/>
                <a:cs typeface="Oswald"/>
                <a:sym typeface="Oswald"/>
              </a:rPr>
              <a:t> </a:t>
            </a:r>
            <a:r>
              <a:rPr lang="es-CO" sz="5700" b="1" err="1">
                <a:solidFill>
                  <a:schemeClr val="lt1"/>
                </a:solidFill>
                <a:latin typeface="Oswald"/>
                <a:ea typeface="Oswald"/>
                <a:cs typeface="Oswald"/>
                <a:sym typeface="Oswald"/>
              </a:rPr>
              <a:t>xxxxx</a:t>
            </a:r>
            <a:endParaRPr lang="es-CO" sz="5700" b="1">
              <a:solidFill>
                <a:schemeClr val="lt1"/>
              </a:solidFill>
              <a:latin typeface="Oswald"/>
              <a:ea typeface="Oswald"/>
              <a:cs typeface="Oswald"/>
              <a:sym typeface="Oswald"/>
            </a:endParaRPr>
          </a:p>
        </p:txBody>
      </p:sp>
    </p:spTree>
    <p:extLst>
      <p:ext uri="{BB962C8B-B14F-4D97-AF65-F5344CB8AC3E}">
        <p14:creationId xmlns:p14="http://schemas.microsoft.com/office/powerpoint/2010/main" val="398115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a de título 02">
    <p:spTree>
      <p:nvGrpSpPr>
        <p:cNvPr id="1" name=""/>
        <p:cNvGrpSpPr/>
        <p:nvPr/>
      </p:nvGrpSpPr>
      <p:grpSpPr>
        <a:xfrm>
          <a:off x="0" y="0"/>
          <a:ext cx="0" cy="0"/>
          <a:chOff x="0" y="0"/>
          <a:chExt cx="0" cy="0"/>
        </a:xfrm>
      </p:grpSpPr>
      <p:sp>
        <p:nvSpPr>
          <p:cNvPr id="10" name="Google Shape;84;p13"/>
          <p:cNvSpPr/>
          <p:nvPr userDrawn="1"/>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7" name="Google Shape;96;p14"/>
          <p:cNvSpPr/>
          <p:nvPr userDrawn="1"/>
        </p:nvSpPr>
        <p:spPr>
          <a:xfrm flipH="1">
            <a:off x="10965015"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 name="Google Shape;97;p14"/>
          <p:cNvSpPr/>
          <p:nvPr userDrawn="1"/>
        </p:nvSpPr>
        <p:spPr>
          <a:xfrm rot="10800000">
            <a:off x="10965015"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9" name="Google Shape;99;p14"/>
          <p:cNvSpPr/>
          <p:nvPr userDrawn="1"/>
        </p:nvSpPr>
        <p:spPr>
          <a:xfrm flipH="1">
            <a:off x="-1160900" y="479700"/>
            <a:ext cx="3074100" cy="6378300"/>
          </a:xfrm>
          <a:prstGeom prst="parallelogram">
            <a:avLst>
              <a:gd name="adj" fmla="val 71939"/>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11" name="Google Shape;87;p13" descr="Texto&#10;&#10;Descripción generada automáticamente"/>
          <p:cNvPicPr preferRelativeResize="0"/>
          <p:nvPr userDrawn="1"/>
        </p:nvPicPr>
        <p:blipFill>
          <a:blip r:embed="rId2"/>
          <a:stretch>
            <a:fillRect/>
          </a:stretch>
        </p:blipFill>
        <p:spPr>
          <a:xfrm>
            <a:off x="4205901" y="5290386"/>
            <a:ext cx="3794898" cy="1295052"/>
          </a:xfrm>
          <a:prstGeom prst="rect">
            <a:avLst/>
          </a:prstGeom>
          <a:noFill/>
          <a:ln>
            <a:noFill/>
          </a:ln>
        </p:spPr>
      </p:pic>
    </p:spTree>
    <p:extLst>
      <p:ext uri="{BB962C8B-B14F-4D97-AF65-F5344CB8AC3E}">
        <p14:creationId xmlns:p14="http://schemas.microsoft.com/office/powerpoint/2010/main" val="2230543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22/01/2026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22/01/2026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22/01/2026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22/01/2026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22/01/2026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22/01/2026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22/01/2026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22/01/2026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771E8B-6CA5-40B2-8038-0E112F3DAC1C}" type="datetimeFigureOut">
              <a:rPr lang="es-ES" smtClean="0"/>
              <a:t>22/01/2026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14.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2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2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2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2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chart" Target="../charts/char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045A90-E02C-F1E8-A7FA-8E7DA4DF880C}"/>
              </a:ext>
            </a:extLst>
          </p:cNvPr>
          <p:cNvSpPr txBox="1"/>
          <p:nvPr/>
        </p:nvSpPr>
        <p:spPr>
          <a:xfrm>
            <a:off x="1087794" y="1362269"/>
            <a:ext cx="1001641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1407">
              <a:defRPr/>
            </a:pPr>
            <a:r>
              <a:rPr lang="es-MX" sz="6000" b="1" dirty="0">
                <a:solidFill>
                  <a:prstClr val="white"/>
                </a:solidFill>
                <a:latin typeface="Calibri" panose="020F0502020204030204"/>
              </a:rPr>
              <a:t>Informe final de Seguimiento a la Gestión  Institucional </a:t>
            </a:r>
            <a:r>
              <a:rPr lang="es-MX" sz="6000" b="1" dirty="0">
                <a:solidFill>
                  <a:prstClr val="white"/>
                </a:solidFill>
                <a:latin typeface="Calibri" panose="020F0502020204030204"/>
                <a:cs typeface="Calibri"/>
              </a:rPr>
              <a:t>IV Trimestre</a:t>
            </a:r>
            <a:r>
              <a:rPr lang="es-MX" sz="6000" b="1" dirty="0">
                <a:solidFill>
                  <a:prstClr val="white"/>
                </a:solidFill>
                <a:latin typeface="Calibri" panose="020F0502020204030204"/>
              </a:rPr>
              <a:t> 2025</a:t>
            </a:r>
            <a:r>
              <a:rPr lang="es-CO" sz="6000" b="1" dirty="0">
                <a:solidFill>
                  <a:prstClr val="white"/>
                </a:solidFill>
                <a:latin typeface="Calibri" panose="020F0502020204030204"/>
                <a:cs typeface="Aharoni"/>
              </a:rPr>
              <a:t> </a:t>
            </a:r>
            <a:endParaRPr lang="es-CO" sz="6000" b="1" dirty="0">
              <a:solidFill>
                <a:prstClr val="white"/>
              </a:solidFill>
              <a:latin typeface="Calibri" panose="020F0502020204030204"/>
              <a:cs typeface="Aharoni" pitchFamily="2" charset="-79"/>
            </a:endParaRPr>
          </a:p>
        </p:txBody>
      </p:sp>
      <p:sp>
        <p:nvSpPr>
          <p:cNvPr id="5" name="CuadroTexto 4">
            <a:extLst>
              <a:ext uri="{FF2B5EF4-FFF2-40B4-BE49-F238E27FC236}">
                <a16:creationId xmlns:a16="http://schemas.microsoft.com/office/drawing/2014/main" id="{8B8A9413-2EA1-96AD-FCBB-1255ADBA5C5D}"/>
              </a:ext>
            </a:extLst>
          </p:cNvPr>
          <p:cNvSpPr txBox="1"/>
          <p:nvPr/>
        </p:nvSpPr>
        <p:spPr>
          <a:xfrm>
            <a:off x="2537581" y="4588304"/>
            <a:ext cx="711683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4000" dirty="0">
                <a:solidFill>
                  <a:schemeClr val="bg1"/>
                </a:solidFill>
                <a:latin typeface="Calibri Light"/>
                <a:ea typeface="Calibri"/>
                <a:cs typeface="Calibri"/>
              </a:rPr>
              <a:t>Oficina Asesora de Planeación</a:t>
            </a:r>
          </a:p>
          <a:p>
            <a:pPr algn="ctr"/>
            <a:r>
              <a:rPr lang="es-ES" sz="2400" dirty="0">
                <a:solidFill>
                  <a:schemeClr val="bg1"/>
                </a:solidFill>
                <a:latin typeface="Calibri Light"/>
                <a:ea typeface="Calibri"/>
                <a:cs typeface="Calibri"/>
              </a:rPr>
              <a:t>2025</a:t>
            </a:r>
          </a:p>
        </p:txBody>
      </p:sp>
      <p:sp>
        <p:nvSpPr>
          <p:cNvPr id="2" name="CuadroTexto 1">
            <a:extLst>
              <a:ext uri="{FF2B5EF4-FFF2-40B4-BE49-F238E27FC236}">
                <a16:creationId xmlns:a16="http://schemas.microsoft.com/office/drawing/2014/main" id="{28D92F4A-9894-B8A9-B5D1-0B32F9A4383D}"/>
              </a:ext>
              <a:ext uri="{C183D7F6-B498-43B3-948B-1728B52AA6E4}">
                <adec:decorative xmlns:adec="http://schemas.microsoft.com/office/drawing/2017/decorative" val="1"/>
              </a:ext>
            </a:extLst>
          </p:cNvPr>
          <p:cNvSpPr txBox="1"/>
          <p:nvPr/>
        </p:nvSpPr>
        <p:spPr>
          <a:xfrm>
            <a:off x="9271629" y="5543050"/>
            <a:ext cx="2756336" cy="721544"/>
          </a:xfrm>
          <a:prstGeom prst="rect">
            <a:avLst/>
          </a:prstGeom>
          <a:noFill/>
        </p:spPr>
        <p:txBody>
          <a:bodyPr wrap="square" rtlCol="0">
            <a:spAutoFit/>
          </a:bodyPr>
          <a:lstStyle/>
          <a:p>
            <a:pPr defTabSz="623346">
              <a:defRPr/>
            </a:pPr>
            <a:r>
              <a:rPr lang="es-CO" sz="1363" dirty="0">
                <a:solidFill>
                  <a:prstClr val="white"/>
                </a:solidFill>
                <a:latin typeface="Calibri"/>
              </a:rPr>
              <a:t>Plan de Acción</a:t>
            </a:r>
            <a:br>
              <a:rPr lang="es-CO" sz="1363" dirty="0">
                <a:solidFill>
                  <a:prstClr val="white"/>
                </a:solidFill>
                <a:latin typeface="Calibri"/>
              </a:rPr>
            </a:br>
            <a:r>
              <a:rPr lang="es-CO" sz="1363" dirty="0">
                <a:solidFill>
                  <a:prstClr val="white"/>
                </a:solidFill>
                <a:latin typeface="Calibri"/>
              </a:rPr>
              <a:t>Planes Institucionales </a:t>
            </a:r>
            <a:br>
              <a:rPr lang="es-CO" sz="1363" dirty="0">
                <a:solidFill>
                  <a:prstClr val="white"/>
                </a:solidFill>
                <a:latin typeface="Calibri"/>
              </a:rPr>
            </a:br>
            <a:r>
              <a:rPr lang="es-CO" sz="1363" dirty="0">
                <a:solidFill>
                  <a:prstClr val="white"/>
                </a:solidFill>
                <a:latin typeface="Calibri"/>
              </a:rPr>
              <a:t>Ejecución Proyectos de Inversión </a:t>
            </a:r>
          </a:p>
        </p:txBody>
      </p:sp>
    </p:spTree>
    <p:extLst>
      <p:ext uri="{BB962C8B-B14F-4D97-AF65-F5344CB8AC3E}">
        <p14:creationId xmlns:p14="http://schemas.microsoft.com/office/powerpoint/2010/main" val="407542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Grafica separatoria resultados de planes institucionales" title="Grafica separatoria resultados de planes institucionales ">
            <a:extLst>
              <a:ext uri="{FF2B5EF4-FFF2-40B4-BE49-F238E27FC236}">
                <a16:creationId xmlns:a16="http://schemas.microsoft.com/office/drawing/2014/main" id="{9074C658-C6A0-2ACE-C091-609AAF82A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01" y="-438642"/>
            <a:ext cx="12228401" cy="6689226"/>
          </a:xfrm>
          <a:prstGeom prst="rect">
            <a:avLst/>
          </a:prstGeom>
        </p:spPr>
      </p:pic>
      <p:sp>
        <p:nvSpPr>
          <p:cNvPr id="3" name="Rectángulo 2" descr="Portada Planes Institucionales " title="Portada Planes Institucionales ">
            <a:extLst>
              <a:ext uri="{FF2B5EF4-FFF2-40B4-BE49-F238E27FC236}">
                <a16:creationId xmlns:a16="http://schemas.microsoft.com/office/drawing/2014/main" id="{AC8BD3A1-4AA9-EDFC-0053-1589D5278AEA}"/>
              </a:ext>
            </a:extLst>
          </p:cNvPr>
          <p:cNvSpPr/>
          <p:nvPr/>
        </p:nvSpPr>
        <p:spPr>
          <a:xfrm>
            <a:off x="1" y="4211704"/>
            <a:ext cx="12192000" cy="2643530"/>
          </a:xfrm>
          <a:prstGeom prst="rect">
            <a:avLst/>
          </a:prstGeom>
          <a:gradFill>
            <a:gsLst>
              <a:gs pos="7000">
                <a:sysClr val="window" lastClr="FFFFFF">
                  <a:alpha val="0"/>
                </a:sysClr>
              </a:gs>
              <a:gs pos="28000">
                <a:sysClr val="window" lastClr="FFFFFF"/>
              </a:gs>
            </a:gsLst>
            <a:lin ang="5400000" scaled="0"/>
          </a:gradFill>
          <a:ln w="25400" cap="flat" cmpd="sng" algn="ctr">
            <a:noFill/>
            <a:prstDash val="solid"/>
          </a:ln>
          <a:effectLst/>
        </p:spPr>
        <p:txBody>
          <a:bodyPr rtlCol="0" anchor="ctr"/>
          <a:lstStyle/>
          <a:p>
            <a:pPr marL="0" marR="0" lvl="0" indent="0" algn="ctr" defTabSz="623346" rtl="0" eaLnBrk="1" fontAlgn="auto" latinLnBrk="0" hangingPunct="1">
              <a:lnSpc>
                <a:spcPct val="100000"/>
              </a:lnSpc>
              <a:spcBef>
                <a:spcPts val="0"/>
              </a:spcBef>
              <a:spcAft>
                <a:spcPts val="0"/>
              </a:spcAft>
              <a:buClrTx/>
              <a:buSzTx/>
              <a:buFontTx/>
              <a:buNone/>
              <a:tabLst/>
              <a:defRPr/>
            </a:pPr>
            <a:endParaRPr kumimoji="0" lang="es-CO" sz="1227" b="0" i="0" u="none" strike="noStrike" kern="0" cap="none" spc="0" normalizeH="0" baseline="0" noProof="0">
              <a:ln>
                <a:noFill/>
              </a:ln>
              <a:solidFill>
                <a:prstClr val="white"/>
              </a:solidFill>
              <a:effectLst/>
              <a:uLnTx/>
              <a:uFillTx/>
              <a:latin typeface="Calibri"/>
              <a:ea typeface="+mn-ea"/>
              <a:cs typeface="+mn-cs"/>
            </a:endParaRPr>
          </a:p>
        </p:txBody>
      </p:sp>
      <p:sp>
        <p:nvSpPr>
          <p:cNvPr id="4" name="Título 7">
            <a:extLst>
              <a:ext uri="{FF2B5EF4-FFF2-40B4-BE49-F238E27FC236}">
                <a16:creationId xmlns:a16="http://schemas.microsoft.com/office/drawing/2014/main" id="{00603501-2CCC-7030-DFAC-33DD480238A7}"/>
              </a:ext>
            </a:extLst>
          </p:cNvPr>
          <p:cNvSpPr txBox="1">
            <a:spLocks/>
          </p:cNvSpPr>
          <p:nvPr/>
        </p:nvSpPr>
        <p:spPr>
          <a:xfrm>
            <a:off x="1245357" y="5138589"/>
            <a:ext cx="9752682" cy="11120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marL="0" marR="0" lvl="0" indent="0" algn="ctr" defTabSz="623346" rtl="0" eaLnBrk="1" fontAlgn="auto" latinLnBrk="0" hangingPunct="1">
              <a:lnSpc>
                <a:spcPct val="10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rPr>
              <a:t>Planes Institucionales</a:t>
            </a:r>
            <a:endParaRPr kumimoji="0" lang="es-CO"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endParaRPr>
          </a:p>
        </p:txBody>
      </p:sp>
      <p:pic>
        <p:nvPicPr>
          <p:cNvPr id="6" name="Gráfico 5">
            <a:extLst>
              <a:ext uri="{FF2B5EF4-FFF2-40B4-BE49-F238E27FC236}">
                <a16:creationId xmlns:a16="http://schemas.microsoft.com/office/drawing/2014/main" id="{A60C2F39-712F-6458-6E0F-6DBACA53E27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1249431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5967B8A-2B2D-74EB-5C9F-81B21DD8B7B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6C777A3F-77EC-C08B-1A87-BF7CD1D97E1D}"/>
              </a:ext>
            </a:extLst>
          </p:cNvPr>
          <p:cNvSpPr/>
          <p:nvPr/>
        </p:nvSpPr>
        <p:spPr>
          <a:xfrm>
            <a:off x="462077" y="273369"/>
            <a:ext cx="9749985" cy="58477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defRPr/>
            </a:pPr>
            <a:r>
              <a:rPr lang="es-CO" sz="3200" b="1" dirty="0">
                <a:solidFill>
                  <a:prstClr val="black">
                    <a:lumMod val="75000"/>
                    <a:lumOff val="25000"/>
                  </a:prstClr>
                </a:solidFill>
                <a:latin typeface="Aptos ExtraBold"/>
              </a:rPr>
              <a:t>Planes Institucionales   </a:t>
            </a:r>
          </a:p>
        </p:txBody>
      </p:sp>
      <p:sp>
        <p:nvSpPr>
          <p:cNvPr id="6" name="CuadroTexto 14">
            <a:extLst>
              <a:ext uri="{FF2B5EF4-FFF2-40B4-BE49-F238E27FC236}">
                <a16:creationId xmlns:a16="http://schemas.microsoft.com/office/drawing/2014/main" id="{727485CE-9239-D04C-5D1C-EBFA43B04D0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08202DF9-27AB-714D-A2F4-AC11002DEDAB}"/>
              </a:ext>
            </a:extLst>
          </p:cNvPr>
          <p:cNvSpPr txBox="1"/>
          <p:nvPr/>
        </p:nvSpPr>
        <p:spPr>
          <a:xfrm>
            <a:off x="3977436" y="5999855"/>
            <a:ext cx="6098874" cy="246221"/>
          </a:xfrm>
          <a:prstGeom prst="rect">
            <a:avLst/>
          </a:prstGeom>
          <a:noFill/>
        </p:spPr>
        <p:txBody>
          <a:bodyPr wrap="square">
            <a:spAutoFit/>
          </a:bodyPr>
          <a:lstStyle/>
          <a:p>
            <a:pPr defTabSz="378652">
              <a:defRPr/>
            </a:pPr>
            <a:r>
              <a:rPr lang="es-ES" sz="1000" i="1" kern="0" dirty="0">
                <a:solidFill>
                  <a:prstClr val="black"/>
                </a:solidFill>
                <a:latin typeface="Calibri" panose="020F0502020204030204"/>
              </a:rPr>
              <a:t>Fuente: Dependencias– U.A.E Cuerpo Oficial de Bomberos de Bogotá </a:t>
            </a:r>
            <a:endParaRPr lang="es-CO" sz="1000" i="1" kern="0" dirty="0">
              <a:solidFill>
                <a:prstClr val="black"/>
              </a:solidFill>
              <a:latin typeface="Calibri" panose="020F0502020204030204"/>
            </a:endParaRPr>
          </a:p>
        </p:txBody>
      </p:sp>
      <p:graphicFrame>
        <p:nvGraphicFramePr>
          <p:cNvPr id="5" name="Tabla 4">
            <a:extLst>
              <a:ext uri="{FF2B5EF4-FFF2-40B4-BE49-F238E27FC236}">
                <a16:creationId xmlns:a16="http://schemas.microsoft.com/office/drawing/2014/main" id="{37CD3BBE-F81D-0EA5-3F47-D652B100D3C2}"/>
              </a:ext>
            </a:extLst>
          </p:cNvPr>
          <p:cNvGraphicFramePr>
            <a:graphicFrameLocks noGrp="1"/>
          </p:cNvGraphicFramePr>
          <p:nvPr>
            <p:extLst>
              <p:ext uri="{D42A27DB-BD31-4B8C-83A1-F6EECF244321}">
                <p14:modId xmlns:p14="http://schemas.microsoft.com/office/powerpoint/2010/main" val="376249665"/>
              </p:ext>
            </p:extLst>
          </p:nvPr>
        </p:nvGraphicFramePr>
        <p:xfrm>
          <a:off x="916448" y="1036729"/>
          <a:ext cx="9978714" cy="4754233"/>
        </p:xfrm>
        <a:graphic>
          <a:graphicData uri="http://schemas.openxmlformats.org/drawingml/2006/table">
            <a:tbl>
              <a:tblPr/>
              <a:tblGrid>
                <a:gridCol w="2170493">
                  <a:extLst>
                    <a:ext uri="{9D8B030D-6E8A-4147-A177-3AD203B41FA5}">
                      <a16:colId xmlns:a16="http://schemas.microsoft.com/office/drawing/2014/main" val="3554231512"/>
                    </a:ext>
                  </a:extLst>
                </a:gridCol>
                <a:gridCol w="948164">
                  <a:extLst>
                    <a:ext uri="{9D8B030D-6E8A-4147-A177-3AD203B41FA5}">
                      <a16:colId xmlns:a16="http://schemas.microsoft.com/office/drawing/2014/main" val="2307382656"/>
                    </a:ext>
                  </a:extLst>
                </a:gridCol>
                <a:gridCol w="6860057">
                  <a:extLst>
                    <a:ext uri="{9D8B030D-6E8A-4147-A177-3AD203B41FA5}">
                      <a16:colId xmlns:a16="http://schemas.microsoft.com/office/drawing/2014/main" val="393391167"/>
                    </a:ext>
                  </a:extLst>
                </a:gridCol>
              </a:tblGrid>
              <a:tr h="263863">
                <a:tc>
                  <a:txBody>
                    <a:bodyPr/>
                    <a:lstStyle/>
                    <a:p>
                      <a:pPr algn="ctr" rtl="0" fontAlgn="ctr">
                        <a:buNone/>
                      </a:pPr>
                      <a:r>
                        <a:rPr lang="es-CO" sz="800" b="1" i="0" u="none" strike="noStrike">
                          <a:solidFill>
                            <a:srgbClr val="FFFFFF"/>
                          </a:solidFill>
                          <a:effectLst/>
                          <a:latin typeface="Calibri" panose="020F0502020204030204" pitchFamily="34" charset="0"/>
                        </a:rPr>
                        <a:t>PLANES INSTITUCIONALES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 DE AVANCE II TRIMESTRE ACUMULADO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AVANCE CUALITATIVO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3915344778"/>
                  </a:ext>
                </a:extLst>
              </a:tr>
              <a:tr h="123136">
                <a:tc>
                  <a:txBody>
                    <a:bodyPr/>
                    <a:lstStyle/>
                    <a:p>
                      <a:pPr algn="ctr" rtl="0" fontAlgn="ctr">
                        <a:buNone/>
                      </a:pPr>
                      <a:r>
                        <a:rPr lang="es-CO" sz="800" b="1" i="0" u="none" strike="noStrike">
                          <a:solidFill>
                            <a:srgbClr val="FFFFFF"/>
                          </a:solidFill>
                          <a:effectLst/>
                          <a:latin typeface="Calibri" panose="020F0502020204030204" pitchFamily="34" charset="0"/>
                        </a:rPr>
                        <a:t>(Decreto 612-2018)</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2055159719"/>
                  </a:ext>
                </a:extLst>
              </a:tr>
              <a:tr h="606300">
                <a:tc>
                  <a:txBody>
                    <a:bodyPr/>
                    <a:lstStyle/>
                    <a:p>
                      <a:pPr algn="just" rtl="0" fontAlgn="ctr">
                        <a:buNone/>
                      </a:pPr>
                      <a:r>
                        <a:rPr lang="es-MX" sz="800" b="0" i="0" u="none" strike="noStrike" dirty="0">
                          <a:solidFill>
                            <a:srgbClr val="000000"/>
                          </a:solidFill>
                          <a:effectLst/>
                          <a:latin typeface="Calibri" panose="020F0502020204030204" pitchFamily="34" charset="0"/>
                        </a:rPr>
                        <a:t>Plan Institucional de Participación 2025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rtl="0" fontAlgn="ctr">
                        <a:buNone/>
                      </a:pPr>
                      <a:r>
                        <a:rPr lang="es-CO" sz="1050" b="1" i="0" u="none" strike="noStrike" dirty="0">
                          <a:solidFill>
                            <a:srgbClr val="000000"/>
                          </a:solidFill>
                          <a:effectLst/>
                          <a:highlight>
                            <a:srgbClr val="FFFF00"/>
                          </a:highlight>
                          <a:latin typeface="Calibri" panose="020F0502020204030204" pitchFamily="34" charset="0"/>
                        </a:rPr>
                        <a:t>67 %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633410063"/>
                  </a:ext>
                </a:extLst>
              </a:tr>
              <a:tr h="1506954">
                <a:tc>
                  <a:txBody>
                    <a:bodyPr/>
                    <a:lstStyle/>
                    <a:p>
                      <a:pPr algn="just" rtl="0" fontAlgn="ctr">
                        <a:buNone/>
                      </a:pPr>
                      <a:r>
                        <a:rPr lang="es-MX" sz="800" b="0" i="0" u="none" strike="noStrike" dirty="0">
                          <a:solidFill>
                            <a:srgbClr val="000000"/>
                          </a:solidFill>
                          <a:effectLst/>
                          <a:latin typeface="Calibri" panose="020F0502020204030204" pitchFamily="34" charset="0"/>
                        </a:rPr>
                        <a:t>Plan Estratégico de Tecnologías de la Información y las Comunicaciones – PETI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s-CO" sz="1050" b="1" i="0" u="none" strike="noStrike" dirty="0">
                          <a:solidFill>
                            <a:srgbClr val="000000"/>
                          </a:solidFill>
                          <a:effectLst/>
                          <a:highlight>
                            <a:srgbClr val="FFFF00"/>
                          </a:highlight>
                          <a:latin typeface="Calibri" panose="020F0502020204030204" pitchFamily="34" charset="0"/>
                        </a:rPr>
                        <a:t>49%</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95447289"/>
                  </a:ext>
                </a:extLst>
              </a:tr>
              <a:tr h="231027">
                <a:tc rowSpan="2">
                  <a:txBody>
                    <a:bodyPr/>
                    <a:lstStyle/>
                    <a:p>
                      <a:pPr algn="just" rtl="0" fontAlgn="ctr">
                        <a:buNone/>
                      </a:pPr>
                      <a:r>
                        <a:rPr lang="es-MX" sz="800" b="0" i="0" u="none" strike="noStrike">
                          <a:solidFill>
                            <a:srgbClr val="000000"/>
                          </a:solidFill>
                          <a:effectLst/>
                          <a:latin typeface="Calibri" panose="020F0502020204030204" pitchFamily="34" charset="0"/>
                        </a:rPr>
                        <a:t>Plan de Seguridad y Privacidad de la Información. - PESI</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s-CO" sz="1050" b="1" i="0" u="none" strike="noStrike" dirty="0">
                          <a:solidFill>
                            <a:srgbClr val="000000"/>
                          </a:solidFill>
                          <a:effectLst/>
                          <a:latin typeface="Calibri" panose="020F0502020204030204" pitchFamily="34" charset="0"/>
                        </a:rPr>
                        <a:t>25%</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6">
                        <a:lumMod val="20000"/>
                        <a:lumOff val="80000"/>
                      </a:schemeClr>
                    </a:solidFill>
                  </a:tcPr>
                </a:tc>
                <a:extLst>
                  <a:ext uri="{0D108BD9-81ED-4DB2-BD59-A6C34878D82A}">
                    <a16:rowId xmlns:a16="http://schemas.microsoft.com/office/drawing/2014/main" val="4093463890"/>
                  </a:ext>
                </a:extLst>
              </a:tr>
              <a:tr h="155972">
                <a:tc vMerge="1">
                  <a:txBody>
                    <a:bodyPr/>
                    <a:lstStyle/>
                    <a:p>
                      <a:endParaRPr lang="es-CO"/>
                    </a:p>
                  </a:txBody>
                  <a:tcPr/>
                </a:tc>
                <a:tc vMerge="1">
                  <a:txBody>
                    <a:bodyPr/>
                    <a:lstStyle/>
                    <a:p>
                      <a:endParaRPr lang="es-CO"/>
                    </a:p>
                  </a:txBody>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870869949"/>
                  </a:ext>
                </a:extLst>
              </a:tr>
              <a:tr h="237289">
                <a:tc rowSpan="2">
                  <a:txBody>
                    <a:bodyPr/>
                    <a:lstStyle/>
                    <a:p>
                      <a:pPr algn="just" rtl="0" fontAlgn="ctr">
                        <a:buNone/>
                      </a:pPr>
                      <a:r>
                        <a:rPr lang="es-MX" sz="800" b="0" i="0" u="none" strike="noStrike">
                          <a:solidFill>
                            <a:srgbClr val="000000"/>
                          </a:solidFill>
                          <a:effectLst/>
                          <a:latin typeface="Calibri" panose="020F0502020204030204" pitchFamily="34" charset="0"/>
                        </a:rPr>
                        <a:t>Plan de Tratamiento de Riesgos de Seguridad y Privacidad de la Información​</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s-CO" sz="1050" b="1" i="0" u="none" strike="noStrike" dirty="0">
                          <a:solidFill>
                            <a:srgbClr val="000000"/>
                          </a:solidFill>
                          <a:effectLst/>
                          <a:latin typeface="Calibri" panose="020F0502020204030204" pitchFamily="34" charset="0"/>
                        </a:rPr>
                        <a:t>43,8%</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6">
                        <a:lumMod val="20000"/>
                        <a:lumOff val="80000"/>
                      </a:schemeClr>
                    </a:solidFill>
                  </a:tcPr>
                </a:tc>
                <a:extLst>
                  <a:ext uri="{0D108BD9-81ED-4DB2-BD59-A6C34878D82A}">
                    <a16:rowId xmlns:a16="http://schemas.microsoft.com/office/drawing/2014/main" val="2110459209"/>
                  </a:ext>
                </a:extLst>
              </a:tr>
              <a:tr h="117273">
                <a:tc vMerge="1">
                  <a:txBody>
                    <a:bodyPr/>
                    <a:lstStyle/>
                    <a:p>
                      <a:endParaRPr lang="es-CO"/>
                    </a:p>
                  </a:txBody>
                  <a:tcPr/>
                </a:tc>
                <a:tc vMerge="1">
                  <a:txBody>
                    <a:bodyPr/>
                    <a:lstStyle/>
                    <a:p>
                      <a:endParaRPr lang="es-CO"/>
                    </a:p>
                  </a:txBody>
                  <a:tcPr/>
                </a:tc>
                <a:tc>
                  <a:txBody>
                    <a:bodyPr/>
                    <a:lstStyle/>
                    <a:p>
                      <a:pPr algn="just" rtl="0" fontAlgn="ctr">
                        <a:buNone/>
                      </a:pPr>
                      <a:endParaRPr lang="es-CO"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22225797"/>
                  </a:ext>
                </a:extLst>
              </a:tr>
              <a:tr h="606300">
                <a:tc>
                  <a:txBody>
                    <a:bodyPr/>
                    <a:lstStyle/>
                    <a:p>
                      <a:pPr algn="just" rtl="0" fontAlgn="ctr">
                        <a:buNone/>
                      </a:pPr>
                      <a:r>
                        <a:rPr lang="es-CO" sz="800" b="0" i="0" u="none" strike="noStrike" dirty="0">
                          <a:solidFill>
                            <a:srgbClr val="000000"/>
                          </a:solidFill>
                          <a:effectLst/>
                          <a:latin typeface="Calibri" panose="020F0502020204030204" pitchFamily="34" charset="0"/>
                        </a:rPr>
                        <a:t>Plan Institucional de Archivos  PINAR​</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rtl="0" fontAlgn="ctr">
                        <a:buNone/>
                      </a:pPr>
                      <a:r>
                        <a:rPr lang="es-CO" sz="1050" b="1" i="0" u="none" strike="noStrike" dirty="0">
                          <a:solidFill>
                            <a:srgbClr val="000000"/>
                          </a:solidFill>
                          <a:effectLst/>
                          <a:latin typeface="Calibri" panose="020F0502020204030204" pitchFamily="34" charset="0"/>
                        </a:rPr>
                        <a:t>33,4%</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47261700"/>
                  </a:ext>
                </a:extLst>
              </a:tr>
              <a:tr h="117273">
                <a:tc rowSpan="7">
                  <a:txBody>
                    <a:bodyPr/>
                    <a:lstStyle/>
                    <a:p>
                      <a:pPr algn="just" rtl="0" fontAlgn="ctr">
                        <a:buNone/>
                      </a:pPr>
                      <a:r>
                        <a:rPr lang="es-MX" sz="800" b="0" i="0" u="none" strike="noStrike" dirty="0">
                          <a:solidFill>
                            <a:srgbClr val="000000"/>
                          </a:solidFill>
                          <a:effectLst/>
                          <a:latin typeface="Calibri" panose="020F0502020204030204" pitchFamily="34" charset="0"/>
                        </a:rPr>
                        <a:t>Plan Institucional de Gestión Ambiental - PIGA</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rowSpan="7">
                  <a:txBody>
                    <a:bodyPr/>
                    <a:lstStyle/>
                    <a:p>
                      <a:pPr algn="ctr" rtl="0" fontAlgn="ctr">
                        <a:buNone/>
                      </a:pPr>
                      <a:r>
                        <a:rPr lang="es-CO" sz="1050" b="1" i="0" u="none" strike="noStrike" dirty="0">
                          <a:solidFill>
                            <a:srgbClr val="000000"/>
                          </a:solidFill>
                          <a:effectLst/>
                          <a:latin typeface="Calibri" panose="020F0502020204030204" pitchFamily="34" charset="0"/>
                        </a:rPr>
                        <a:t>50%</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extLst>
                  <a:ext uri="{0D108BD9-81ED-4DB2-BD59-A6C34878D82A}">
                    <a16:rowId xmlns:a16="http://schemas.microsoft.com/office/drawing/2014/main" val="3338238081"/>
                  </a:ext>
                </a:extLst>
              </a:tr>
              <a:tr h="117273">
                <a:tc vMerge="1">
                  <a:txBody>
                    <a:bodyPr/>
                    <a:lstStyle/>
                    <a:p>
                      <a:endParaRPr lang="es-CO"/>
                    </a:p>
                  </a:txBody>
                  <a:tcPr/>
                </a:tc>
                <a:tc vMerge="1">
                  <a:txBody>
                    <a:bodyPr/>
                    <a:lstStyle/>
                    <a:p>
                      <a:endParaRPr lang="es-CO"/>
                    </a:p>
                  </a:txBody>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2667303799"/>
                  </a:ext>
                </a:extLst>
              </a:tr>
              <a:tr h="117273">
                <a:tc vMerge="1">
                  <a:txBody>
                    <a:bodyPr/>
                    <a:lstStyle/>
                    <a:p>
                      <a:endParaRPr lang="es-CO"/>
                    </a:p>
                  </a:txBody>
                  <a:tcPr/>
                </a:tc>
                <a:tc vMerge="1">
                  <a:txBody>
                    <a:bodyPr/>
                    <a:lstStyle/>
                    <a:p>
                      <a:endParaRPr lang="es-CO"/>
                    </a:p>
                  </a:txBody>
                  <a:tcPr/>
                </a:tc>
                <a:tc>
                  <a:txBody>
                    <a:bodyPr/>
                    <a:lstStyle/>
                    <a:p>
                      <a:pPr algn="just" rtl="0" fontAlgn="ctr">
                        <a:buNone/>
                      </a:pPr>
                      <a:endParaRPr lang="es-CO"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545308627"/>
                  </a:ext>
                </a:extLst>
              </a:tr>
              <a:tr h="117273">
                <a:tc vMerge="1">
                  <a:txBody>
                    <a:bodyPr/>
                    <a:lstStyle/>
                    <a:p>
                      <a:endParaRPr lang="es-CO"/>
                    </a:p>
                  </a:txBody>
                  <a:tcPr/>
                </a:tc>
                <a:tc vMerge="1">
                  <a:txBody>
                    <a:bodyPr/>
                    <a:lstStyle/>
                    <a:p>
                      <a:endParaRPr lang="es-CO"/>
                    </a:p>
                  </a:txBody>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2904387883"/>
                  </a:ext>
                </a:extLst>
              </a:tr>
              <a:tr h="117273">
                <a:tc vMerge="1">
                  <a:txBody>
                    <a:bodyPr/>
                    <a:lstStyle/>
                    <a:p>
                      <a:endParaRPr lang="es-CO"/>
                    </a:p>
                  </a:txBody>
                  <a:tcPr/>
                </a:tc>
                <a:tc vMerge="1">
                  <a:txBody>
                    <a:bodyPr/>
                    <a:lstStyle/>
                    <a:p>
                      <a:endParaRPr lang="es-CO"/>
                    </a:p>
                  </a:txBody>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119826489"/>
                  </a:ext>
                </a:extLst>
              </a:tr>
              <a:tr h="117273">
                <a:tc vMerge="1">
                  <a:txBody>
                    <a:bodyPr/>
                    <a:lstStyle/>
                    <a:p>
                      <a:endParaRPr lang="es-CO"/>
                    </a:p>
                  </a:txBody>
                  <a:tcPr/>
                </a:tc>
                <a:tc vMerge="1">
                  <a:txBody>
                    <a:bodyPr/>
                    <a:lstStyle/>
                    <a:p>
                      <a:endParaRPr lang="es-CO"/>
                    </a:p>
                  </a:txBody>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900644771"/>
                  </a:ext>
                </a:extLst>
              </a:tr>
              <a:tr h="117273">
                <a:tc vMerge="1">
                  <a:txBody>
                    <a:bodyPr/>
                    <a:lstStyle/>
                    <a:p>
                      <a:endParaRPr lang="es-CO"/>
                    </a:p>
                  </a:txBody>
                  <a:tcPr/>
                </a:tc>
                <a:tc vMerge="1">
                  <a:txBody>
                    <a:bodyPr/>
                    <a:lstStyle/>
                    <a:p>
                      <a:endParaRPr lang="es-CO"/>
                    </a:p>
                  </a:txBody>
                  <a:tcPr/>
                </a:tc>
                <a:tc>
                  <a:txBody>
                    <a:bodyPr/>
                    <a:lstStyle/>
                    <a:p>
                      <a:pPr algn="just" rtl="0" fontAlgn="ctr">
                        <a:buNone/>
                      </a:pPr>
                      <a:endParaRPr lang="es-MX" sz="800" b="0" i="0" u="none" strike="noStrike" dirty="0">
                        <a:solidFill>
                          <a:srgbClr val="000000"/>
                        </a:solidFill>
                        <a:effectLst/>
                        <a:latin typeface="Calibri" panose="020F0502020204030204" pitchFamily="34" charset="0"/>
                      </a:endParaRP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71230714"/>
                  </a:ext>
                </a:extLst>
              </a:tr>
            </a:tbl>
          </a:graphicData>
        </a:graphic>
      </p:graphicFrame>
    </p:spTree>
    <p:extLst>
      <p:ext uri="{BB962C8B-B14F-4D97-AF65-F5344CB8AC3E}">
        <p14:creationId xmlns:p14="http://schemas.microsoft.com/office/powerpoint/2010/main" val="504984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C82EAA5-875F-F68F-73EF-521F9E4AFEC4}"/>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2C7015A-57C8-6D3D-E58E-15BF35CF9564}"/>
              </a:ext>
            </a:extLst>
          </p:cNvPr>
          <p:cNvSpPr/>
          <p:nvPr/>
        </p:nvSpPr>
        <p:spPr>
          <a:xfrm>
            <a:off x="462077" y="357170"/>
            <a:ext cx="9749985" cy="58477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defRPr/>
            </a:pPr>
            <a:r>
              <a:rPr lang="es-CO" sz="3200" b="1" dirty="0">
                <a:solidFill>
                  <a:prstClr val="black">
                    <a:lumMod val="75000"/>
                    <a:lumOff val="25000"/>
                  </a:prstClr>
                </a:solidFill>
                <a:latin typeface="Aptos ExtraBold"/>
              </a:rPr>
              <a:t>Planes Institucionales   </a:t>
            </a:r>
          </a:p>
        </p:txBody>
      </p:sp>
      <p:sp>
        <p:nvSpPr>
          <p:cNvPr id="6" name="CuadroTexto 14">
            <a:extLst>
              <a:ext uri="{FF2B5EF4-FFF2-40B4-BE49-F238E27FC236}">
                <a16:creationId xmlns:a16="http://schemas.microsoft.com/office/drawing/2014/main" id="{B217A598-6915-72B6-0B07-1B9A82165660}"/>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F5EF23D5-5B97-10D3-F51A-D6CC9006FFAF}"/>
              </a:ext>
            </a:extLst>
          </p:cNvPr>
          <p:cNvSpPr txBox="1"/>
          <p:nvPr/>
        </p:nvSpPr>
        <p:spPr>
          <a:xfrm>
            <a:off x="3960183" y="5242160"/>
            <a:ext cx="6098874" cy="246221"/>
          </a:xfrm>
          <a:prstGeom prst="rect">
            <a:avLst/>
          </a:prstGeom>
          <a:noFill/>
        </p:spPr>
        <p:txBody>
          <a:bodyPr wrap="square">
            <a:spAutoFit/>
          </a:bodyPr>
          <a:lstStyle/>
          <a:p>
            <a:pPr defTabSz="378652">
              <a:defRPr/>
            </a:pPr>
            <a:r>
              <a:rPr lang="es-ES" sz="1000" i="1" kern="0" dirty="0">
                <a:solidFill>
                  <a:prstClr val="black"/>
                </a:solidFill>
                <a:latin typeface="Calibri" panose="020F0502020204030204"/>
              </a:rPr>
              <a:t>Fuente: Dependencias– U.A.E Cuerpo Oficial de Bomberos de Bogotá </a:t>
            </a:r>
            <a:endParaRPr lang="es-CO" sz="1000" i="1" kern="0" dirty="0">
              <a:solidFill>
                <a:prstClr val="black"/>
              </a:solidFill>
              <a:latin typeface="Calibri" panose="020F0502020204030204"/>
            </a:endParaRPr>
          </a:p>
        </p:txBody>
      </p:sp>
      <p:graphicFrame>
        <p:nvGraphicFramePr>
          <p:cNvPr id="2" name="Tabla 1">
            <a:extLst>
              <a:ext uri="{FF2B5EF4-FFF2-40B4-BE49-F238E27FC236}">
                <a16:creationId xmlns:a16="http://schemas.microsoft.com/office/drawing/2014/main" id="{159E6108-4C4D-89D7-73E6-2F4F5A2DF167}"/>
              </a:ext>
            </a:extLst>
          </p:cNvPr>
          <p:cNvGraphicFramePr>
            <a:graphicFrameLocks noGrp="1"/>
          </p:cNvGraphicFramePr>
          <p:nvPr>
            <p:extLst>
              <p:ext uri="{D42A27DB-BD31-4B8C-83A1-F6EECF244321}">
                <p14:modId xmlns:p14="http://schemas.microsoft.com/office/powerpoint/2010/main" val="234906200"/>
              </p:ext>
            </p:extLst>
          </p:nvPr>
        </p:nvGraphicFramePr>
        <p:xfrm>
          <a:off x="890558" y="1492729"/>
          <a:ext cx="9633668" cy="3638550"/>
        </p:xfrm>
        <a:graphic>
          <a:graphicData uri="http://schemas.openxmlformats.org/drawingml/2006/table">
            <a:tbl>
              <a:tblPr/>
              <a:tblGrid>
                <a:gridCol w="2313773">
                  <a:extLst>
                    <a:ext uri="{9D8B030D-6E8A-4147-A177-3AD203B41FA5}">
                      <a16:colId xmlns:a16="http://schemas.microsoft.com/office/drawing/2014/main" val="1385495154"/>
                    </a:ext>
                  </a:extLst>
                </a:gridCol>
                <a:gridCol w="1240175">
                  <a:extLst>
                    <a:ext uri="{9D8B030D-6E8A-4147-A177-3AD203B41FA5}">
                      <a16:colId xmlns:a16="http://schemas.microsoft.com/office/drawing/2014/main" val="305078854"/>
                    </a:ext>
                  </a:extLst>
                </a:gridCol>
                <a:gridCol w="6079720">
                  <a:extLst>
                    <a:ext uri="{9D8B030D-6E8A-4147-A177-3AD203B41FA5}">
                      <a16:colId xmlns:a16="http://schemas.microsoft.com/office/drawing/2014/main" val="2680147589"/>
                    </a:ext>
                  </a:extLst>
                </a:gridCol>
              </a:tblGrid>
              <a:tr h="428625">
                <a:tc>
                  <a:txBody>
                    <a:bodyPr/>
                    <a:lstStyle/>
                    <a:p>
                      <a:pPr algn="ctr" rtl="0" fontAlgn="ctr">
                        <a:buNone/>
                      </a:pPr>
                      <a:r>
                        <a:rPr lang="es-CO" sz="800" b="1" i="0" u="none" strike="noStrike" dirty="0">
                          <a:solidFill>
                            <a:srgbClr val="FFFFFF"/>
                          </a:solidFill>
                          <a:effectLst/>
                          <a:latin typeface="Calibri" panose="020F0502020204030204" pitchFamily="34" charset="0"/>
                        </a:rPr>
                        <a:t>PLANES INSTITUCIONALES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 DE AVANCE II TRIMESTRE ACUMULADO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AVANCE CUALITATIVO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2825380517"/>
                  </a:ext>
                </a:extLst>
              </a:tr>
              <a:tr h="200025">
                <a:tc>
                  <a:txBody>
                    <a:bodyPr/>
                    <a:lstStyle/>
                    <a:p>
                      <a:pPr algn="ctr" rtl="0" fontAlgn="ctr">
                        <a:buNone/>
                      </a:pPr>
                      <a:r>
                        <a:rPr lang="es-CO" sz="800" b="1" i="0" u="none" strike="noStrike">
                          <a:solidFill>
                            <a:srgbClr val="FFFFFF"/>
                          </a:solidFill>
                          <a:effectLst/>
                          <a:latin typeface="Calibri" panose="020F0502020204030204" pitchFamily="34" charset="0"/>
                        </a:rPr>
                        <a:t>(Decreto 612-2018)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3968291551"/>
                  </a:ext>
                </a:extLst>
              </a:tr>
              <a:tr h="428625">
                <a:tc>
                  <a:txBody>
                    <a:bodyPr/>
                    <a:lstStyle/>
                    <a:p>
                      <a:pPr algn="l" rtl="0" fontAlgn="ctr">
                        <a:buNone/>
                      </a:pPr>
                      <a:r>
                        <a:rPr lang="es-MX" sz="800" b="0" i="0" u="none" strike="noStrike" dirty="0">
                          <a:solidFill>
                            <a:srgbClr val="000000"/>
                          </a:solidFill>
                          <a:effectLst/>
                          <a:latin typeface="Calibri" panose="020F0502020204030204" pitchFamily="34" charset="0"/>
                        </a:rPr>
                        <a:t>Plan Institucional de Capacitación, PIC​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endParaRPr lang="es-MX" sz="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37018770"/>
                  </a:ext>
                </a:extLst>
              </a:tr>
              <a:tr h="428625">
                <a:tc>
                  <a:txBody>
                    <a:bodyPr/>
                    <a:lstStyle/>
                    <a:p>
                      <a:pPr algn="l" rtl="0" fontAlgn="ctr">
                        <a:buNone/>
                      </a:pPr>
                      <a:r>
                        <a:rPr lang="es-MX" sz="800" b="0" i="0" u="none" strike="noStrike" dirty="0">
                          <a:solidFill>
                            <a:srgbClr val="000000"/>
                          </a:solidFill>
                          <a:effectLst/>
                          <a:latin typeface="Calibri" panose="020F0502020204030204" pitchFamily="34" charset="0"/>
                        </a:rPr>
                        <a:t>Plan de Bienestar y Estímulos​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endParaRPr lang="es-MX" sz="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95331904"/>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acción de Integridad​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06617845"/>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Previsión de Recursos Humanos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endParaRPr lang="es-MX" sz="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48207273"/>
                  </a:ext>
                </a:extLst>
              </a:tr>
              <a:tr h="428625">
                <a:tc>
                  <a:txBody>
                    <a:bodyPr/>
                    <a:lstStyle/>
                    <a:p>
                      <a:pPr algn="l" rtl="0" fontAlgn="ctr">
                        <a:buNone/>
                      </a:pPr>
                      <a:r>
                        <a:rPr lang="es-CO" sz="800" b="0" i="0" u="none" strike="noStrike">
                          <a:solidFill>
                            <a:srgbClr val="000000"/>
                          </a:solidFill>
                          <a:effectLst/>
                          <a:latin typeface="Calibri" panose="020F0502020204030204" pitchFamily="34" charset="0"/>
                        </a:rPr>
                        <a:t> Plan Anual de Vacantes​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endParaRPr lang="es-MX" sz="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3407736"/>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Trabajo Anual en Seguridad y Salud en el Trabajo​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endParaRPr lang="es-MX" sz="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12644224"/>
                  </a:ext>
                </a:extLst>
              </a:tr>
              <a:tr h="438150">
                <a:tc>
                  <a:txBody>
                    <a:bodyPr/>
                    <a:lstStyle/>
                    <a:p>
                      <a:pPr algn="l" rtl="0" fontAlgn="ctr">
                        <a:buNone/>
                      </a:pPr>
                      <a:r>
                        <a:rPr lang="es-MX" sz="800" b="0" i="0" u="none" strike="noStrike" dirty="0">
                          <a:solidFill>
                            <a:srgbClr val="000000"/>
                          </a:solidFill>
                          <a:effectLst/>
                          <a:latin typeface="Calibri" panose="020F0502020204030204" pitchFamily="34" charset="0"/>
                        </a:rPr>
                        <a:t>Plan Estratégico de Talento Humano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endParaRPr lang="es-MX" sz="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13904312"/>
                  </a:ext>
                </a:extLst>
              </a:tr>
            </a:tbl>
          </a:graphicData>
        </a:graphic>
      </p:graphicFrame>
    </p:spTree>
    <p:extLst>
      <p:ext uri="{BB962C8B-B14F-4D97-AF65-F5344CB8AC3E}">
        <p14:creationId xmlns:p14="http://schemas.microsoft.com/office/powerpoint/2010/main" val="164132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045A90-E02C-F1E8-A7FA-8E7DA4DF880C}"/>
              </a:ext>
            </a:extLst>
          </p:cNvPr>
          <p:cNvSpPr txBox="1"/>
          <p:nvPr/>
        </p:nvSpPr>
        <p:spPr>
          <a:xfrm>
            <a:off x="1087794" y="1362269"/>
            <a:ext cx="1001641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1211407" rtl="0" eaLnBrk="1" fontAlgn="auto" latinLnBrk="0" hangingPunct="1">
              <a:lnSpc>
                <a:spcPct val="100000"/>
              </a:lnSpc>
              <a:spcBef>
                <a:spcPts val="0"/>
              </a:spcBef>
              <a:spcAft>
                <a:spcPts val="0"/>
              </a:spcAft>
              <a:buClrTx/>
              <a:buSzTx/>
              <a:buFontTx/>
              <a:buNone/>
              <a:tabLst/>
              <a:defRPr/>
            </a:pPr>
            <a:r>
              <a:rPr kumimoji="0" lang="es-MX" sz="6000" b="1" i="0" u="none" strike="noStrike" kern="1200" cap="none" spc="0" normalizeH="0" baseline="0" noProof="0" dirty="0">
                <a:ln>
                  <a:noFill/>
                </a:ln>
                <a:solidFill>
                  <a:prstClr val="white"/>
                </a:solidFill>
                <a:effectLst/>
                <a:uLnTx/>
                <a:uFillTx/>
                <a:latin typeface="Calibri" panose="020F0502020204030204"/>
                <a:ea typeface="+mn-ea"/>
                <a:cs typeface="+mn-cs"/>
              </a:rPr>
              <a:t>Informe de Seguimiento a la Gestión  Institucional </a:t>
            </a:r>
            <a:r>
              <a:rPr kumimoji="0" lang="es-MX" sz="6000" b="1" i="0" u="none" strike="noStrike" kern="1200" cap="none" spc="0" normalizeH="0" baseline="0" noProof="0" dirty="0">
                <a:ln>
                  <a:noFill/>
                </a:ln>
                <a:solidFill>
                  <a:prstClr val="white"/>
                </a:solidFill>
                <a:effectLst/>
                <a:uLnTx/>
                <a:uFillTx/>
                <a:latin typeface="Calibri" panose="020F0502020204030204"/>
                <a:ea typeface="+mn-ea"/>
                <a:cs typeface="Calibri"/>
              </a:rPr>
              <a:t>Cuarto  Trimestre</a:t>
            </a:r>
            <a:r>
              <a:rPr kumimoji="0" lang="es-MX" sz="6000" b="1" i="0" u="none" strike="noStrike" kern="1200" cap="none" spc="0" normalizeH="0" baseline="0" noProof="0" dirty="0">
                <a:ln>
                  <a:noFill/>
                </a:ln>
                <a:solidFill>
                  <a:prstClr val="white"/>
                </a:solidFill>
                <a:effectLst/>
                <a:uLnTx/>
                <a:uFillTx/>
                <a:latin typeface="Calibri" panose="020F0502020204030204"/>
                <a:ea typeface="+mn-ea"/>
                <a:cs typeface="+mn-cs"/>
              </a:rPr>
              <a:t> 2025</a:t>
            </a:r>
            <a:r>
              <a:rPr kumimoji="0" lang="es-CO" sz="6000" b="1" i="0" u="none" strike="noStrike" kern="1200" cap="none" spc="0" normalizeH="0" baseline="0" noProof="0" dirty="0">
                <a:ln>
                  <a:noFill/>
                </a:ln>
                <a:solidFill>
                  <a:prstClr val="white"/>
                </a:solidFill>
                <a:effectLst/>
                <a:uLnTx/>
                <a:uFillTx/>
                <a:latin typeface="Calibri" panose="020F0502020204030204"/>
                <a:ea typeface="+mn-ea"/>
                <a:cs typeface="Aharoni"/>
              </a:rPr>
              <a:t> </a:t>
            </a:r>
            <a:endParaRPr kumimoji="0" lang="es-CO" sz="6000" b="1" i="0" u="none" strike="noStrike" kern="1200" cap="none" spc="0" normalizeH="0" baseline="0" noProof="0" dirty="0">
              <a:ln>
                <a:noFill/>
              </a:ln>
              <a:solidFill>
                <a:prstClr val="white"/>
              </a:solidFill>
              <a:effectLst/>
              <a:uLnTx/>
              <a:uFillTx/>
              <a:latin typeface="Calibri" panose="020F0502020204030204"/>
              <a:ea typeface="+mn-ea"/>
              <a:cs typeface="Aharoni" pitchFamily="2" charset="-79"/>
            </a:endParaRPr>
          </a:p>
        </p:txBody>
      </p:sp>
      <p:sp>
        <p:nvSpPr>
          <p:cNvPr id="5" name="CuadroTexto 4">
            <a:extLst>
              <a:ext uri="{FF2B5EF4-FFF2-40B4-BE49-F238E27FC236}">
                <a16:creationId xmlns:a16="http://schemas.microsoft.com/office/drawing/2014/main" id="{8B8A9413-2EA1-96AD-FCBB-1255ADBA5C5D}"/>
              </a:ext>
            </a:extLst>
          </p:cNvPr>
          <p:cNvSpPr txBox="1"/>
          <p:nvPr/>
        </p:nvSpPr>
        <p:spPr>
          <a:xfrm>
            <a:off x="2537581" y="4588304"/>
            <a:ext cx="711683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000" b="0" i="0" u="none" strike="noStrike" kern="1200" cap="none" spc="0" normalizeH="0" baseline="0" noProof="0" dirty="0">
                <a:ln>
                  <a:noFill/>
                </a:ln>
                <a:solidFill>
                  <a:prstClr val="white"/>
                </a:solidFill>
                <a:effectLst/>
                <a:uLnTx/>
                <a:uFillTx/>
                <a:latin typeface="Calibri Light"/>
                <a:ea typeface="Calibri"/>
                <a:cs typeface="Calibri"/>
              </a:rPr>
              <a:t>Oficina Asesora de Planeación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Calibri Light"/>
              <a:ea typeface="Calibri"/>
              <a:cs typeface="Calibri"/>
            </a:endParaRPr>
          </a:p>
        </p:txBody>
      </p:sp>
      <p:sp>
        <p:nvSpPr>
          <p:cNvPr id="2" name="CuadroTexto 1">
            <a:extLst>
              <a:ext uri="{FF2B5EF4-FFF2-40B4-BE49-F238E27FC236}">
                <a16:creationId xmlns:a16="http://schemas.microsoft.com/office/drawing/2014/main" id="{28D92F4A-9894-B8A9-B5D1-0B32F9A4383D}"/>
              </a:ext>
              <a:ext uri="{C183D7F6-B498-43B3-948B-1728B52AA6E4}">
                <adec:decorative xmlns:adec="http://schemas.microsoft.com/office/drawing/2017/decorative" val="1"/>
              </a:ext>
            </a:extLst>
          </p:cNvPr>
          <p:cNvSpPr txBox="1"/>
          <p:nvPr/>
        </p:nvSpPr>
        <p:spPr>
          <a:xfrm>
            <a:off x="9271629" y="5543050"/>
            <a:ext cx="2756336" cy="1141018"/>
          </a:xfrm>
          <a:prstGeom prst="rect">
            <a:avLst/>
          </a:prstGeom>
          <a:noFill/>
        </p:spPr>
        <p:txBody>
          <a:bodyPr wrap="square" rtlCol="0">
            <a:spAutoFit/>
          </a:bodyPr>
          <a:lstStyle/>
          <a:p>
            <a:pPr marL="0" marR="0" lvl="0" indent="0" algn="l" defTabSz="623346" rtl="0" eaLnBrk="1" fontAlgn="auto" latinLnBrk="0" hangingPunct="1">
              <a:lnSpc>
                <a:spcPct val="100000"/>
              </a:lnSpc>
              <a:spcBef>
                <a:spcPts val="0"/>
              </a:spcBef>
              <a:spcAft>
                <a:spcPts val="0"/>
              </a:spcAft>
              <a:buClrTx/>
              <a:buSzTx/>
              <a:buFontTx/>
              <a:buNone/>
              <a:tabLst/>
              <a:defRPr/>
            </a:pPr>
            <a:r>
              <a:rPr kumimoji="0" lang="es-CO" sz="1363" b="0" i="0" u="none" strike="noStrike" kern="1200" cap="none" spc="0" normalizeH="0" baseline="0" noProof="0">
                <a:ln>
                  <a:noFill/>
                </a:ln>
                <a:solidFill>
                  <a:prstClr val="white"/>
                </a:solidFill>
                <a:effectLst/>
                <a:uLnTx/>
                <a:uFillTx/>
                <a:latin typeface="Calibri"/>
                <a:ea typeface="+mn-ea"/>
                <a:cs typeface="+mn-cs"/>
              </a:rPr>
              <a:t>Plan Estratégico Institucional </a:t>
            </a:r>
            <a:br>
              <a:rPr kumimoji="0" lang="es-CO" sz="1363" b="0" i="0" u="none" strike="noStrike" kern="1200" cap="none" spc="0" normalizeH="0" baseline="0" noProof="0">
                <a:ln>
                  <a:noFill/>
                </a:ln>
                <a:solidFill>
                  <a:prstClr val="white"/>
                </a:solidFill>
                <a:effectLst/>
                <a:uLnTx/>
                <a:uFillTx/>
                <a:latin typeface="Calibri"/>
                <a:ea typeface="+mn-ea"/>
                <a:cs typeface="+mn-cs"/>
              </a:rPr>
            </a:br>
            <a:r>
              <a:rPr kumimoji="0" lang="es-CO" sz="1363" b="0" i="0" u="none" strike="noStrike" kern="1200" cap="none" spc="0" normalizeH="0" baseline="0" noProof="0">
                <a:ln>
                  <a:noFill/>
                </a:ln>
                <a:solidFill>
                  <a:prstClr val="white"/>
                </a:solidFill>
                <a:effectLst/>
                <a:uLnTx/>
                <a:uFillTx/>
                <a:latin typeface="Calibri"/>
                <a:ea typeface="+mn-ea"/>
                <a:cs typeface="+mn-cs"/>
              </a:rPr>
              <a:t>Plan de Acción</a:t>
            </a:r>
            <a:br>
              <a:rPr kumimoji="0" lang="es-CO" sz="1363" b="0" i="0" u="none" strike="noStrike" kern="1200" cap="none" spc="0" normalizeH="0" baseline="0" noProof="0">
                <a:ln>
                  <a:noFill/>
                </a:ln>
                <a:solidFill>
                  <a:prstClr val="white"/>
                </a:solidFill>
                <a:effectLst/>
                <a:uLnTx/>
                <a:uFillTx/>
                <a:latin typeface="Calibri"/>
                <a:ea typeface="+mn-ea"/>
                <a:cs typeface="+mn-cs"/>
              </a:rPr>
            </a:br>
            <a:r>
              <a:rPr kumimoji="0" lang="es-CO" sz="1363" b="0" i="0" u="none" strike="noStrike" kern="1200" cap="none" spc="0" normalizeH="0" baseline="0" noProof="0">
                <a:ln>
                  <a:noFill/>
                </a:ln>
                <a:solidFill>
                  <a:prstClr val="white"/>
                </a:solidFill>
                <a:effectLst/>
                <a:uLnTx/>
                <a:uFillTx/>
                <a:latin typeface="Calibri"/>
                <a:ea typeface="+mn-ea"/>
                <a:cs typeface="+mn-cs"/>
              </a:rPr>
              <a:t>Planes Institucionales </a:t>
            </a:r>
            <a:br>
              <a:rPr kumimoji="0" lang="es-CO" sz="1363" b="0" i="0" u="none" strike="noStrike" kern="1200" cap="none" spc="0" normalizeH="0" baseline="0" noProof="0">
                <a:ln>
                  <a:noFill/>
                </a:ln>
                <a:solidFill>
                  <a:prstClr val="white"/>
                </a:solidFill>
                <a:effectLst/>
                <a:uLnTx/>
                <a:uFillTx/>
                <a:latin typeface="Calibri"/>
                <a:ea typeface="+mn-ea"/>
                <a:cs typeface="+mn-cs"/>
              </a:rPr>
            </a:br>
            <a:r>
              <a:rPr kumimoji="0" lang="es-CO" sz="1363" b="0" i="0" u="none" strike="noStrike" kern="1200" cap="none" spc="0" normalizeH="0" baseline="0" noProof="0">
                <a:ln>
                  <a:noFill/>
                </a:ln>
                <a:solidFill>
                  <a:prstClr val="white"/>
                </a:solidFill>
                <a:effectLst/>
                <a:uLnTx/>
                <a:uFillTx/>
                <a:latin typeface="Calibri"/>
                <a:ea typeface="+mn-ea"/>
                <a:cs typeface="+mn-cs"/>
              </a:rPr>
              <a:t>Implementación MIPG</a:t>
            </a:r>
          </a:p>
          <a:p>
            <a:pPr marL="0" marR="0" lvl="0" indent="0" algn="l" defTabSz="623346" rtl="0" eaLnBrk="1" fontAlgn="auto" latinLnBrk="0" hangingPunct="1">
              <a:lnSpc>
                <a:spcPct val="100000"/>
              </a:lnSpc>
              <a:spcBef>
                <a:spcPts val="0"/>
              </a:spcBef>
              <a:spcAft>
                <a:spcPts val="0"/>
              </a:spcAft>
              <a:buClrTx/>
              <a:buSzTx/>
              <a:buFontTx/>
              <a:buNone/>
              <a:tabLst/>
              <a:defRPr/>
            </a:pPr>
            <a:r>
              <a:rPr kumimoji="0" lang="es-CO" sz="1363" b="0" i="0" u="none" strike="noStrike" kern="1200" cap="none" spc="0" normalizeH="0" baseline="0" noProof="0">
                <a:ln>
                  <a:noFill/>
                </a:ln>
                <a:solidFill>
                  <a:prstClr val="white"/>
                </a:solidFill>
                <a:effectLst/>
                <a:uLnTx/>
                <a:uFillTx/>
                <a:latin typeface="Calibri"/>
                <a:ea typeface="+mn-ea"/>
                <a:cs typeface="+mn-cs"/>
              </a:rPr>
              <a:t>Ejecución Proyectos de Inversión </a:t>
            </a:r>
          </a:p>
        </p:txBody>
      </p:sp>
    </p:spTree>
    <p:extLst>
      <p:ext uri="{BB962C8B-B14F-4D97-AF65-F5344CB8AC3E}">
        <p14:creationId xmlns:p14="http://schemas.microsoft.com/office/powerpoint/2010/main" val="243514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8A059BF-3781-C398-33D9-C6420F8556E6}"/>
              </a:ext>
            </a:extLst>
          </p:cNvPr>
          <p:cNvSpPr txBox="1"/>
          <p:nvPr/>
        </p:nvSpPr>
        <p:spPr>
          <a:xfrm>
            <a:off x="1402207" y="2150078"/>
            <a:ext cx="1012456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D32D37"/>
                </a:solidFill>
                <a:effectLst/>
                <a:uLnTx/>
                <a:uFillTx/>
                <a:latin typeface="Aptos Black"/>
                <a:ea typeface="+mn-lt"/>
                <a:cs typeface="+mn-lt"/>
              </a:rPr>
              <a:t>PI 8126 - Fortalecimiento institucional de la UAECOB para un gobierno confiable Bogotá D.C</a:t>
            </a:r>
          </a:p>
        </p:txBody>
      </p:sp>
    </p:spTree>
    <p:extLst>
      <p:ext uri="{BB962C8B-B14F-4D97-AF65-F5344CB8AC3E}">
        <p14:creationId xmlns:p14="http://schemas.microsoft.com/office/powerpoint/2010/main" val="3419879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AD3BF8DD-8210-18F5-6948-67B2BA40B52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6FB4C09D-AC61-F788-9A1E-E8F4655073F5}"/>
              </a:ext>
            </a:extLst>
          </p:cNvPr>
          <p:cNvSpPr/>
          <p:nvPr/>
        </p:nvSpPr>
        <p:spPr>
          <a:xfrm>
            <a:off x="551011" y="199382"/>
            <a:ext cx="9944117"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ptos ExtraBold"/>
                <a:ea typeface="+mn-ea"/>
                <a:cs typeface="+mn-cs"/>
              </a:rPr>
              <a:t>P.I. 8126 Fortalecimiento institucional de la UAECOB para un gobierno confiable Bogotá D.C</a:t>
            </a:r>
          </a:p>
        </p:txBody>
      </p:sp>
      <p:sp>
        <p:nvSpPr>
          <p:cNvPr id="3" name="CuadroTexto 14">
            <a:extLst>
              <a:ext uri="{FF2B5EF4-FFF2-40B4-BE49-F238E27FC236}">
                <a16:creationId xmlns:a16="http://schemas.microsoft.com/office/drawing/2014/main" id="{5D733BE8-F43C-93AA-D9DE-64B06124F5F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C44579FF-95DA-9B37-9EC6-AE03199A0CD7}"/>
              </a:ext>
            </a:extLst>
          </p:cNvPr>
          <p:cNvSpPr txBox="1"/>
          <p:nvPr/>
        </p:nvSpPr>
        <p:spPr>
          <a:xfrm>
            <a:off x="613488" y="1075081"/>
            <a:ext cx="5022202"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1-Implementar el 100% de las actividades de seguimiento y control de los requisitos y directrices de las políticas del Modelo integrado de Planeación y Gestión – MIPG. </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Oficina Asesora de Planeación.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5" name="Conector recto 4">
            <a:extLst>
              <a:ext uri="{FF2B5EF4-FFF2-40B4-BE49-F238E27FC236}">
                <a16:creationId xmlns:a16="http://schemas.microsoft.com/office/drawing/2014/main" id="{F1F45120-ACCB-9B64-DD4E-FC85703063ED}"/>
              </a:ext>
            </a:extLst>
          </p:cNvPr>
          <p:cNvCxnSpPr>
            <a:cxnSpLocks/>
          </p:cNvCxnSpPr>
          <p:nvPr/>
        </p:nvCxnSpPr>
        <p:spPr>
          <a:xfrm>
            <a:off x="5775650" y="918130"/>
            <a:ext cx="0" cy="523074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EAC1556A-2BAE-DEF4-336D-393F440BFD09}"/>
              </a:ext>
            </a:extLst>
          </p:cNvPr>
          <p:cNvSpPr txBox="1"/>
          <p:nvPr/>
        </p:nvSpPr>
        <p:spPr>
          <a:xfrm>
            <a:off x="884466" y="3161421"/>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Rectángulo 7">
            <a:extLst>
              <a:ext uri="{FF2B5EF4-FFF2-40B4-BE49-F238E27FC236}">
                <a16:creationId xmlns:a16="http://schemas.microsoft.com/office/drawing/2014/main" id="{974647F7-A2C6-1489-322E-7581B2233F36}"/>
              </a:ext>
            </a:extLst>
          </p:cNvPr>
          <p:cNvSpPr/>
          <p:nvPr/>
        </p:nvSpPr>
        <p:spPr>
          <a:xfrm>
            <a:off x="697074" y="325141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5545E221-1746-2E55-6C04-81F71B2C0292}"/>
              </a:ext>
            </a:extLst>
          </p:cNvPr>
          <p:cNvSpPr txBox="1"/>
          <p:nvPr/>
        </p:nvSpPr>
        <p:spPr>
          <a:xfrm>
            <a:off x="884466" y="381456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Rectángulo 10">
            <a:extLst>
              <a:ext uri="{FF2B5EF4-FFF2-40B4-BE49-F238E27FC236}">
                <a16:creationId xmlns:a16="http://schemas.microsoft.com/office/drawing/2014/main" id="{973E4099-439F-F26C-7B43-704D8DCE528A}"/>
              </a:ext>
            </a:extLst>
          </p:cNvPr>
          <p:cNvSpPr/>
          <p:nvPr/>
        </p:nvSpPr>
        <p:spPr>
          <a:xfrm>
            <a:off x="697074" y="3904560"/>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34AA6330-D408-3591-44AF-8346C52FC79B}"/>
              </a:ext>
            </a:extLst>
          </p:cNvPr>
          <p:cNvSpPr txBox="1"/>
          <p:nvPr/>
        </p:nvSpPr>
        <p:spPr>
          <a:xfrm>
            <a:off x="421045" y="2745042"/>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4D0D1174-6FE3-E249-7442-6F1D81D77D3B}"/>
              </a:ext>
            </a:extLst>
          </p:cNvPr>
          <p:cNvSpPr txBox="1"/>
          <p:nvPr/>
        </p:nvSpPr>
        <p:spPr>
          <a:xfrm>
            <a:off x="300493" y="5180811"/>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$ 1.090.591.638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2D7924F4-F1D7-F1A3-CB07-031650C164DC}"/>
              </a:ext>
            </a:extLst>
          </p:cNvPr>
          <p:cNvSpPr txBox="1"/>
          <p:nvPr/>
        </p:nvSpPr>
        <p:spPr>
          <a:xfrm>
            <a:off x="311800" y="481693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E056CC39-1B3B-6A2B-B606-A21427761247}"/>
              </a:ext>
            </a:extLst>
          </p:cNvPr>
          <p:cNvSpPr txBox="1"/>
          <p:nvPr/>
        </p:nvSpPr>
        <p:spPr>
          <a:xfrm>
            <a:off x="311800" y="5473469"/>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$ 1.090.591.638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A52CEC90-0B2B-786C-C184-33D97934B0FD}"/>
              </a:ext>
            </a:extLst>
          </p:cNvPr>
          <p:cNvSpPr txBox="1"/>
          <p:nvPr/>
        </p:nvSpPr>
        <p:spPr>
          <a:xfrm>
            <a:off x="326280" y="5766127"/>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$ 1.064.854.172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229673AB-3F60-3C86-48DD-A98954BCA084}"/>
              </a:ext>
            </a:extLst>
          </p:cNvPr>
          <p:cNvSpPr txBox="1"/>
          <p:nvPr/>
        </p:nvSpPr>
        <p:spPr>
          <a:xfrm>
            <a:off x="6006582" y="1112404"/>
            <a:ext cx="5367433"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2-Formular y ejecutar el 100% de las actividades asociadas al modelo de relacionamiento con la ciudadanía; participación y  colaboración ciudadana y, medidas de integridad y anticorrupción.</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Oficina Asesora de Planeación.</a:t>
            </a:r>
          </a:p>
        </p:txBody>
      </p:sp>
      <p:sp>
        <p:nvSpPr>
          <p:cNvPr id="19" name="CuadroTexto 18">
            <a:extLst>
              <a:ext uri="{FF2B5EF4-FFF2-40B4-BE49-F238E27FC236}">
                <a16:creationId xmlns:a16="http://schemas.microsoft.com/office/drawing/2014/main" id="{04505DEE-362C-4F24-4673-2774CD2E6017}"/>
              </a:ext>
            </a:extLst>
          </p:cNvPr>
          <p:cNvSpPr txBox="1"/>
          <p:nvPr/>
        </p:nvSpPr>
        <p:spPr>
          <a:xfrm>
            <a:off x="6705649" y="319923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20" name="Rectángulo 19">
            <a:extLst>
              <a:ext uri="{FF2B5EF4-FFF2-40B4-BE49-F238E27FC236}">
                <a16:creationId xmlns:a16="http://schemas.microsoft.com/office/drawing/2014/main" id="{DC61AB29-843B-34D3-917C-5C1D36E646A8}"/>
              </a:ext>
            </a:extLst>
          </p:cNvPr>
          <p:cNvSpPr/>
          <p:nvPr/>
        </p:nvSpPr>
        <p:spPr>
          <a:xfrm>
            <a:off x="6452037" y="327529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675EC3CF-D5DC-C132-1F3E-F9D0A1AB4189}"/>
              </a:ext>
            </a:extLst>
          </p:cNvPr>
          <p:cNvSpPr txBox="1"/>
          <p:nvPr/>
        </p:nvSpPr>
        <p:spPr>
          <a:xfrm>
            <a:off x="9535778" y="4012754"/>
            <a:ext cx="1726163"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a:ln>
                  <a:noFill/>
                </a:ln>
                <a:solidFill>
                  <a:prstClr val="white"/>
                </a:solidFill>
                <a:effectLst/>
                <a:uLnTx/>
                <a:uFillTx/>
                <a:latin typeface="Aptos" panose="020B0004020202020204"/>
                <a:ea typeface="+mn-ea"/>
                <a:cs typeface="+mn-cs"/>
              </a:rPr>
              <a:t>61%</a:t>
            </a:r>
            <a:endParaRPr kumimoji="0" lang="es-CO" sz="54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AD899673-8849-A6C7-1852-B0F56833C066}"/>
              </a:ext>
            </a:extLst>
          </p:cNvPr>
          <p:cNvSpPr txBox="1"/>
          <p:nvPr/>
        </p:nvSpPr>
        <p:spPr>
          <a:xfrm>
            <a:off x="6705649" y="38523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Rectángulo 22">
            <a:extLst>
              <a:ext uri="{FF2B5EF4-FFF2-40B4-BE49-F238E27FC236}">
                <a16:creationId xmlns:a16="http://schemas.microsoft.com/office/drawing/2014/main" id="{F27B59F8-6D96-776C-34E6-351B7F602D8D}"/>
              </a:ext>
            </a:extLst>
          </p:cNvPr>
          <p:cNvSpPr/>
          <p:nvPr/>
        </p:nvSpPr>
        <p:spPr>
          <a:xfrm>
            <a:off x="6518257" y="3942376"/>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0CA2342A-606D-B0B8-765B-57F10F954989}"/>
              </a:ext>
            </a:extLst>
          </p:cNvPr>
          <p:cNvSpPr txBox="1"/>
          <p:nvPr/>
        </p:nvSpPr>
        <p:spPr>
          <a:xfrm>
            <a:off x="6242228" y="2782858"/>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5BC38FFB-A3A1-115F-2705-953B0386D1B6}"/>
              </a:ext>
            </a:extLst>
          </p:cNvPr>
          <p:cNvSpPr txBox="1"/>
          <p:nvPr/>
        </p:nvSpPr>
        <p:spPr>
          <a:xfrm>
            <a:off x="7110707" y="510267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$ 326.433.334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CuadroTexto 25">
            <a:extLst>
              <a:ext uri="{FF2B5EF4-FFF2-40B4-BE49-F238E27FC236}">
                <a16:creationId xmlns:a16="http://schemas.microsoft.com/office/drawing/2014/main" id="{920E22A4-BD96-F89C-A90D-A00489B4EDDE}"/>
              </a:ext>
            </a:extLst>
          </p:cNvPr>
          <p:cNvSpPr txBox="1"/>
          <p:nvPr/>
        </p:nvSpPr>
        <p:spPr>
          <a:xfrm>
            <a:off x="5863515" y="4686300"/>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7" name="CuadroTexto 26">
            <a:extLst>
              <a:ext uri="{FF2B5EF4-FFF2-40B4-BE49-F238E27FC236}">
                <a16:creationId xmlns:a16="http://schemas.microsoft.com/office/drawing/2014/main" id="{F72DC6B1-5E8E-8E3A-7735-BD46F51DDF87}"/>
              </a:ext>
            </a:extLst>
          </p:cNvPr>
          <p:cNvSpPr txBox="1"/>
          <p:nvPr/>
        </p:nvSpPr>
        <p:spPr>
          <a:xfrm>
            <a:off x="6886772" y="5475904"/>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$ 326.433.334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8" name="CuadroTexto 27">
            <a:extLst>
              <a:ext uri="{FF2B5EF4-FFF2-40B4-BE49-F238E27FC236}">
                <a16:creationId xmlns:a16="http://schemas.microsoft.com/office/drawing/2014/main" id="{995719BE-B34C-4665-EE0A-396C692A992E}"/>
              </a:ext>
            </a:extLst>
          </p:cNvPr>
          <p:cNvSpPr txBox="1"/>
          <p:nvPr/>
        </p:nvSpPr>
        <p:spPr>
          <a:xfrm>
            <a:off x="7810503" y="584912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$ 320.766.667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graphicFrame>
        <p:nvGraphicFramePr>
          <p:cNvPr id="31" name="Tabla 30">
            <a:extLst>
              <a:ext uri="{FF2B5EF4-FFF2-40B4-BE49-F238E27FC236}">
                <a16:creationId xmlns:a16="http://schemas.microsoft.com/office/drawing/2014/main" id="{4ED80020-5A5F-6040-5425-30945D7E9037}"/>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6" name="Gráfico 5">
            <a:extLst>
              <a:ext uri="{FF2B5EF4-FFF2-40B4-BE49-F238E27FC236}">
                <a16:creationId xmlns:a16="http://schemas.microsoft.com/office/drawing/2014/main" id="{47D7808A-7671-0C7C-EB47-3B7EBD2885EB}"/>
              </a:ext>
            </a:extLst>
          </p:cNvPr>
          <p:cNvGraphicFramePr>
            <a:graphicFrameLocks/>
          </p:cNvGraphicFramePr>
          <p:nvPr/>
        </p:nvGraphicFramePr>
        <p:xfrm>
          <a:off x="2359025" y="2615829"/>
          <a:ext cx="3051628" cy="21691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Gráfico 29">
            <a:extLst>
              <a:ext uri="{FF2B5EF4-FFF2-40B4-BE49-F238E27FC236}">
                <a16:creationId xmlns:a16="http://schemas.microsoft.com/office/drawing/2014/main" id="{D6E05BF5-BA8F-B6C8-54E5-530F29D98492}"/>
              </a:ext>
            </a:extLst>
          </p:cNvPr>
          <p:cNvGraphicFramePr>
            <a:graphicFrameLocks/>
          </p:cNvGraphicFramePr>
          <p:nvPr/>
        </p:nvGraphicFramePr>
        <p:xfrm>
          <a:off x="8221344" y="2644967"/>
          <a:ext cx="3051628" cy="21691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54474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7A7C4AAA-0FBE-B55A-1E74-62F27AEDE87A}"/>
            </a:ext>
          </a:extLst>
        </p:cNvPr>
        <p:cNvGrpSpPr/>
        <p:nvPr/>
      </p:nvGrpSpPr>
      <p:grpSpPr>
        <a:xfrm>
          <a:off x="0" y="0"/>
          <a:ext cx="0" cy="0"/>
          <a:chOff x="0" y="0"/>
          <a:chExt cx="0" cy="0"/>
        </a:xfrm>
      </p:grpSpPr>
      <p:sp>
        <p:nvSpPr>
          <p:cNvPr id="31" name="Rectángulo 30">
            <a:extLst>
              <a:ext uri="{FF2B5EF4-FFF2-40B4-BE49-F238E27FC236}">
                <a16:creationId xmlns:a16="http://schemas.microsoft.com/office/drawing/2014/main" id="{461C8D7F-8D3F-F547-E5F6-C8F7AA3F392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solidFill>
                  <a:prstClr val="black"/>
                </a:solidFill>
                <a:effectLst/>
                <a:uLnTx/>
                <a:uFillTx/>
                <a:latin typeface="Aptos ExtraBold"/>
                <a:ea typeface="+mn-ea"/>
                <a:cs typeface="+mn-cs"/>
              </a:rPr>
              <a:t>P.I. 8126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Fortalecimiento institucional de la UAECOB para un gobierno confiable Bogotá D.C</a:t>
            </a:r>
          </a:p>
        </p:txBody>
      </p:sp>
      <p:sp>
        <p:nvSpPr>
          <p:cNvPr id="32" name="CuadroTexto 14">
            <a:extLst>
              <a:ext uri="{FF2B5EF4-FFF2-40B4-BE49-F238E27FC236}">
                <a16:creationId xmlns:a16="http://schemas.microsoft.com/office/drawing/2014/main" id="{CE72692F-6CB3-0ED8-A27C-1E4EF266ED2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3" name="CuadroTexto 32">
            <a:extLst>
              <a:ext uri="{FF2B5EF4-FFF2-40B4-BE49-F238E27FC236}">
                <a16:creationId xmlns:a16="http://schemas.microsoft.com/office/drawing/2014/main" id="{3CA86FAD-14F0-2BE7-BE12-A50A32B0DDEB}"/>
              </a:ext>
            </a:extLst>
          </p:cNvPr>
          <p:cNvSpPr txBox="1"/>
          <p:nvPr/>
        </p:nvSpPr>
        <p:spPr>
          <a:xfrm>
            <a:off x="613488" y="1175854"/>
            <a:ext cx="5022202"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3-Implementar el 100% de los sistemas y modelos de gestión que defina la UAECOB en el marco del MIPG.</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mn-cs"/>
              </a:rPr>
              <a:t>Responsable: Oficina Asesora de Planeación.</a:t>
            </a:r>
          </a:p>
        </p:txBody>
      </p:sp>
      <p:sp>
        <p:nvSpPr>
          <p:cNvPr id="45" name="CuadroTexto 44">
            <a:extLst>
              <a:ext uri="{FF2B5EF4-FFF2-40B4-BE49-F238E27FC236}">
                <a16:creationId xmlns:a16="http://schemas.microsoft.com/office/drawing/2014/main" id="{919028A2-7CDD-1261-E241-C4F0AE751D49}"/>
              </a:ext>
            </a:extLst>
          </p:cNvPr>
          <p:cNvSpPr txBox="1"/>
          <p:nvPr/>
        </p:nvSpPr>
        <p:spPr>
          <a:xfrm>
            <a:off x="6006582" y="1175854"/>
            <a:ext cx="5367433"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4-Administrar, soportar y mantener el 100% del servicio de Herramientas de Colaboración y sistemas de información.</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mn-cs"/>
              </a:rPr>
              <a:t>Responsable: Tecnologías de la información.</a:t>
            </a:r>
          </a:p>
        </p:txBody>
      </p:sp>
      <p:sp>
        <p:nvSpPr>
          <p:cNvPr id="47" name="CuadroTexto 46">
            <a:extLst>
              <a:ext uri="{FF2B5EF4-FFF2-40B4-BE49-F238E27FC236}">
                <a16:creationId xmlns:a16="http://schemas.microsoft.com/office/drawing/2014/main" id="{5D136A80-C151-5B87-85AB-25FCFD7AD6C9}"/>
              </a:ext>
            </a:extLst>
          </p:cNvPr>
          <p:cNvSpPr txBox="1"/>
          <p:nvPr/>
        </p:nvSpPr>
        <p:spPr>
          <a:xfrm>
            <a:off x="6578863" y="2927522"/>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48" name="Rectángulo 47">
            <a:extLst>
              <a:ext uri="{FF2B5EF4-FFF2-40B4-BE49-F238E27FC236}">
                <a16:creationId xmlns:a16="http://schemas.microsoft.com/office/drawing/2014/main" id="{B5D39B3C-0773-47C0-D302-71875A786FD8}"/>
              </a:ext>
            </a:extLst>
          </p:cNvPr>
          <p:cNvSpPr/>
          <p:nvPr/>
        </p:nvSpPr>
        <p:spPr>
          <a:xfrm>
            <a:off x="6391471" y="301751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50" name="CuadroTexto 49">
            <a:extLst>
              <a:ext uri="{FF2B5EF4-FFF2-40B4-BE49-F238E27FC236}">
                <a16:creationId xmlns:a16="http://schemas.microsoft.com/office/drawing/2014/main" id="{30DACCF8-D6BC-B8AC-629F-9D55629565B5}"/>
              </a:ext>
            </a:extLst>
          </p:cNvPr>
          <p:cNvSpPr txBox="1"/>
          <p:nvPr/>
        </p:nvSpPr>
        <p:spPr>
          <a:xfrm>
            <a:off x="6578863" y="358066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51" name="Rectángulo 50">
            <a:extLst>
              <a:ext uri="{FF2B5EF4-FFF2-40B4-BE49-F238E27FC236}">
                <a16:creationId xmlns:a16="http://schemas.microsoft.com/office/drawing/2014/main" id="{6E74A7EE-AFD4-474E-3AFE-8EDEB6AF15B2}"/>
              </a:ext>
            </a:extLst>
          </p:cNvPr>
          <p:cNvSpPr/>
          <p:nvPr/>
        </p:nvSpPr>
        <p:spPr>
          <a:xfrm>
            <a:off x="6391471" y="3670661"/>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52" name="CuadroTexto 51">
            <a:extLst>
              <a:ext uri="{FF2B5EF4-FFF2-40B4-BE49-F238E27FC236}">
                <a16:creationId xmlns:a16="http://schemas.microsoft.com/office/drawing/2014/main" id="{8602BE54-DC5F-7F8C-744E-A33098D21B3D}"/>
              </a:ext>
            </a:extLst>
          </p:cNvPr>
          <p:cNvSpPr txBox="1"/>
          <p:nvPr/>
        </p:nvSpPr>
        <p:spPr>
          <a:xfrm>
            <a:off x="6115442" y="2511143"/>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3" name="CuadroTexto 52">
            <a:extLst>
              <a:ext uri="{FF2B5EF4-FFF2-40B4-BE49-F238E27FC236}">
                <a16:creationId xmlns:a16="http://schemas.microsoft.com/office/drawing/2014/main" id="{1056E289-6C57-8563-BED1-7FD2958DD01F}"/>
              </a:ext>
            </a:extLst>
          </p:cNvPr>
          <p:cNvSpPr txBox="1"/>
          <p:nvPr/>
        </p:nvSpPr>
        <p:spPr>
          <a:xfrm>
            <a:off x="7188459" y="5261614"/>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$ 2.763.290.030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4" name="CuadroTexto 53">
            <a:extLst>
              <a:ext uri="{FF2B5EF4-FFF2-40B4-BE49-F238E27FC236}">
                <a16:creationId xmlns:a16="http://schemas.microsoft.com/office/drawing/2014/main" id="{170ED5F9-3487-814F-B04D-9FE5580796D8}"/>
              </a:ext>
            </a:extLst>
          </p:cNvPr>
          <p:cNvSpPr txBox="1"/>
          <p:nvPr/>
        </p:nvSpPr>
        <p:spPr>
          <a:xfrm>
            <a:off x="6006582" y="4882483"/>
            <a:ext cx="2487383"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2000" b="1"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5" name="CuadroTexto 54">
            <a:extLst>
              <a:ext uri="{FF2B5EF4-FFF2-40B4-BE49-F238E27FC236}">
                <a16:creationId xmlns:a16="http://schemas.microsoft.com/office/drawing/2014/main" id="{FB709BF8-2E99-0D46-5248-FFC75969790E}"/>
              </a:ext>
            </a:extLst>
          </p:cNvPr>
          <p:cNvSpPr txBox="1"/>
          <p:nvPr/>
        </p:nvSpPr>
        <p:spPr>
          <a:xfrm>
            <a:off x="7025335" y="5592388"/>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$ 2.763.266.330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56" name="CuadroTexto 55">
            <a:extLst>
              <a:ext uri="{FF2B5EF4-FFF2-40B4-BE49-F238E27FC236}">
                <a16:creationId xmlns:a16="http://schemas.microsoft.com/office/drawing/2014/main" id="{34469320-8211-81A1-9147-C1CED3DB88EC}"/>
              </a:ext>
            </a:extLst>
          </p:cNvPr>
          <p:cNvSpPr txBox="1"/>
          <p:nvPr/>
        </p:nvSpPr>
        <p:spPr>
          <a:xfrm>
            <a:off x="7692930" y="5936170"/>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$ 2.457.957.988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57" name="Conector recto 56">
            <a:extLst>
              <a:ext uri="{FF2B5EF4-FFF2-40B4-BE49-F238E27FC236}">
                <a16:creationId xmlns:a16="http://schemas.microsoft.com/office/drawing/2014/main" id="{D86CFF97-AF24-B1DA-8441-F774C76641D3}"/>
              </a:ext>
            </a:extLst>
          </p:cNvPr>
          <p:cNvCxnSpPr>
            <a:cxnSpLocks/>
          </p:cNvCxnSpPr>
          <p:nvPr/>
        </p:nvCxnSpPr>
        <p:spPr>
          <a:xfrm>
            <a:off x="5775650" y="918130"/>
            <a:ext cx="0" cy="5304244"/>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D8F61D74-5B79-6128-2DB8-8AA7622CC96F}"/>
              </a:ext>
            </a:extLst>
          </p:cNvPr>
          <p:cNvSpPr txBox="1"/>
          <p:nvPr/>
        </p:nvSpPr>
        <p:spPr>
          <a:xfrm>
            <a:off x="1045809" y="289953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35%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Rectángulo 14">
            <a:extLst>
              <a:ext uri="{FF2B5EF4-FFF2-40B4-BE49-F238E27FC236}">
                <a16:creationId xmlns:a16="http://schemas.microsoft.com/office/drawing/2014/main" id="{BD7139E6-8F53-279A-F426-78D9AF9B453D}"/>
              </a:ext>
            </a:extLst>
          </p:cNvPr>
          <p:cNvSpPr/>
          <p:nvPr/>
        </p:nvSpPr>
        <p:spPr>
          <a:xfrm>
            <a:off x="858417" y="29895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6503F7EC-8288-4140-DD05-396E8B26BFD3}"/>
              </a:ext>
            </a:extLst>
          </p:cNvPr>
          <p:cNvSpPr txBox="1"/>
          <p:nvPr/>
        </p:nvSpPr>
        <p:spPr>
          <a:xfrm>
            <a:off x="1045809" y="355267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35%</a:t>
            </a:r>
          </a:p>
        </p:txBody>
      </p:sp>
      <p:sp>
        <p:nvSpPr>
          <p:cNvPr id="17" name="Rectángulo 16">
            <a:extLst>
              <a:ext uri="{FF2B5EF4-FFF2-40B4-BE49-F238E27FC236}">
                <a16:creationId xmlns:a16="http://schemas.microsoft.com/office/drawing/2014/main" id="{F69D724E-41C7-046F-6995-CB0D4396D8A7}"/>
              </a:ext>
            </a:extLst>
          </p:cNvPr>
          <p:cNvSpPr/>
          <p:nvPr/>
        </p:nvSpPr>
        <p:spPr>
          <a:xfrm>
            <a:off x="858417" y="3642669"/>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B0E82BDC-E6EE-3A5B-93DB-A085A0B4EECA}"/>
              </a:ext>
            </a:extLst>
          </p:cNvPr>
          <p:cNvSpPr txBox="1"/>
          <p:nvPr/>
        </p:nvSpPr>
        <p:spPr>
          <a:xfrm>
            <a:off x="582388" y="2483151"/>
            <a:ext cx="214289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 </a:t>
            </a:r>
          </a:p>
        </p:txBody>
      </p:sp>
      <p:sp>
        <p:nvSpPr>
          <p:cNvPr id="19" name="CuadroTexto 18">
            <a:extLst>
              <a:ext uri="{FF2B5EF4-FFF2-40B4-BE49-F238E27FC236}">
                <a16:creationId xmlns:a16="http://schemas.microsoft.com/office/drawing/2014/main" id="{ADC8ACB1-2F55-5A32-76FE-0386905BE52E}"/>
              </a:ext>
            </a:extLst>
          </p:cNvPr>
          <p:cNvSpPr txBox="1"/>
          <p:nvPr/>
        </p:nvSpPr>
        <p:spPr>
          <a:xfrm>
            <a:off x="1522289" y="5269394"/>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$ 74.000.000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7D8BF245-3FA8-5EF8-6B25-C1A5CCA8CC18}"/>
              </a:ext>
            </a:extLst>
          </p:cNvPr>
          <p:cNvSpPr txBox="1"/>
          <p:nvPr/>
        </p:nvSpPr>
        <p:spPr>
          <a:xfrm>
            <a:off x="278597" y="4783093"/>
            <a:ext cx="2487383"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20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F2849D43-A006-4E3A-6B5F-F17620896646}"/>
              </a:ext>
            </a:extLst>
          </p:cNvPr>
          <p:cNvSpPr txBox="1"/>
          <p:nvPr/>
        </p:nvSpPr>
        <p:spPr>
          <a:xfrm>
            <a:off x="1111742" y="5592388"/>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$ 74.000.000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A0414486-CFCA-2F0A-F89D-8FB72897A846}"/>
              </a:ext>
            </a:extLst>
          </p:cNvPr>
          <p:cNvSpPr txBox="1"/>
          <p:nvPr/>
        </p:nvSpPr>
        <p:spPr>
          <a:xfrm>
            <a:off x="1693716" y="5883820"/>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$ 66.800.000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graphicFrame>
        <p:nvGraphicFramePr>
          <p:cNvPr id="7" name="Gráfico 6">
            <a:extLst>
              <a:ext uri="{FF2B5EF4-FFF2-40B4-BE49-F238E27FC236}">
                <a16:creationId xmlns:a16="http://schemas.microsoft.com/office/drawing/2014/main" id="{1672F382-2716-F2CD-FF41-D861CF6FE879}"/>
              </a:ext>
            </a:extLst>
          </p:cNvPr>
          <p:cNvGraphicFramePr>
            <a:graphicFrameLocks/>
          </p:cNvGraphicFramePr>
          <p:nvPr/>
        </p:nvGraphicFramePr>
        <p:xfrm>
          <a:off x="8493868" y="2332311"/>
          <a:ext cx="3003675" cy="22045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Gráfico 1">
            <a:extLst>
              <a:ext uri="{FF2B5EF4-FFF2-40B4-BE49-F238E27FC236}">
                <a16:creationId xmlns:a16="http://schemas.microsoft.com/office/drawing/2014/main" id="{499026EB-910E-4308-AA1A-23CD557C9168}"/>
              </a:ext>
            </a:extLst>
          </p:cNvPr>
          <p:cNvGraphicFramePr>
            <a:graphicFrameLocks/>
          </p:cNvGraphicFramePr>
          <p:nvPr/>
        </p:nvGraphicFramePr>
        <p:xfrm>
          <a:off x="8168176" y="2427715"/>
          <a:ext cx="3051628" cy="21691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a:extLst>
              <a:ext uri="{FF2B5EF4-FFF2-40B4-BE49-F238E27FC236}">
                <a16:creationId xmlns:a16="http://schemas.microsoft.com/office/drawing/2014/main" id="{DA69D9D5-4FE5-5325-03E0-69E8B3BFAD2A}"/>
              </a:ext>
            </a:extLst>
          </p:cNvPr>
          <p:cNvGraphicFramePr>
            <a:graphicFrameLocks noGrp="1"/>
          </p:cNvGraphicFramePr>
          <p:nvPr/>
        </p:nvGraphicFramePr>
        <p:xfrm>
          <a:off x="1270093" y="6296518"/>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5" name="Gráfico 4">
            <a:extLst>
              <a:ext uri="{FF2B5EF4-FFF2-40B4-BE49-F238E27FC236}">
                <a16:creationId xmlns:a16="http://schemas.microsoft.com/office/drawing/2014/main" id="{ACEFC576-F6A6-21AD-D013-1AD7E9C6E23A}"/>
              </a:ext>
            </a:extLst>
          </p:cNvPr>
          <p:cNvGraphicFramePr>
            <a:graphicFrameLocks/>
          </p:cNvGraphicFramePr>
          <p:nvPr/>
        </p:nvGraphicFramePr>
        <p:xfrm>
          <a:off x="2381460" y="2359088"/>
          <a:ext cx="3231344" cy="217780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48633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556E6D5-2C28-5F23-93FE-AA321944B20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9146F7B-0299-B068-DB1C-BC9404A4B3B8}"/>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ptos ExtraBold"/>
                <a:ea typeface="+mn-ea"/>
                <a:cs typeface="+mn-cs"/>
              </a:rPr>
              <a:t>P.I. 8126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Fortalecimiento institucional de la UAECOB para un gobierno confiable Bogotá D.C</a:t>
            </a:r>
          </a:p>
        </p:txBody>
      </p:sp>
      <p:sp>
        <p:nvSpPr>
          <p:cNvPr id="3" name="CuadroTexto 14">
            <a:extLst>
              <a:ext uri="{FF2B5EF4-FFF2-40B4-BE49-F238E27FC236}">
                <a16:creationId xmlns:a16="http://schemas.microsoft.com/office/drawing/2014/main" id="{21B28007-4F3D-18D6-5BEF-27FBD6CFF132}"/>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737FCFBB-0C69-C097-94D1-C40229D9AB18}"/>
              </a:ext>
            </a:extLst>
          </p:cNvPr>
          <p:cNvSpPr txBox="1"/>
          <p:nvPr/>
        </p:nvSpPr>
        <p:spPr>
          <a:xfrm>
            <a:off x="613488" y="1175854"/>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5-Desarrollar el 100% de las acciones asociadas al fortalecimiento de la infraestructura tecnológica y de comunicaciones de la UAECOB.</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mn-cs"/>
              </a:rPr>
              <a:t>Responsable: Tecnologías de la información.</a:t>
            </a:r>
          </a:p>
        </p:txBody>
      </p:sp>
      <p:sp>
        <p:nvSpPr>
          <p:cNvPr id="6" name="CuadroTexto 5">
            <a:extLst>
              <a:ext uri="{FF2B5EF4-FFF2-40B4-BE49-F238E27FC236}">
                <a16:creationId xmlns:a16="http://schemas.microsoft.com/office/drawing/2014/main" id="{8B308043-28C0-842C-22B6-D76D34FA3C17}"/>
              </a:ext>
            </a:extLst>
          </p:cNvPr>
          <p:cNvSpPr txBox="1"/>
          <p:nvPr/>
        </p:nvSpPr>
        <p:spPr>
          <a:xfrm>
            <a:off x="1027148" y="298242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Rectángulo 6">
            <a:extLst>
              <a:ext uri="{FF2B5EF4-FFF2-40B4-BE49-F238E27FC236}">
                <a16:creationId xmlns:a16="http://schemas.microsoft.com/office/drawing/2014/main" id="{A8B858F3-E3F1-87EA-D844-88216F7D179F}"/>
              </a:ext>
            </a:extLst>
          </p:cNvPr>
          <p:cNvSpPr/>
          <p:nvPr/>
        </p:nvSpPr>
        <p:spPr>
          <a:xfrm>
            <a:off x="839756" y="307242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F5FEAA5D-4E18-5576-A079-B20AACCB1DAF}"/>
              </a:ext>
            </a:extLst>
          </p:cNvPr>
          <p:cNvSpPr txBox="1"/>
          <p:nvPr/>
        </p:nvSpPr>
        <p:spPr>
          <a:xfrm>
            <a:off x="1027148" y="363556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Rectángulo 9">
            <a:extLst>
              <a:ext uri="{FF2B5EF4-FFF2-40B4-BE49-F238E27FC236}">
                <a16:creationId xmlns:a16="http://schemas.microsoft.com/office/drawing/2014/main" id="{0E9A06AC-BDAA-46CF-130C-5F53FB806250}"/>
              </a:ext>
            </a:extLst>
          </p:cNvPr>
          <p:cNvSpPr/>
          <p:nvPr/>
        </p:nvSpPr>
        <p:spPr>
          <a:xfrm>
            <a:off x="839756" y="3725563"/>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0AE7E93F-F54A-81F9-D8CA-94902044215F}"/>
              </a:ext>
            </a:extLst>
          </p:cNvPr>
          <p:cNvSpPr txBox="1"/>
          <p:nvPr/>
        </p:nvSpPr>
        <p:spPr>
          <a:xfrm>
            <a:off x="563727" y="256604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453C1C86-5DFC-817A-F746-0948482D7394}"/>
              </a:ext>
            </a:extLst>
          </p:cNvPr>
          <p:cNvSpPr txBox="1"/>
          <p:nvPr/>
        </p:nvSpPr>
        <p:spPr>
          <a:xfrm>
            <a:off x="1558992" y="5100471"/>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$ 2.373.754.077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D984DDC-A95D-8E62-D501-5209CDDEE194}"/>
              </a:ext>
            </a:extLst>
          </p:cNvPr>
          <p:cNvSpPr txBox="1"/>
          <p:nvPr/>
        </p:nvSpPr>
        <p:spPr>
          <a:xfrm>
            <a:off x="311800" y="468409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8F70F5BE-2382-A622-E2E8-F22FFB048EB3}"/>
              </a:ext>
            </a:extLst>
          </p:cNvPr>
          <p:cNvSpPr txBox="1"/>
          <p:nvPr/>
        </p:nvSpPr>
        <p:spPr>
          <a:xfrm>
            <a:off x="1335057" y="547369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$ 2.373.754.077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653F66D5-1AF9-A473-5412-18EC80BE9A74}"/>
              </a:ext>
            </a:extLst>
          </p:cNvPr>
          <p:cNvSpPr txBox="1"/>
          <p:nvPr/>
        </p:nvSpPr>
        <p:spPr>
          <a:xfrm>
            <a:off x="2221466" y="5818930"/>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$ 2.253.380.923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758FEF23-4268-0E3F-A66B-DEB46CB6EC88}"/>
              </a:ext>
            </a:extLst>
          </p:cNvPr>
          <p:cNvSpPr txBox="1"/>
          <p:nvPr/>
        </p:nvSpPr>
        <p:spPr>
          <a:xfrm>
            <a:off x="6006582" y="1175854"/>
            <a:ext cx="5367433"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6-Formular e Implementar 1 Plan Estratégico de Tecnologías de la Información y Transformación Digital de la UAECOB.</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Tecnologías de la información.</a:t>
            </a:r>
          </a:p>
        </p:txBody>
      </p:sp>
      <p:sp>
        <p:nvSpPr>
          <p:cNvPr id="17" name="CuadroTexto 16">
            <a:extLst>
              <a:ext uri="{FF2B5EF4-FFF2-40B4-BE49-F238E27FC236}">
                <a16:creationId xmlns:a16="http://schemas.microsoft.com/office/drawing/2014/main" id="{47298BEB-339B-0E22-DD70-911E711475A4}"/>
              </a:ext>
            </a:extLst>
          </p:cNvPr>
          <p:cNvSpPr txBox="1"/>
          <p:nvPr/>
        </p:nvSpPr>
        <p:spPr>
          <a:xfrm>
            <a:off x="6578863" y="300108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0,30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Rectángulo 17">
            <a:extLst>
              <a:ext uri="{FF2B5EF4-FFF2-40B4-BE49-F238E27FC236}">
                <a16:creationId xmlns:a16="http://schemas.microsoft.com/office/drawing/2014/main" id="{0A6F083D-2C0D-D7E9-FCAD-0C89EFC62AC1}"/>
              </a:ext>
            </a:extLst>
          </p:cNvPr>
          <p:cNvSpPr/>
          <p:nvPr/>
        </p:nvSpPr>
        <p:spPr>
          <a:xfrm>
            <a:off x="6391471" y="3091081"/>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9" name="CuadroTexto 18">
            <a:extLst>
              <a:ext uri="{FF2B5EF4-FFF2-40B4-BE49-F238E27FC236}">
                <a16:creationId xmlns:a16="http://schemas.microsoft.com/office/drawing/2014/main" id="{5BC76664-E0BC-4FAC-A0F6-0D0DD659E36F}"/>
              </a:ext>
            </a:extLst>
          </p:cNvPr>
          <p:cNvSpPr txBox="1"/>
          <p:nvPr/>
        </p:nvSpPr>
        <p:spPr>
          <a:xfrm>
            <a:off x="6578863" y="365422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0,30</a:t>
            </a:r>
          </a:p>
        </p:txBody>
      </p:sp>
      <p:sp>
        <p:nvSpPr>
          <p:cNvPr id="20" name="Rectángulo 19">
            <a:extLst>
              <a:ext uri="{FF2B5EF4-FFF2-40B4-BE49-F238E27FC236}">
                <a16:creationId xmlns:a16="http://schemas.microsoft.com/office/drawing/2014/main" id="{D1868CDA-D803-235D-A8E0-1783D9DF19B3}"/>
              </a:ext>
            </a:extLst>
          </p:cNvPr>
          <p:cNvSpPr/>
          <p:nvPr/>
        </p:nvSpPr>
        <p:spPr>
          <a:xfrm>
            <a:off x="6391471" y="3744224"/>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402AD262-B74D-AA5E-F7E9-15486934A572}"/>
              </a:ext>
            </a:extLst>
          </p:cNvPr>
          <p:cNvSpPr txBox="1"/>
          <p:nvPr/>
        </p:nvSpPr>
        <p:spPr>
          <a:xfrm>
            <a:off x="6115442" y="2584706"/>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2E2FB1D2-D6E5-5E1D-5CC6-21EE2E2EDD33}"/>
              </a:ext>
            </a:extLst>
          </p:cNvPr>
          <p:cNvSpPr txBox="1"/>
          <p:nvPr/>
        </p:nvSpPr>
        <p:spPr>
          <a:xfrm>
            <a:off x="7148030" y="5072480"/>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$ 527.215.000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DD8558DD-AD86-C30B-0817-88C9C464A365}"/>
              </a:ext>
            </a:extLst>
          </p:cNvPr>
          <p:cNvSpPr txBox="1"/>
          <p:nvPr/>
        </p:nvSpPr>
        <p:spPr>
          <a:xfrm>
            <a:off x="5900838" y="473074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D7E1B94B-D374-F182-58F1-5045173E63E0}"/>
              </a:ext>
            </a:extLst>
          </p:cNvPr>
          <p:cNvSpPr txBox="1"/>
          <p:nvPr/>
        </p:nvSpPr>
        <p:spPr>
          <a:xfrm>
            <a:off x="6974473" y="5411034"/>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$ 527.215.000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BDAC07F4-1DF0-A583-B071-0842DFCE48EC}"/>
              </a:ext>
            </a:extLst>
          </p:cNvPr>
          <p:cNvSpPr txBox="1"/>
          <p:nvPr/>
        </p:nvSpPr>
        <p:spPr>
          <a:xfrm>
            <a:off x="7828385" y="5860115"/>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$ 504.266.000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973C94DD-921B-B026-339A-D21E4704FD6A}"/>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8" name="Gráfico 7">
            <a:extLst>
              <a:ext uri="{FF2B5EF4-FFF2-40B4-BE49-F238E27FC236}">
                <a16:creationId xmlns:a16="http://schemas.microsoft.com/office/drawing/2014/main" id="{4D9EA220-3606-0935-C225-6F04A89A7B1A}"/>
              </a:ext>
            </a:extLst>
          </p:cNvPr>
          <p:cNvGraphicFramePr>
            <a:graphicFrameLocks/>
          </p:cNvGraphicFramePr>
          <p:nvPr/>
        </p:nvGraphicFramePr>
        <p:xfrm>
          <a:off x="2464062" y="2508284"/>
          <a:ext cx="3094652" cy="21551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Gráfico 27">
            <a:extLst>
              <a:ext uri="{FF2B5EF4-FFF2-40B4-BE49-F238E27FC236}">
                <a16:creationId xmlns:a16="http://schemas.microsoft.com/office/drawing/2014/main" id="{38C54CBB-05AD-1068-AD56-EB3AE644AD04}"/>
              </a:ext>
            </a:extLst>
          </p:cNvPr>
          <p:cNvGraphicFramePr>
            <a:graphicFrameLocks/>
          </p:cNvGraphicFramePr>
          <p:nvPr/>
        </p:nvGraphicFramePr>
        <p:xfrm>
          <a:off x="2512189" y="2578533"/>
          <a:ext cx="3051628" cy="21691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Tabla 28">
            <a:extLst>
              <a:ext uri="{FF2B5EF4-FFF2-40B4-BE49-F238E27FC236}">
                <a16:creationId xmlns:a16="http://schemas.microsoft.com/office/drawing/2014/main" id="{755C5A58-708B-B49C-8D85-5ACEAA0C6D8B}"/>
              </a:ext>
            </a:extLst>
          </p:cNvPr>
          <p:cNvGraphicFramePr>
            <a:graphicFrameLocks noGrp="1"/>
          </p:cNvGraphicFramePr>
          <p:nvPr/>
        </p:nvGraphicFramePr>
        <p:xfrm>
          <a:off x="1266473" y="6286095"/>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0" name="Gráfico 29">
            <a:extLst>
              <a:ext uri="{FF2B5EF4-FFF2-40B4-BE49-F238E27FC236}">
                <a16:creationId xmlns:a16="http://schemas.microsoft.com/office/drawing/2014/main" id="{C8234391-C0A8-4178-4C50-622C968EDF62}"/>
              </a:ext>
            </a:extLst>
          </p:cNvPr>
          <p:cNvGraphicFramePr>
            <a:graphicFrameLocks/>
          </p:cNvGraphicFramePr>
          <p:nvPr/>
        </p:nvGraphicFramePr>
        <p:xfrm>
          <a:off x="8221025" y="2528803"/>
          <a:ext cx="3274340" cy="219876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92035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623EB00E-B28F-F0DA-5B40-013F03C6D67B}"/>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6C01441-2E8F-8E0E-58BF-E8EF600430EF}"/>
              </a:ext>
            </a:extLst>
          </p:cNvPr>
          <p:cNvSpPr/>
          <p:nvPr/>
        </p:nvSpPr>
        <p:spPr>
          <a:xfrm>
            <a:off x="599179" y="110948"/>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solidFill>
                  <a:prstClr val="black"/>
                </a:solidFill>
                <a:effectLst/>
                <a:uLnTx/>
                <a:uFillTx/>
                <a:latin typeface="Aptos ExtraBold"/>
                <a:ea typeface="+mn-ea"/>
                <a:cs typeface="+mn-cs"/>
              </a:rPr>
              <a:t>P.I. 8126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Fortalecimiento institucional de la UAECOB para un gobierno confiable Bogotá D.C</a:t>
            </a:r>
          </a:p>
        </p:txBody>
      </p:sp>
      <p:sp>
        <p:nvSpPr>
          <p:cNvPr id="3" name="CuadroTexto 14">
            <a:extLst>
              <a:ext uri="{FF2B5EF4-FFF2-40B4-BE49-F238E27FC236}">
                <a16:creationId xmlns:a16="http://schemas.microsoft.com/office/drawing/2014/main" id="{55530D22-8FDD-A8F8-1CB6-5790C070752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9AD5765F-E7CA-F629-FD15-3771EFD1CC02}"/>
              </a:ext>
            </a:extLst>
          </p:cNvPr>
          <p:cNvSpPr txBox="1"/>
          <p:nvPr/>
        </p:nvSpPr>
        <p:spPr>
          <a:xfrm>
            <a:off x="613488" y="1175854"/>
            <a:ext cx="5022202"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7-Actualizar e implementar el 100% del Plan Anual de Seguridad y Privacidad de la Información.</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mn-cs"/>
              </a:rPr>
              <a:t>Responsable: Tecnologías de la información.</a:t>
            </a:r>
          </a:p>
        </p:txBody>
      </p:sp>
      <p:sp>
        <p:nvSpPr>
          <p:cNvPr id="6" name="CuadroTexto 5">
            <a:extLst>
              <a:ext uri="{FF2B5EF4-FFF2-40B4-BE49-F238E27FC236}">
                <a16:creationId xmlns:a16="http://schemas.microsoft.com/office/drawing/2014/main" id="{638042D8-96E0-700C-855E-D2ABD198C812}"/>
              </a:ext>
            </a:extLst>
          </p:cNvPr>
          <p:cNvSpPr txBox="1"/>
          <p:nvPr/>
        </p:nvSpPr>
        <p:spPr>
          <a:xfrm>
            <a:off x="1027148" y="285133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Rectángulo 6">
            <a:extLst>
              <a:ext uri="{FF2B5EF4-FFF2-40B4-BE49-F238E27FC236}">
                <a16:creationId xmlns:a16="http://schemas.microsoft.com/office/drawing/2014/main" id="{2F7CD890-DD34-9569-828F-FEFF47557C54}"/>
              </a:ext>
            </a:extLst>
          </p:cNvPr>
          <p:cNvSpPr/>
          <p:nvPr/>
        </p:nvSpPr>
        <p:spPr>
          <a:xfrm>
            <a:off x="839756" y="294133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B9BEE51D-6801-99D0-76B8-0E394F20CCEB}"/>
              </a:ext>
            </a:extLst>
          </p:cNvPr>
          <p:cNvSpPr txBox="1"/>
          <p:nvPr/>
        </p:nvSpPr>
        <p:spPr>
          <a:xfrm>
            <a:off x="1027148" y="350447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9" name="Rectángulo 8">
            <a:extLst>
              <a:ext uri="{FF2B5EF4-FFF2-40B4-BE49-F238E27FC236}">
                <a16:creationId xmlns:a16="http://schemas.microsoft.com/office/drawing/2014/main" id="{9C33D27A-9E65-42AC-0201-C300A431027A}"/>
              </a:ext>
            </a:extLst>
          </p:cNvPr>
          <p:cNvSpPr/>
          <p:nvPr/>
        </p:nvSpPr>
        <p:spPr>
          <a:xfrm>
            <a:off x="839756" y="3594475"/>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B7EEC3B8-C3C6-2DC2-08CF-6FAF2EBF3E94}"/>
              </a:ext>
            </a:extLst>
          </p:cNvPr>
          <p:cNvSpPr txBox="1"/>
          <p:nvPr/>
        </p:nvSpPr>
        <p:spPr>
          <a:xfrm>
            <a:off x="563727" y="2434957"/>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B4600DE9-0514-2552-8085-449B2672ED7C}"/>
              </a:ext>
            </a:extLst>
          </p:cNvPr>
          <p:cNvSpPr txBox="1"/>
          <p:nvPr/>
        </p:nvSpPr>
        <p:spPr>
          <a:xfrm>
            <a:off x="1578046" y="493075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$ 339.385.700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37B7977F-8BB0-829F-825C-58BE8B4E9570}"/>
              </a:ext>
            </a:extLst>
          </p:cNvPr>
          <p:cNvSpPr txBox="1"/>
          <p:nvPr/>
        </p:nvSpPr>
        <p:spPr>
          <a:xfrm>
            <a:off x="311800" y="4553003"/>
            <a:ext cx="2487383"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20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FF993D2E-498C-1322-C41A-D740A2B8A6F6}"/>
              </a:ext>
            </a:extLst>
          </p:cNvPr>
          <p:cNvSpPr txBox="1"/>
          <p:nvPr/>
        </p:nvSpPr>
        <p:spPr>
          <a:xfrm>
            <a:off x="1335057" y="534260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$ 339.385.700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A536433B-A8A5-E739-8AC3-E4EEE18E2451}"/>
              </a:ext>
            </a:extLst>
          </p:cNvPr>
          <p:cNvSpPr txBox="1"/>
          <p:nvPr/>
        </p:nvSpPr>
        <p:spPr>
          <a:xfrm>
            <a:off x="2258788" y="571583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$ 320.205.964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3268A9C9-7661-0273-42DF-F651DC60072A}"/>
              </a:ext>
            </a:extLst>
          </p:cNvPr>
          <p:cNvSpPr txBox="1"/>
          <p:nvPr/>
        </p:nvSpPr>
        <p:spPr>
          <a:xfrm>
            <a:off x="6006582" y="1175854"/>
            <a:ext cx="5367433" cy="10109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8-Implementar el 100% del programa de mantenimiento a las sedes de Bomberos de Bogotá.</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a:ln>
                  <a:noFill/>
                </a:ln>
                <a:solidFill>
                  <a:prstClr val="black"/>
                </a:solidFill>
                <a:effectLst/>
                <a:uLnTx/>
                <a:uFillTx/>
                <a:latin typeface="Aptos" panose="020B0004020202020204"/>
                <a:ea typeface="+mn-ea"/>
                <a:cs typeface="+mn-cs"/>
              </a:rPr>
              <a:t>Responsable: Subdirección Corporativa.</a:t>
            </a:r>
          </a:p>
        </p:txBody>
      </p:sp>
      <p:sp>
        <p:nvSpPr>
          <p:cNvPr id="17" name="CuadroTexto 16">
            <a:extLst>
              <a:ext uri="{FF2B5EF4-FFF2-40B4-BE49-F238E27FC236}">
                <a16:creationId xmlns:a16="http://schemas.microsoft.com/office/drawing/2014/main" id="{D10D74DC-2F34-FB78-2838-24A28252F233}"/>
              </a:ext>
            </a:extLst>
          </p:cNvPr>
          <p:cNvSpPr txBox="1"/>
          <p:nvPr/>
        </p:nvSpPr>
        <p:spPr>
          <a:xfrm>
            <a:off x="6578863" y="287932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Rectángulo 17">
            <a:extLst>
              <a:ext uri="{FF2B5EF4-FFF2-40B4-BE49-F238E27FC236}">
                <a16:creationId xmlns:a16="http://schemas.microsoft.com/office/drawing/2014/main" id="{49CD68CA-CB14-0A8A-F8DA-1FF54554E1EC}"/>
              </a:ext>
            </a:extLst>
          </p:cNvPr>
          <p:cNvSpPr/>
          <p:nvPr/>
        </p:nvSpPr>
        <p:spPr>
          <a:xfrm>
            <a:off x="6391471" y="296932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5787BB5A-6695-7C7B-9A01-CC11D7114EDD}"/>
              </a:ext>
            </a:extLst>
          </p:cNvPr>
          <p:cNvSpPr txBox="1"/>
          <p:nvPr/>
        </p:nvSpPr>
        <p:spPr>
          <a:xfrm>
            <a:off x="6578863" y="353247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Rectángulo 20">
            <a:extLst>
              <a:ext uri="{FF2B5EF4-FFF2-40B4-BE49-F238E27FC236}">
                <a16:creationId xmlns:a16="http://schemas.microsoft.com/office/drawing/2014/main" id="{79E8FC43-1E53-7AE1-B86B-93EDD0C5A352}"/>
              </a:ext>
            </a:extLst>
          </p:cNvPr>
          <p:cNvSpPr/>
          <p:nvPr/>
        </p:nvSpPr>
        <p:spPr>
          <a:xfrm>
            <a:off x="6391471" y="3622466"/>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46EB8290-F39A-8BA7-0CA1-380BF38F8DB8}"/>
              </a:ext>
            </a:extLst>
          </p:cNvPr>
          <p:cNvSpPr txBox="1"/>
          <p:nvPr/>
        </p:nvSpPr>
        <p:spPr>
          <a:xfrm>
            <a:off x="6115442" y="2462948"/>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8FB263D5-AC32-C10E-34E1-B13D26799475}"/>
              </a:ext>
            </a:extLst>
          </p:cNvPr>
          <p:cNvSpPr txBox="1"/>
          <p:nvPr/>
        </p:nvSpPr>
        <p:spPr>
          <a:xfrm>
            <a:off x="7110707" y="4969382"/>
            <a:ext cx="3395562"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$ 4.189.148.107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3B1BAE9B-13DC-CD1B-5C4C-FA3B6456975B}"/>
              </a:ext>
            </a:extLst>
          </p:cNvPr>
          <p:cNvSpPr txBox="1"/>
          <p:nvPr/>
        </p:nvSpPr>
        <p:spPr>
          <a:xfrm>
            <a:off x="5863515" y="455300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4DA15FCE-C36B-81EF-F0B9-97D2BF052592}"/>
              </a:ext>
            </a:extLst>
          </p:cNvPr>
          <p:cNvSpPr txBox="1"/>
          <p:nvPr/>
        </p:nvSpPr>
        <p:spPr>
          <a:xfrm>
            <a:off x="6886772" y="534260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$ 4.189.148.107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6" name="CuadroTexto 25">
            <a:extLst>
              <a:ext uri="{FF2B5EF4-FFF2-40B4-BE49-F238E27FC236}">
                <a16:creationId xmlns:a16="http://schemas.microsoft.com/office/drawing/2014/main" id="{8847BC67-103B-C288-FC56-6BDB55068F49}"/>
              </a:ext>
            </a:extLst>
          </p:cNvPr>
          <p:cNvSpPr txBox="1"/>
          <p:nvPr/>
        </p:nvSpPr>
        <p:spPr>
          <a:xfrm>
            <a:off x="7810503" y="571583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$ 3.323.908.483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E32EF37E-A5A6-8184-3F96-DE127A5F43BC}"/>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16" name="Gráfico 15">
            <a:extLst>
              <a:ext uri="{FF2B5EF4-FFF2-40B4-BE49-F238E27FC236}">
                <a16:creationId xmlns:a16="http://schemas.microsoft.com/office/drawing/2014/main" id="{DBC0C385-8EB3-4932-0F96-2302F4BC76BA}"/>
              </a:ext>
            </a:extLst>
          </p:cNvPr>
          <p:cNvGraphicFramePr>
            <a:graphicFrameLocks/>
          </p:cNvGraphicFramePr>
          <p:nvPr/>
        </p:nvGraphicFramePr>
        <p:xfrm>
          <a:off x="2504148" y="2418952"/>
          <a:ext cx="3051628" cy="21691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Gráfico 27">
            <a:extLst>
              <a:ext uri="{FF2B5EF4-FFF2-40B4-BE49-F238E27FC236}">
                <a16:creationId xmlns:a16="http://schemas.microsoft.com/office/drawing/2014/main" id="{633EF804-1ACF-162B-792F-7AD786AAA41C}"/>
              </a:ext>
            </a:extLst>
          </p:cNvPr>
          <p:cNvGraphicFramePr>
            <a:graphicFrameLocks/>
          </p:cNvGraphicFramePr>
          <p:nvPr/>
        </p:nvGraphicFramePr>
        <p:xfrm>
          <a:off x="8299664" y="2427654"/>
          <a:ext cx="3051628" cy="21691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Tabla 28">
            <a:extLst>
              <a:ext uri="{FF2B5EF4-FFF2-40B4-BE49-F238E27FC236}">
                <a16:creationId xmlns:a16="http://schemas.microsoft.com/office/drawing/2014/main" id="{1751A271-10A8-093B-B701-E77260BA241F}"/>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3422803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847330F0-197C-F680-5081-E4B729396EBA}"/>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82A3BAC-FEB9-1281-33DA-43EA101CFF89}"/>
              </a:ext>
            </a:extLst>
          </p:cNvPr>
          <p:cNvSpPr/>
          <p:nvPr/>
        </p:nvSpPr>
        <p:spPr>
          <a:xfrm>
            <a:off x="563727" y="78640"/>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ptos ExtraBold"/>
                <a:ea typeface="+mn-ea"/>
                <a:cs typeface="+mn-cs"/>
              </a:rPr>
              <a:t>P.I. 8126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Fortalecimiento institucional de la UAECOB para un gobierno confiable Bogotá D.C</a:t>
            </a:r>
          </a:p>
        </p:txBody>
      </p:sp>
      <p:sp>
        <p:nvSpPr>
          <p:cNvPr id="3" name="CuadroTexto 14">
            <a:extLst>
              <a:ext uri="{FF2B5EF4-FFF2-40B4-BE49-F238E27FC236}">
                <a16:creationId xmlns:a16="http://schemas.microsoft.com/office/drawing/2014/main" id="{2B7B1DAD-407E-695F-0BFF-A36756C364B9}"/>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80721D6C-F9FD-0B06-46D1-64D3AF9F3CA4}"/>
              </a:ext>
            </a:extLst>
          </p:cNvPr>
          <p:cNvSpPr txBox="1"/>
          <p:nvPr/>
        </p:nvSpPr>
        <p:spPr>
          <a:xfrm>
            <a:off x="613488" y="1119868"/>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9-Fortalecer el 100% de la gestión administrativa de las áreas de apoyo al cumplimiento de la misionalidad de la UAECOB.</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Responsables: Despacho y otras áreas.</a:t>
            </a:r>
          </a:p>
        </p:txBody>
      </p:sp>
      <p:sp>
        <p:nvSpPr>
          <p:cNvPr id="6" name="CuadroTexto 5">
            <a:extLst>
              <a:ext uri="{FF2B5EF4-FFF2-40B4-BE49-F238E27FC236}">
                <a16:creationId xmlns:a16="http://schemas.microsoft.com/office/drawing/2014/main" id="{B0091C6C-6BA8-9643-B4DD-CD1EE1A58149}"/>
              </a:ext>
            </a:extLst>
          </p:cNvPr>
          <p:cNvSpPr txBox="1"/>
          <p:nvPr/>
        </p:nvSpPr>
        <p:spPr>
          <a:xfrm>
            <a:off x="1027148" y="297551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Rectángulo 6">
            <a:extLst>
              <a:ext uri="{FF2B5EF4-FFF2-40B4-BE49-F238E27FC236}">
                <a16:creationId xmlns:a16="http://schemas.microsoft.com/office/drawing/2014/main" id="{C5F49590-03B7-C839-A60F-B37E065B2065}"/>
              </a:ext>
            </a:extLst>
          </p:cNvPr>
          <p:cNvSpPr/>
          <p:nvPr/>
        </p:nvSpPr>
        <p:spPr>
          <a:xfrm>
            <a:off x="839756" y="306551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C2F72136-14AF-7923-DE6D-289A6B640982}"/>
              </a:ext>
            </a:extLst>
          </p:cNvPr>
          <p:cNvSpPr txBox="1"/>
          <p:nvPr/>
        </p:nvSpPr>
        <p:spPr>
          <a:xfrm>
            <a:off x="1027148" y="362865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Rectángulo 9">
            <a:extLst>
              <a:ext uri="{FF2B5EF4-FFF2-40B4-BE49-F238E27FC236}">
                <a16:creationId xmlns:a16="http://schemas.microsoft.com/office/drawing/2014/main" id="{C94FB098-6ABF-C3B9-45D0-46514EA1CEC0}"/>
              </a:ext>
            </a:extLst>
          </p:cNvPr>
          <p:cNvSpPr/>
          <p:nvPr/>
        </p:nvSpPr>
        <p:spPr>
          <a:xfrm>
            <a:off x="839756" y="3718653"/>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C1ED9BDE-B78D-4B24-4BBE-14973C7B288C}"/>
              </a:ext>
            </a:extLst>
          </p:cNvPr>
          <p:cNvSpPr txBox="1"/>
          <p:nvPr/>
        </p:nvSpPr>
        <p:spPr>
          <a:xfrm>
            <a:off x="563727" y="255913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429826C2-9576-A723-0327-06CB56D304E5}"/>
              </a:ext>
            </a:extLst>
          </p:cNvPr>
          <p:cNvSpPr txBox="1"/>
          <p:nvPr/>
        </p:nvSpPr>
        <p:spPr>
          <a:xfrm>
            <a:off x="1558992" y="5093561"/>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$ 7.953.373.898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F1BED02F-30C0-1B7B-50DD-53332A83AA03}"/>
              </a:ext>
            </a:extLst>
          </p:cNvPr>
          <p:cNvSpPr txBox="1"/>
          <p:nvPr/>
        </p:nvSpPr>
        <p:spPr>
          <a:xfrm>
            <a:off x="311800" y="467718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9B1D97F8-8A9B-E8C5-A752-3EBA95E08BF9}"/>
              </a:ext>
            </a:extLst>
          </p:cNvPr>
          <p:cNvSpPr txBox="1"/>
          <p:nvPr/>
        </p:nvSpPr>
        <p:spPr>
          <a:xfrm>
            <a:off x="1335057" y="54667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$ 7.953.201.237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2D03836-77A9-BA11-7AC9-7FDDD161D585}"/>
              </a:ext>
            </a:extLst>
          </p:cNvPr>
          <p:cNvSpPr txBox="1"/>
          <p:nvPr/>
        </p:nvSpPr>
        <p:spPr>
          <a:xfrm>
            <a:off x="2258788" y="5768991"/>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$ 7.227.122.532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DEF8EABF-9942-5AA1-1D10-2EDEE29675C8}"/>
              </a:ext>
            </a:extLst>
          </p:cNvPr>
          <p:cNvSpPr txBox="1"/>
          <p:nvPr/>
        </p:nvSpPr>
        <p:spPr>
          <a:xfrm>
            <a:off x="5970427" y="880651"/>
            <a:ext cx="5283459"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10-Formular e Implementar una estrategia de comunicaciones en lo relacionado con la divulgación de estrategias, programas, proyectos y servicios a los grupos de interés, de la UAECOB.</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Despacho – comunicaciones.</a:t>
            </a:r>
          </a:p>
        </p:txBody>
      </p:sp>
      <p:sp>
        <p:nvSpPr>
          <p:cNvPr id="17" name="CuadroTexto 16">
            <a:extLst>
              <a:ext uri="{FF2B5EF4-FFF2-40B4-BE49-F238E27FC236}">
                <a16:creationId xmlns:a16="http://schemas.microsoft.com/office/drawing/2014/main" id="{49BCA1A7-6877-EFC5-7AA2-A0449645CB5F}"/>
              </a:ext>
            </a:extLst>
          </p:cNvPr>
          <p:cNvSpPr txBox="1"/>
          <p:nvPr/>
        </p:nvSpPr>
        <p:spPr>
          <a:xfrm>
            <a:off x="6578863" y="318078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Rectángulo 17">
            <a:extLst>
              <a:ext uri="{FF2B5EF4-FFF2-40B4-BE49-F238E27FC236}">
                <a16:creationId xmlns:a16="http://schemas.microsoft.com/office/drawing/2014/main" id="{3624F218-2AB6-9AC0-FA8D-7D6936F92FE5}"/>
              </a:ext>
            </a:extLst>
          </p:cNvPr>
          <p:cNvSpPr/>
          <p:nvPr/>
        </p:nvSpPr>
        <p:spPr>
          <a:xfrm>
            <a:off x="6391471" y="327078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9" name="CuadroTexto 18">
            <a:extLst>
              <a:ext uri="{FF2B5EF4-FFF2-40B4-BE49-F238E27FC236}">
                <a16:creationId xmlns:a16="http://schemas.microsoft.com/office/drawing/2014/main" id="{12262E0E-B2DA-C7DD-0D98-98C0BF51547B}"/>
              </a:ext>
            </a:extLst>
          </p:cNvPr>
          <p:cNvSpPr txBox="1"/>
          <p:nvPr/>
        </p:nvSpPr>
        <p:spPr>
          <a:xfrm>
            <a:off x="6578863" y="383392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a:t>
            </a:r>
          </a:p>
        </p:txBody>
      </p:sp>
      <p:sp>
        <p:nvSpPr>
          <p:cNvPr id="20" name="Rectángulo 19">
            <a:extLst>
              <a:ext uri="{FF2B5EF4-FFF2-40B4-BE49-F238E27FC236}">
                <a16:creationId xmlns:a16="http://schemas.microsoft.com/office/drawing/2014/main" id="{20D78664-6BB9-AA24-1067-C3FEFC1CEB1F}"/>
              </a:ext>
            </a:extLst>
          </p:cNvPr>
          <p:cNvSpPr/>
          <p:nvPr/>
        </p:nvSpPr>
        <p:spPr>
          <a:xfrm>
            <a:off x="6391471" y="392392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8CFE9F8D-F091-0F71-4E84-4B4C7672F0CC}"/>
              </a:ext>
            </a:extLst>
          </p:cNvPr>
          <p:cNvSpPr txBox="1"/>
          <p:nvPr/>
        </p:nvSpPr>
        <p:spPr>
          <a:xfrm>
            <a:off x="6115442" y="2764407"/>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08DBDD0-6BF4-A110-3B20-A2DF06447718}"/>
              </a:ext>
            </a:extLst>
          </p:cNvPr>
          <p:cNvSpPr txBox="1"/>
          <p:nvPr/>
        </p:nvSpPr>
        <p:spPr>
          <a:xfrm>
            <a:off x="7232005" y="5149545"/>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$ 1.161.206.666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F57CB0E2-4222-CFB0-72FF-8D28A34A21CB}"/>
              </a:ext>
            </a:extLst>
          </p:cNvPr>
          <p:cNvSpPr txBox="1"/>
          <p:nvPr/>
        </p:nvSpPr>
        <p:spPr>
          <a:xfrm>
            <a:off x="5984813" y="490111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C1D99342-BA7B-70B6-5C48-CCCABC1CDE3C}"/>
              </a:ext>
            </a:extLst>
          </p:cNvPr>
          <p:cNvSpPr txBox="1"/>
          <p:nvPr/>
        </p:nvSpPr>
        <p:spPr>
          <a:xfrm>
            <a:off x="7008070" y="5522770"/>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$ 1.161.206.666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5A46EFF8-4FF4-DDF7-EAEF-9ED4951A90EC}"/>
              </a:ext>
            </a:extLst>
          </p:cNvPr>
          <p:cNvSpPr txBox="1"/>
          <p:nvPr/>
        </p:nvSpPr>
        <p:spPr>
          <a:xfrm>
            <a:off x="7931801" y="5895995"/>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$ 1.065.073.331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ACC10F97-01B1-D680-2F02-F7D33A5D6F55}"/>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8" name="Gráfico 7">
            <a:extLst>
              <a:ext uri="{FF2B5EF4-FFF2-40B4-BE49-F238E27FC236}">
                <a16:creationId xmlns:a16="http://schemas.microsoft.com/office/drawing/2014/main" id="{4D6FF371-8641-2182-A6B2-EB667459AD2C}"/>
              </a:ext>
            </a:extLst>
          </p:cNvPr>
          <p:cNvGraphicFramePr>
            <a:graphicFrameLocks/>
          </p:cNvGraphicFramePr>
          <p:nvPr/>
        </p:nvGraphicFramePr>
        <p:xfrm>
          <a:off x="2322416" y="2439407"/>
          <a:ext cx="3051628" cy="21691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Gráfico 25">
            <a:extLst>
              <a:ext uri="{FF2B5EF4-FFF2-40B4-BE49-F238E27FC236}">
                <a16:creationId xmlns:a16="http://schemas.microsoft.com/office/drawing/2014/main" id="{296B3E79-B7A3-083C-4AB6-E80C0C5F67C9}"/>
              </a:ext>
            </a:extLst>
          </p:cNvPr>
          <p:cNvGraphicFramePr>
            <a:graphicFrameLocks/>
          </p:cNvGraphicFramePr>
          <p:nvPr/>
        </p:nvGraphicFramePr>
        <p:xfrm>
          <a:off x="8526649" y="2359882"/>
          <a:ext cx="2922012" cy="224201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Tabla 29">
            <a:extLst>
              <a:ext uri="{FF2B5EF4-FFF2-40B4-BE49-F238E27FC236}">
                <a16:creationId xmlns:a16="http://schemas.microsoft.com/office/drawing/2014/main" id="{ED96E7F4-C71B-C27A-898C-F5AD9C5F750D}"/>
              </a:ext>
            </a:extLst>
          </p:cNvPr>
          <p:cNvGraphicFramePr>
            <a:graphicFrameLocks noGrp="1"/>
          </p:cNvGraphicFramePr>
          <p:nvPr/>
        </p:nvGraphicFramePr>
        <p:xfrm>
          <a:off x="1153565" y="6342066"/>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3071651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1E6382C4-A637-7B39-4B51-5C4EA858DB6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568EF40-996E-C4F7-7BF8-D51D20C24F24}"/>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Introducción </a:t>
            </a:r>
          </a:p>
        </p:txBody>
      </p:sp>
      <p:sp>
        <p:nvSpPr>
          <p:cNvPr id="6" name="CuadroTexto 14">
            <a:extLst>
              <a:ext uri="{FF2B5EF4-FFF2-40B4-BE49-F238E27FC236}">
                <a16:creationId xmlns:a16="http://schemas.microsoft.com/office/drawing/2014/main" id="{6DD73C0A-2415-A6F4-B8E5-9DBF1CB285F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10487D56-1466-36B3-5C50-CDA8933DCCD7}"/>
              </a:ext>
              <a:ext uri="{C183D7F6-B498-43B3-948B-1728B52AA6E4}">
                <adec:decorative xmlns:adec="http://schemas.microsoft.com/office/drawing/2017/decorative" val="1"/>
              </a:ext>
            </a:extLst>
          </p:cNvPr>
          <p:cNvSpPr txBox="1"/>
          <p:nvPr/>
        </p:nvSpPr>
        <p:spPr>
          <a:xfrm>
            <a:off x="769090" y="911028"/>
            <a:ext cx="10349020" cy="5262979"/>
          </a:xfrm>
          <a:prstGeom prst="rect">
            <a:avLst/>
          </a:prstGeom>
          <a:noFill/>
        </p:spPr>
        <p:txBody>
          <a:bodyPr wrap="square" rtlCol="0">
            <a:spAutoFit/>
          </a:bodyPr>
          <a:lstStyle/>
          <a:p>
            <a:pPr algn="just"/>
            <a:r>
              <a:rPr lang="es-MX" sz="1600" dirty="0"/>
              <a:t>El Plan de Acción 2025 de la Unidad Administrativa Especial Cuerpo Oficial de Bomberos de Bogotá, está construido bajo 94 actividades estratégicas. Estas iniciativas contribuirán al cumplimiento de los 7 objetivos estratégicos de la Entidad dentro del Plan Estratégico Institucional, concordantes con los 3 ejes estructurales para el período de gobierno 2024-2027, los cuales a su vez le aportan al cumplimiento de las 10 metas del proyecto de inversión 8126 de FORTALECIMIENTO y las 11 metas del proyecto de inversión 8173 de MODERNIZACIÓN. Proyectos de Inversión que fueron estructurados para dar cumplimiento a las 2 metas del cuerpo oficial de bomberos en el Plan de Desarrollo Distrital “Bogotá Camina Segura” 2024-2027</a:t>
            </a:r>
            <a:r>
              <a:rPr lang="es-CO" sz="1600" dirty="0"/>
              <a:t>.</a:t>
            </a:r>
          </a:p>
          <a:p>
            <a:pPr algn="just"/>
            <a:endParaRPr lang="es-CO" sz="1600" dirty="0"/>
          </a:p>
          <a:p>
            <a:pPr algn="just"/>
            <a:r>
              <a:rPr lang="es-MX" sz="1600" dirty="0"/>
              <a:t>El objetivo general del seguimiento del PAI 2025, es informar a la ciudadanía y a los diversos grupos de interés sobre el estado de avance de la ejecución del Plan de Acción 2025 de la Unidad Administrativa Especial Cuerpo Oficial de Bomberos de Bogotá con corte a 31 de diciembre de 2025, así como presentar un análisis descriptivo que se concentra en el cumplimiento de las actividades que presentan comportamientos de </a:t>
            </a:r>
            <a:r>
              <a:rPr lang="es-MX" sz="1600" dirty="0" err="1"/>
              <a:t>sub-ejecución</a:t>
            </a:r>
            <a:r>
              <a:rPr lang="es-MX" sz="1600" dirty="0"/>
              <a:t> o </a:t>
            </a:r>
            <a:r>
              <a:rPr lang="es-MX" sz="1600" dirty="0" err="1"/>
              <a:t>sobre-ejecución</a:t>
            </a:r>
            <a:r>
              <a:rPr lang="es-MX" sz="1600" dirty="0"/>
              <a:t> durante el cuarto trimestre.</a:t>
            </a:r>
          </a:p>
          <a:p>
            <a:pPr algn="just"/>
            <a:endParaRPr lang="es-MX" sz="1600" dirty="0"/>
          </a:p>
          <a:p>
            <a:pPr algn="just"/>
            <a:r>
              <a:rPr lang="es-MX" sz="1600" dirty="0"/>
              <a:t>El seguimiento al Plan de Acción 2025 se realiza desde la herramienta de seguimiento SINERGIA APP en donde se registra el avance cuantitativo y un resumen cualitativo del estado de avance y cumplimiento de las actividades establecidas por cada dependencia.</a:t>
            </a:r>
          </a:p>
          <a:p>
            <a:pPr algn="just" defTabSz="378652">
              <a:defRPr/>
            </a:pPr>
            <a:endParaRPr lang="es-MX" sz="1600" kern="0" dirty="0">
              <a:solidFill>
                <a:prstClr val="black"/>
              </a:solidFill>
            </a:endParaRPr>
          </a:p>
          <a:p>
            <a:pPr algn="just" defTabSz="378652">
              <a:defRPr/>
            </a:pPr>
            <a:r>
              <a:rPr lang="es-MX" sz="1600" kern="0" dirty="0">
                <a:solidFill>
                  <a:prstClr val="black"/>
                </a:solidFill>
              </a:rPr>
              <a:t>De igual manera, se realiza seguimiento a los avances en la ejecución presupuestal, presentada en los reportes del Sistema de seguimiento a los programas proyectos y metas al Plan de Desarrollo de Bogotá D.C.- SEGPLAN y se procesa a través de una matriz interna.</a:t>
            </a:r>
          </a:p>
        </p:txBody>
      </p:sp>
    </p:spTree>
    <p:extLst>
      <p:ext uri="{BB962C8B-B14F-4D97-AF65-F5344CB8AC3E}">
        <p14:creationId xmlns:p14="http://schemas.microsoft.com/office/powerpoint/2010/main" val="812519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C3857B5C-CBE8-DBD7-16D3-EA8AD26D31F8}"/>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1AC1D18-3C79-F47C-D5E5-ED67088B5770}"/>
              </a:ext>
            </a:extLst>
          </p:cNvPr>
          <p:cNvSpPr txBox="1"/>
          <p:nvPr/>
        </p:nvSpPr>
        <p:spPr>
          <a:xfrm>
            <a:off x="1421299" y="2177234"/>
            <a:ext cx="974201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D32D37"/>
                </a:solidFill>
                <a:effectLst/>
                <a:uLnTx/>
                <a:uFillTx/>
                <a:latin typeface="Aptos Black"/>
                <a:ea typeface="+mn-lt"/>
                <a:cs typeface="+mn-lt"/>
              </a:rPr>
              <a:t>PI 8173 - Modernización de las capacidades del Cuerpo Oficial de Bomberos Bogotá D.C.</a:t>
            </a:r>
          </a:p>
        </p:txBody>
      </p:sp>
    </p:spTree>
    <p:extLst>
      <p:ext uri="{BB962C8B-B14F-4D97-AF65-F5344CB8AC3E}">
        <p14:creationId xmlns:p14="http://schemas.microsoft.com/office/powerpoint/2010/main" val="3091169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7C06F321-F282-3E43-A333-5C33384A917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D0AA6AC-68D2-3E9D-D93B-A1C06CD94A9D}"/>
              </a:ext>
            </a:extLst>
          </p:cNvPr>
          <p:cNvSpPr/>
          <p:nvPr/>
        </p:nvSpPr>
        <p:spPr>
          <a:xfrm>
            <a:off x="554954" y="91434"/>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BC49B84-1291-FCBB-A974-D2C2934E85A1}"/>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A0D74BDF-B0BD-CA85-831F-1DCF17B94D9C}"/>
              </a:ext>
            </a:extLst>
          </p:cNvPr>
          <p:cNvSpPr txBox="1"/>
          <p:nvPr/>
        </p:nvSpPr>
        <p:spPr>
          <a:xfrm>
            <a:off x="641483" y="985035"/>
            <a:ext cx="5022202"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1-Implementación 6 estrategias de reducción del riesgo de incendios,  incidentes con materiales peligrosos y rescate en todas sus modalidades en la ciudad de Bogotá.</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Gestión del Riesgo.</a:t>
            </a:r>
          </a:p>
        </p:txBody>
      </p:sp>
      <p:sp>
        <p:nvSpPr>
          <p:cNvPr id="5" name="CuadroTexto 4">
            <a:extLst>
              <a:ext uri="{FF2B5EF4-FFF2-40B4-BE49-F238E27FC236}">
                <a16:creationId xmlns:a16="http://schemas.microsoft.com/office/drawing/2014/main" id="{1653472D-08B2-1CCB-A313-90813DE30EF9}"/>
              </a:ext>
            </a:extLst>
          </p:cNvPr>
          <p:cNvSpPr txBox="1"/>
          <p:nvPr/>
        </p:nvSpPr>
        <p:spPr>
          <a:xfrm>
            <a:off x="1027148" y="3201412"/>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7AA021C-98C4-E4BC-7E8A-BCB0AD7DEDFD}"/>
              </a:ext>
            </a:extLst>
          </p:cNvPr>
          <p:cNvSpPr/>
          <p:nvPr/>
        </p:nvSpPr>
        <p:spPr>
          <a:xfrm>
            <a:off x="839756" y="329140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B4085777-E19D-B0C5-9282-622C3314968B}"/>
              </a:ext>
            </a:extLst>
          </p:cNvPr>
          <p:cNvSpPr txBox="1"/>
          <p:nvPr/>
        </p:nvSpPr>
        <p:spPr>
          <a:xfrm>
            <a:off x="1053422" y="38700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a:t>
            </a:r>
          </a:p>
        </p:txBody>
      </p:sp>
      <p:sp>
        <p:nvSpPr>
          <p:cNvPr id="9" name="Rectángulo 8">
            <a:extLst>
              <a:ext uri="{FF2B5EF4-FFF2-40B4-BE49-F238E27FC236}">
                <a16:creationId xmlns:a16="http://schemas.microsoft.com/office/drawing/2014/main" id="{08629450-484A-32B4-1E10-F9629376AA10}"/>
              </a:ext>
            </a:extLst>
          </p:cNvPr>
          <p:cNvSpPr/>
          <p:nvPr/>
        </p:nvSpPr>
        <p:spPr>
          <a:xfrm>
            <a:off x="839756" y="3944551"/>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2D5C1166-B856-4584-473F-94AE2A7B959D}"/>
              </a:ext>
            </a:extLst>
          </p:cNvPr>
          <p:cNvSpPr txBox="1"/>
          <p:nvPr/>
        </p:nvSpPr>
        <p:spPr>
          <a:xfrm>
            <a:off x="563727" y="2785033"/>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80D5164F-BF84-A414-376F-5869F738019D}"/>
              </a:ext>
            </a:extLst>
          </p:cNvPr>
          <p:cNvSpPr txBox="1"/>
          <p:nvPr/>
        </p:nvSpPr>
        <p:spPr>
          <a:xfrm>
            <a:off x="1558992" y="5206568"/>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$ 3.797.933.445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09CEB9F5-2852-8146-AC81-9352310F987D}"/>
              </a:ext>
            </a:extLst>
          </p:cNvPr>
          <p:cNvSpPr txBox="1"/>
          <p:nvPr/>
        </p:nvSpPr>
        <p:spPr>
          <a:xfrm>
            <a:off x="311800" y="4892831"/>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DABF151-41A4-B185-AFEE-C29514953917}"/>
              </a:ext>
            </a:extLst>
          </p:cNvPr>
          <p:cNvSpPr txBox="1"/>
          <p:nvPr/>
        </p:nvSpPr>
        <p:spPr>
          <a:xfrm>
            <a:off x="1335057" y="5514479"/>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$ 3.797.800.945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C636E567-6262-B775-02BC-52695A541AC6}"/>
              </a:ext>
            </a:extLst>
          </p:cNvPr>
          <p:cNvSpPr txBox="1"/>
          <p:nvPr/>
        </p:nvSpPr>
        <p:spPr>
          <a:xfrm>
            <a:off x="2156147" y="5831718"/>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$ 3.336.995.168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4C17483E-28F3-81D3-CF75-45C1C5515C39}"/>
              </a:ext>
            </a:extLst>
          </p:cNvPr>
          <p:cNvSpPr txBox="1"/>
          <p:nvPr/>
        </p:nvSpPr>
        <p:spPr>
          <a:xfrm>
            <a:off x="6031465" y="985035"/>
            <a:ext cx="5367433"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2-Desarrollar un programa de renovación de equipos, herramientas, accesorios y elementos de protección personal en la UAECOB.</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Operativa.</a:t>
            </a:r>
          </a:p>
        </p:txBody>
      </p:sp>
      <p:sp>
        <p:nvSpPr>
          <p:cNvPr id="16" name="CuadroTexto 15">
            <a:extLst>
              <a:ext uri="{FF2B5EF4-FFF2-40B4-BE49-F238E27FC236}">
                <a16:creationId xmlns:a16="http://schemas.microsoft.com/office/drawing/2014/main" id="{5CDF9D24-B91A-DE96-2816-9513966A15C2}"/>
              </a:ext>
            </a:extLst>
          </p:cNvPr>
          <p:cNvSpPr txBox="1"/>
          <p:nvPr/>
        </p:nvSpPr>
        <p:spPr>
          <a:xfrm>
            <a:off x="6578863" y="314543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0,25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Rectángulo 16">
            <a:extLst>
              <a:ext uri="{FF2B5EF4-FFF2-40B4-BE49-F238E27FC236}">
                <a16:creationId xmlns:a16="http://schemas.microsoft.com/office/drawing/2014/main" id="{C4DD0946-B173-CF09-2C72-2FC7EDFDE6AF}"/>
              </a:ext>
            </a:extLst>
          </p:cNvPr>
          <p:cNvSpPr/>
          <p:nvPr/>
        </p:nvSpPr>
        <p:spPr>
          <a:xfrm>
            <a:off x="6391471" y="32354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A56C3D6-D474-2183-A7A2-B02AF1E0A6F4}"/>
              </a:ext>
            </a:extLst>
          </p:cNvPr>
          <p:cNvSpPr txBox="1"/>
          <p:nvPr/>
        </p:nvSpPr>
        <p:spPr>
          <a:xfrm>
            <a:off x="6578863" y="379857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0,25</a:t>
            </a:r>
          </a:p>
        </p:txBody>
      </p:sp>
      <p:sp>
        <p:nvSpPr>
          <p:cNvPr id="19" name="Rectángulo 18">
            <a:extLst>
              <a:ext uri="{FF2B5EF4-FFF2-40B4-BE49-F238E27FC236}">
                <a16:creationId xmlns:a16="http://schemas.microsoft.com/office/drawing/2014/main" id="{B7D234CD-C35A-5C25-3CFB-47139B6F0A02}"/>
              </a:ext>
            </a:extLst>
          </p:cNvPr>
          <p:cNvSpPr/>
          <p:nvPr/>
        </p:nvSpPr>
        <p:spPr>
          <a:xfrm>
            <a:off x="6391471" y="3888569"/>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7B8474FE-F4D4-E3BA-2118-FEE5853D3FDE}"/>
              </a:ext>
            </a:extLst>
          </p:cNvPr>
          <p:cNvSpPr txBox="1"/>
          <p:nvPr/>
        </p:nvSpPr>
        <p:spPr>
          <a:xfrm>
            <a:off x="6115442" y="272905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DAF24B9B-79B2-0F93-6897-FE2456CECB75}"/>
              </a:ext>
            </a:extLst>
          </p:cNvPr>
          <p:cNvSpPr txBox="1"/>
          <p:nvPr/>
        </p:nvSpPr>
        <p:spPr>
          <a:xfrm>
            <a:off x="7110707" y="5150582"/>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$ 15.908.898.318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81E0F80-1596-7E29-6A22-B5098D35DBB2}"/>
              </a:ext>
            </a:extLst>
          </p:cNvPr>
          <p:cNvSpPr txBox="1"/>
          <p:nvPr/>
        </p:nvSpPr>
        <p:spPr>
          <a:xfrm>
            <a:off x="5863515" y="488349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ABC6F740-7ABB-0ED8-D3B4-606DEAB2AD58}"/>
              </a:ext>
            </a:extLst>
          </p:cNvPr>
          <p:cNvSpPr txBox="1"/>
          <p:nvPr/>
        </p:nvSpPr>
        <p:spPr>
          <a:xfrm>
            <a:off x="6886772" y="552380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$ 15.908.816.889</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F91AF0CC-76A5-B178-7DC9-4CD45359EFA7}"/>
              </a:ext>
            </a:extLst>
          </p:cNvPr>
          <p:cNvSpPr txBox="1"/>
          <p:nvPr/>
        </p:nvSpPr>
        <p:spPr>
          <a:xfrm>
            <a:off x="7783207" y="589703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$ 2.983.402.510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525BF469-E400-6C04-3CED-4C716FCD29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5" name="Gráfico 24">
            <a:extLst>
              <a:ext uri="{FF2B5EF4-FFF2-40B4-BE49-F238E27FC236}">
                <a16:creationId xmlns:a16="http://schemas.microsoft.com/office/drawing/2014/main" id="{9FC2D292-820F-B942-F616-B2D2DCBF1077}"/>
              </a:ext>
            </a:extLst>
          </p:cNvPr>
          <p:cNvGraphicFramePr>
            <a:graphicFrameLocks/>
          </p:cNvGraphicFramePr>
          <p:nvPr/>
        </p:nvGraphicFramePr>
        <p:xfrm>
          <a:off x="2543369" y="2603070"/>
          <a:ext cx="2976467" cy="20450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Gráfico 27">
            <a:extLst>
              <a:ext uri="{FF2B5EF4-FFF2-40B4-BE49-F238E27FC236}">
                <a16:creationId xmlns:a16="http://schemas.microsoft.com/office/drawing/2014/main" id="{859005C6-CD34-2E72-BD6E-568E5D0D96F3}"/>
              </a:ext>
            </a:extLst>
          </p:cNvPr>
          <p:cNvGraphicFramePr>
            <a:graphicFrameLocks/>
          </p:cNvGraphicFramePr>
          <p:nvPr/>
        </p:nvGraphicFramePr>
        <p:xfrm>
          <a:off x="8496303" y="2659908"/>
          <a:ext cx="3076535" cy="20790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Tabla 29">
            <a:extLst>
              <a:ext uri="{FF2B5EF4-FFF2-40B4-BE49-F238E27FC236}">
                <a16:creationId xmlns:a16="http://schemas.microsoft.com/office/drawing/2014/main" id="{F49CDF7D-D543-17A4-D115-6672FD67286D}"/>
              </a:ext>
            </a:extLst>
          </p:cNvPr>
          <p:cNvGraphicFramePr>
            <a:graphicFrameLocks noGrp="1"/>
          </p:cNvGraphicFramePr>
          <p:nvPr/>
        </p:nvGraphicFramePr>
        <p:xfrm>
          <a:off x="1229150" y="634107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1181960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DE47540A-D691-7C3D-B9BD-D70C7396A30F}"/>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F9320C98-F4EE-E9BE-5F17-4E0766E15126}"/>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8F2CBD83-5CB2-181F-A68E-D7D8962DC573}"/>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B3BC67BB-EC58-5383-9AD0-BDC6F657BDB5}"/>
              </a:ext>
            </a:extLst>
          </p:cNvPr>
          <p:cNvSpPr txBox="1"/>
          <p:nvPr/>
        </p:nvSpPr>
        <p:spPr>
          <a:xfrm>
            <a:off x="613488" y="1026068"/>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3- </a:t>
            </a:r>
            <a:r>
              <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rPr>
              <a:t>Desarrollar un programa de renovación de vehículos de la Unidad Administrativa Cuerpo Oficial de Bomberos de Bogotá</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Operativa.</a:t>
            </a:r>
          </a:p>
        </p:txBody>
      </p:sp>
      <p:sp>
        <p:nvSpPr>
          <p:cNvPr id="5" name="CuadroTexto 4">
            <a:extLst>
              <a:ext uri="{FF2B5EF4-FFF2-40B4-BE49-F238E27FC236}">
                <a16:creationId xmlns:a16="http://schemas.microsoft.com/office/drawing/2014/main" id="{BCE12427-E9B6-0457-DB09-F5FA0BEED89E}"/>
              </a:ext>
            </a:extLst>
          </p:cNvPr>
          <p:cNvSpPr txBox="1"/>
          <p:nvPr/>
        </p:nvSpPr>
        <p:spPr>
          <a:xfrm>
            <a:off x="1027148" y="289361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a:t>
            </a:r>
          </a:p>
        </p:txBody>
      </p:sp>
      <p:sp>
        <p:nvSpPr>
          <p:cNvPr id="6" name="Rectángulo 5">
            <a:extLst>
              <a:ext uri="{FF2B5EF4-FFF2-40B4-BE49-F238E27FC236}">
                <a16:creationId xmlns:a16="http://schemas.microsoft.com/office/drawing/2014/main" id="{EFE02D67-E8FD-0730-593B-4089788A8700}"/>
              </a:ext>
            </a:extLst>
          </p:cNvPr>
          <p:cNvSpPr/>
          <p:nvPr/>
        </p:nvSpPr>
        <p:spPr>
          <a:xfrm>
            <a:off x="839756" y="2983615"/>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8C246213-77B6-A9C3-CA97-B8EE0227E3F7}"/>
              </a:ext>
            </a:extLst>
          </p:cNvPr>
          <p:cNvSpPr txBox="1"/>
          <p:nvPr/>
        </p:nvSpPr>
        <p:spPr>
          <a:xfrm>
            <a:off x="161588" y="3494361"/>
            <a:ext cx="5474102"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Esta actividad se reprogramó para ejecutar en las vigencia 2026 y 2027, el presupuesto para la vigencia 2025, se redistribuyó teniendo en cuenta las necesidades de la Subdirección Operativa.</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B0F2DBA7-9960-4B0F-3907-3A1E81018041}"/>
              </a:ext>
            </a:extLst>
          </p:cNvPr>
          <p:cNvSpPr txBox="1"/>
          <p:nvPr/>
        </p:nvSpPr>
        <p:spPr>
          <a:xfrm>
            <a:off x="563727" y="2477240"/>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13B806E-2E12-317A-26C7-98175A01DA93}"/>
              </a:ext>
            </a:extLst>
          </p:cNvPr>
          <p:cNvSpPr txBox="1"/>
          <p:nvPr/>
        </p:nvSpPr>
        <p:spPr>
          <a:xfrm>
            <a:off x="1558992" y="5132961"/>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D1859DCF-B363-E347-21B0-C51653612791}"/>
              </a:ext>
            </a:extLst>
          </p:cNvPr>
          <p:cNvSpPr txBox="1"/>
          <p:nvPr/>
        </p:nvSpPr>
        <p:spPr>
          <a:xfrm>
            <a:off x="300493" y="478640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623DFC5A-A2C3-7F3D-2BD3-7DFE2F80D123}"/>
              </a:ext>
            </a:extLst>
          </p:cNvPr>
          <p:cNvSpPr txBox="1"/>
          <p:nvPr/>
        </p:nvSpPr>
        <p:spPr>
          <a:xfrm>
            <a:off x="1335057" y="55061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5FEC70AB-703E-0599-7877-5DF66BA6E7AA}"/>
              </a:ext>
            </a:extLst>
          </p:cNvPr>
          <p:cNvSpPr txBox="1"/>
          <p:nvPr/>
        </p:nvSpPr>
        <p:spPr>
          <a:xfrm>
            <a:off x="2258788" y="586074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9409D629-FE87-18A9-B562-07E3288F7768}"/>
              </a:ext>
            </a:extLst>
          </p:cNvPr>
          <p:cNvSpPr txBox="1"/>
          <p:nvPr/>
        </p:nvSpPr>
        <p:spPr>
          <a:xfrm>
            <a:off x="6031465" y="1009650"/>
            <a:ext cx="5367433"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rPr>
              <a:t>4-Desarrollar 3 estrategias para el fortalecimiento de la logística en la atención de emergencias.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Logística</a:t>
            </a:r>
          </a:p>
        </p:txBody>
      </p:sp>
      <p:sp>
        <p:nvSpPr>
          <p:cNvPr id="16" name="CuadroTexto 15">
            <a:extLst>
              <a:ext uri="{FF2B5EF4-FFF2-40B4-BE49-F238E27FC236}">
                <a16:creationId xmlns:a16="http://schemas.microsoft.com/office/drawing/2014/main" id="{1E61921E-49CB-98C4-E53B-404DD37029A0}"/>
              </a:ext>
            </a:extLst>
          </p:cNvPr>
          <p:cNvSpPr txBox="1"/>
          <p:nvPr/>
        </p:nvSpPr>
        <p:spPr>
          <a:xfrm>
            <a:off x="6578863" y="294960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0,75</a:t>
            </a:r>
          </a:p>
        </p:txBody>
      </p:sp>
      <p:sp>
        <p:nvSpPr>
          <p:cNvPr id="17" name="Rectángulo 16">
            <a:extLst>
              <a:ext uri="{FF2B5EF4-FFF2-40B4-BE49-F238E27FC236}">
                <a16:creationId xmlns:a16="http://schemas.microsoft.com/office/drawing/2014/main" id="{674701F9-B78F-6BB2-736F-7ED16E56D34E}"/>
              </a:ext>
            </a:extLst>
          </p:cNvPr>
          <p:cNvSpPr/>
          <p:nvPr/>
        </p:nvSpPr>
        <p:spPr>
          <a:xfrm>
            <a:off x="6391471" y="303959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06C5A99-24B5-09EE-9845-AC642E361AA3}"/>
              </a:ext>
            </a:extLst>
          </p:cNvPr>
          <p:cNvSpPr txBox="1"/>
          <p:nvPr/>
        </p:nvSpPr>
        <p:spPr>
          <a:xfrm>
            <a:off x="6578863" y="360274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0,75</a:t>
            </a:r>
          </a:p>
        </p:txBody>
      </p:sp>
      <p:sp>
        <p:nvSpPr>
          <p:cNvPr id="19" name="Rectángulo 18">
            <a:extLst>
              <a:ext uri="{FF2B5EF4-FFF2-40B4-BE49-F238E27FC236}">
                <a16:creationId xmlns:a16="http://schemas.microsoft.com/office/drawing/2014/main" id="{DA95A9FD-7AA2-B2F8-32C4-638CEE79F473}"/>
              </a:ext>
            </a:extLst>
          </p:cNvPr>
          <p:cNvSpPr/>
          <p:nvPr/>
        </p:nvSpPr>
        <p:spPr>
          <a:xfrm>
            <a:off x="6391471" y="3692739"/>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9E61933A-5DD8-4F58-EEE0-696A9B089EAB}"/>
              </a:ext>
            </a:extLst>
          </p:cNvPr>
          <p:cNvSpPr txBox="1"/>
          <p:nvPr/>
        </p:nvSpPr>
        <p:spPr>
          <a:xfrm>
            <a:off x="6115442" y="253322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31B7275E-3DEF-6E15-4EEF-4BB2809C2CFF}"/>
              </a:ext>
            </a:extLst>
          </p:cNvPr>
          <p:cNvSpPr txBox="1"/>
          <p:nvPr/>
        </p:nvSpPr>
        <p:spPr>
          <a:xfrm>
            <a:off x="7110707" y="5104966"/>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$ 9.887.309.112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92887CC-12F0-2CB8-39EB-43A173E858D9}"/>
              </a:ext>
            </a:extLst>
          </p:cNvPr>
          <p:cNvSpPr txBox="1"/>
          <p:nvPr/>
        </p:nvSpPr>
        <p:spPr>
          <a:xfrm>
            <a:off x="5863515" y="468858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3034C56C-81C0-F01B-8E4E-963C522F47DA}"/>
              </a:ext>
            </a:extLst>
          </p:cNvPr>
          <p:cNvSpPr txBox="1"/>
          <p:nvPr/>
        </p:nvSpPr>
        <p:spPr>
          <a:xfrm>
            <a:off x="6886772" y="5478191"/>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$ 9.886.895.021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49D968C0-B7D3-CAC7-7559-EBE9B847539F}"/>
              </a:ext>
            </a:extLst>
          </p:cNvPr>
          <p:cNvSpPr txBox="1"/>
          <p:nvPr/>
        </p:nvSpPr>
        <p:spPr>
          <a:xfrm>
            <a:off x="7810503" y="5851416"/>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$ 7.846.671.663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2E615C61-795A-1989-4DB1-7921EB3452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5" name="Gráfico 24">
            <a:extLst>
              <a:ext uri="{FF2B5EF4-FFF2-40B4-BE49-F238E27FC236}">
                <a16:creationId xmlns:a16="http://schemas.microsoft.com/office/drawing/2014/main" id="{7E8770ED-E4A2-E8D6-2C29-D720AB19786B}"/>
              </a:ext>
            </a:extLst>
          </p:cNvPr>
          <p:cNvGraphicFramePr>
            <a:graphicFrameLocks/>
          </p:cNvGraphicFramePr>
          <p:nvPr/>
        </p:nvGraphicFramePr>
        <p:xfrm>
          <a:off x="8350898" y="2181859"/>
          <a:ext cx="3227614" cy="22561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Tabla 25">
            <a:extLst>
              <a:ext uri="{FF2B5EF4-FFF2-40B4-BE49-F238E27FC236}">
                <a16:creationId xmlns:a16="http://schemas.microsoft.com/office/drawing/2014/main" id="{C9338614-D1E7-103B-0C56-6DC842C2D48E}"/>
              </a:ext>
            </a:extLst>
          </p:cNvPr>
          <p:cNvGraphicFramePr>
            <a:graphicFrameLocks noGrp="1"/>
          </p:cNvGraphicFramePr>
          <p:nvPr/>
        </p:nvGraphicFramePr>
        <p:xfrm>
          <a:off x="1229150" y="6339840"/>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2867732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5270B348-65EE-576F-B910-BE3BE72A905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7FF58CC-FDBB-3140-B96D-91262D54516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9615088E-8086-5159-0DC0-1A966712BD0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5D64A2FF-D2C9-8AB1-A20F-840929F05AF1}"/>
              </a:ext>
            </a:extLst>
          </p:cNvPr>
          <p:cNvSpPr txBox="1"/>
          <p:nvPr/>
        </p:nvSpPr>
        <p:spPr>
          <a:xfrm>
            <a:off x="440026" y="944354"/>
            <a:ext cx="5022202"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rPr>
              <a:t>5-Realizar 3 Estrategias de Investigación, desarrollo e innovación en gestión del riesgo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Gestión del Riesgo.</a:t>
            </a:r>
          </a:p>
        </p:txBody>
      </p:sp>
      <p:sp>
        <p:nvSpPr>
          <p:cNvPr id="5" name="CuadroTexto 4">
            <a:extLst>
              <a:ext uri="{FF2B5EF4-FFF2-40B4-BE49-F238E27FC236}">
                <a16:creationId xmlns:a16="http://schemas.microsoft.com/office/drawing/2014/main" id="{EBFBC461-9657-AC2B-165B-6222DAE82C92}"/>
              </a:ext>
            </a:extLst>
          </p:cNvPr>
          <p:cNvSpPr txBox="1"/>
          <p:nvPr/>
        </p:nvSpPr>
        <p:spPr>
          <a:xfrm>
            <a:off x="1027148" y="298243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0,75</a:t>
            </a:r>
          </a:p>
        </p:txBody>
      </p:sp>
      <p:sp>
        <p:nvSpPr>
          <p:cNvPr id="6" name="Rectángulo 5">
            <a:extLst>
              <a:ext uri="{FF2B5EF4-FFF2-40B4-BE49-F238E27FC236}">
                <a16:creationId xmlns:a16="http://schemas.microsoft.com/office/drawing/2014/main" id="{03766D4A-1B26-C31D-877B-A2F87A558F77}"/>
              </a:ext>
            </a:extLst>
          </p:cNvPr>
          <p:cNvSpPr/>
          <p:nvPr/>
        </p:nvSpPr>
        <p:spPr>
          <a:xfrm>
            <a:off x="839756" y="307243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C3EB573E-3AB7-CB92-32A3-87F86D48FDAE}"/>
              </a:ext>
            </a:extLst>
          </p:cNvPr>
          <p:cNvSpPr txBox="1"/>
          <p:nvPr/>
        </p:nvSpPr>
        <p:spPr>
          <a:xfrm>
            <a:off x="1027148" y="36355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0,75</a:t>
            </a:r>
          </a:p>
        </p:txBody>
      </p:sp>
      <p:sp>
        <p:nvSpPr>
          <p:cNvPr id="9" name="Rectángulo 8">
            <a:extLst>
              <a:ext uri="{FF2B5EF4-FFF2-40B4-BE49-F238E27FC236}">
                <a16:creationId xmlns:a16="http://schemas.microsoft.com/office/drawing/2014/main" id="{694DC531-56DF-D43E-9F3E-1F2FEC9ED28F}"/>
              </a:ext>
            </a:extLst>
          </p:cNvPr>
          <p:cNvSpPr/>
          <p:nvPr/>
        </p:nvSpPr>
        <p:spPr>
          <a:xfrm>
            <a:off x="839756" y="3725576"/>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191865DE-897E-5426-E97A-7C20A02C98A4}"/>
              </a:ext>
            </a:extLst>
          </p:cNvPr>
          <p:cNvSpPr txBox="1"/>
          <p:nvPr/>
        </p:nvSpPr>
        <p:spPr>
          <a:xfrm>
            <a:off x="502395" y="249751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FEADB69-E3AF-326E-8BD3-264CC910D652}"/>
              </a:ext>
            </a:extLst>
          </p:cNvPr>
          <p:cNvSpPr txBox="1"/>
          <p:nvPr/>
        </p:nvSpPr>
        <p:spPr>
          <a:xfrm>
            <a:off x="1558992" y="5122133"/>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473.496.500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292ACE28-0FAD-4EC3-9526-BFD23F7D4FD1}"/>
              </a:ext>
            </a:extLst>
          </p:cNvPr>
          <p:cNvSpPr txBox="1"/>
          <p:nvPr/>
        </p:nvSpPr>
        <p:spPr>
          <a:xfrm>
            <a:off x="311800" y="478973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A24C26F5-7A3F-CECA-8BC5-002785FE3530}"/>
              </a:ext>
            </a:extLst>
          </p:cNvPr>
          <p:cNvSpPr txBox="1"/>
          <p:nvPr/>
        </p:nvSpPr>
        <p:spPr>
          <a:xfrm>
            <a:off x="1335057" y="5495358"/>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473.496.500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E224B693-34FB-5C5C-E7C6-F1A393300509}"/>
              </a:ext>
            </a:extLst>
          </p:cNvPr>
          <p:cNvSpPr txBox="1"/>
          <p:nvPr/>
        </p:nvSpPr>
        <p:spPr>
          <a:xfrm>
            <a:off x="2258788" y="5840590"/>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$ 429.843.167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0DAB4F4-AAC6-3B20-BD09-49858F05EC12}"/>
              </a:ext>
            </a:extLst>
          </p:cNvPr>
          <p:cNvSpPr txBox="1"/>
          <p:nvPr/>
        </p:nvSpPr>
        <p:spPr>
          <a:xfrm>
            <a:off x="5941269" y="751271"/>
            <a:ext cx="5367433"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rPr>
              <a:t>6-Implementar un sistema de monitoreo y seguimiento a incidentes y emergencias para Bogotá, incluyendo cerros orientales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Gestión del Riesgo.</a:t>
            </a:r>
          </a:p>
        </p:txBody>
      </p:sp>
      <p:sp>
        <p:nvSpPr>
          <p:cNvPr id="16" name="CuadroTexto 15">
            <a:extLst>
              <a:ext uri="{FF2B5EF4-FFF2-40B4-BE49-F238E27FC236}">
                <a16:creationId xmlns:a16="http://schemas.microsoft.com/office/drawing/2014/main" id="{95B69DFB-1B4E-9A11-BE65-390E70C4EE41}"/>
              </a:ext>
            </a:extLst>
          </p:cNvPr>
          <p:cNvSpPr txBox="1"/>
          <p:nvPr/>
        </p:nvSpPr>
        <p:spPr>
          <a:xfrm>
            <a:off x="6655375" y="288756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0,30</a:t>
            </a:r>
          </a:p>
        </p:txBody>
      </p:sp>
      <p:sp>
        <p:nvSpPr>
          <p:cNvPr id="17" name="Rectángulo 16">
            <a:extLst>
              <a:ext uri="{FF2B5EF4-FFF2-40B4-BE49-F238E27FC236}">
                <a16:creationId xmlns:a16="http://schemas.microsoft.com/office/drawing/2014/main" id="{76984A64-4AFE-4C5D-549C-D65239F1E446}"/>
              </a:ext>
            </a:extLst>
          </p:cNvPr>
          <p:cNvSpPr/>
          <p:nvPr/>
        </p:nvSpPr>
        <p:spPr>
          <a:xfrm>
            <a:off x="6365421" y="297918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D746A9E9-DA17-9922-7FCF-2799A44ED2C7}"/>
              </a:ext>
            </a:extLst>
          </p:cNvPr>
          <p:cNvSpPr txBox="1"/>
          <p:nvPr/>
        </p:nvSpPr>
        <p:spPr>
          <a:xfrm>
            <a:off x="6668076" y="362052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0,30</a:t>
            </a:r>
          </a:p>
        </p:txBody>
      </p:sp>
      <p:sp>
        <p:nvSpPr>
          <p:cNvPr id="19" name="Rectángulo 18">
            <a:extLst>
              <a:ext uri="{FF2B5EF4-FFF2-40B4-BE49-F238E27FC236}">
                <a16:creationId xmlns:a16="http://schemas.microsoft.com/office/drawing/2014/main" id="{FE48200C-48EF-AF3B-B3B3-8AF03864E760}"/>
              </a:ext>
            </a:extLst>
          </p:cNvPr>
          <p:cNvSpPr/>
          <p:nvPr/>
        </p:nvSpPr>
        <p:spPr>
          <a:xfrm>
            <a:off x="6373589" y="3725576"/>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04E37226-A56B-1FDD-6528-B4BBFEB96745}"/>
              </a:ext>
            </a:extLst>
          </p:cNvPr>
          <p:cNvSpPr txBox="1"/>
          <p:nvPr/>
        </p:nvSpPr>
        <p:spPr>
          <a:xfrm>
            <a:off x="6186198" y="247118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4CD0CB2C-8207-D4D1-3542-C767ABBCA427}"/>
              </a:ext>
            </a:extLst>
          </p:cNvPr>
          <p:cNvSpPr txBox="1"/>
          <p:nvPr/>
        </p:nvSpPr>
        <p:spPr>
          <a:xfrm>
            <a:off x="7110707" y="4935515"/>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$ 463.950.000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A8C898F-0009-6FBA-1C0F-A42CB40F66F7}"/>
              </a:ext>
            </a:extLst>
          </p:cNvPr>
          <p:cNvSpPr txBox="1"/>
          <p:nvPr/>
        </p:nvSpPr>
        <p:spPr>
          <a:xfrm>
            <a:off x="5863515" y="4519136"/>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1EA63754-BE9A-1BB5-6049-DB42D7CE06BE}"/>
              </a:ext>
            </a:extLst>
          </p:cNvPr>
          <p:cNvSpPr txBox="1"/>
          <p:nvPr/>
        </p:nvSpPr>
        <p:spPr>
          <a:xfrm>
            <a:off x="6886772" y="5308740"/>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$ 463.950.000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D680112C-84E7-541C-D83D-F90ED4932BE0}"/>
              </a:ext>
            </a:extLst>
          </p:cNvPr>
          <p:cNvSpPr txBox="1"/>
          <p:nvPr/>
        </p:nvSpPr>
        <p:spPr>
          <a:xfrm>
            <a:off x="7810503" y="5681965"/>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$ 459.516.666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99BCDEAE-B66C-0510-F390-C409492A2C02}"/>
              </a:ext>
            </a:extLst>
          </p:cNvPr>
          <p:cNvCxnSpPr>
            <a:cxnSpLocks/>
          </p:cNvCxnSpPr>
          <p:nvPr/>
        </p:nvCxnSpPr>
        <p:spPr>
          <a:xfrm>
            <a:off x="5775650" y="918130"/>
            <a:ext cx="24880" cy="5261014"/>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8" name="Gráfico 27">
            <a:extLst>
              <a:ext uri="{FF2B5EF4-FFF2-40B4-BE49-F238E27FC236}">
                <a16:creationId xmlns:a16="http://schemas.microsoft.com/office/drawing/2014/main" id="{E765223A-BF3F-15DC-06A2-B03296663F69}"/>
              </a:ext>
            </a:extLst>
          </p:cNvPr>
          <p:cNvGraphicFramePr>
            <a:graphicFrameLocks/>
          </p:cNvGraphicFramePr>
          <p:nvPr/>
        </p:nvGraphicFramePr>
        <p:xfrm>
          <a:off x="2291444" y="2410520"/>
          <a:ext cx="3227614" cy="22561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Gráfico 28">
            <a:extLst>
              <a:ext uri="{FF2B5EF4-FFF2-40B4-BE49-F238E27FC236}">
                <a16:creationId xmlns:a16="http://schemas.microsoft.com/office/drawing/2014/main" id="{5D6A98D1-45B8-69E3-B357-49B6DC479B8C}"/>
              </a:ext>
            </a:extLst>
          </p:cNvPr>
          <p:cNvGraphicFramePr>
            <a:graphicFrameLocks/>
          </p:cNvGraphicFramePr>
          <p:nvPr/>
        </p:nvGraphicFramePr>
        <p:xfrm>
          <a:off x="8350898" y="2365053"/>
          <a:ext cx="3184070" cy="23459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Tabla 29">
            <a:extLst>
              <a:ext uri="{FF2B5EF4-FFF2-40B4-BE49-F238E27FC236}">
                <a16:creationId xmlns:a16="http://schemas.microsoft.com/office/drawing/2014/main" id="{04D20991-CE71-BE8D-1B64-6FBA91E74644}"/>
              </a:ext>
            </a:extLst>
          </p:cNvPr>
          <p:cNvGraphicFramePr>
            <a:graphicFrameLocks noGrp="1"/>
          </p:cNvGraphicFramePr>
          <p:nvPr/>
        </p:nvGraphicFramePr>
        <p:xfrm>
          <a:off x="1306904" y="6286677"/>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1960208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4239F9AF-380F-26C3-21A3-7CB332CCF433}"/>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D872B77-9C97-664D-D8B4-4A3307572C30}"/>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solidFill>
                  <a:prstClr val="black"/>
                </a:solidFill>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AB36020C-2734-DFB8-BEC3-B1036A0E104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E52FAF08-D55E-3201-C6E9-D5D6727FE912}"/>
              </a:ext>
            </a:extLst>
          </p:cNvPr>
          <p:cNvSpPr txBox="1"/>
          <p:nvPr/>
        </p:nvSpPr>
        <p:spPr>
          <a:xfrm>
            <a:off x="613488" y="1175854"/>
            <a:ext cx="5022202"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rPr>
              <a:t>7-Adecuar 4 Sedes de la UAECOB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Corporativa.</a:t>
            </a:r>
          </a:p>
        </p:txBody>
      </p:sp>
      <p:sp>
        <p:nvSpPr>
          <p:cNvPr id="5" name="CuadroTexto 4">
            <a:extLst>
              <a:ext uri="{FF2B5EF4-FFF2-40B4-BE49-F238E27FC236}">
                <a16:creationId xmlns:a16="http://schemas.microsoft.com/office/drawing/2014/main" id="{630C8CB2-948A-590D-B8B9-0A5504935246}"/>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0,30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132845F-B7DC-6784-21FD-5F4EFA884FD1}"/>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2A5248AE-03FA-5119-EA65-12E21CBAE8CB}"/>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0,30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Rectángulo 7">
            <a:extLst>
              <a:ext uri="{FF2B5EF4-FFF2-40B4-BE49-F238E27FC236}">
                <a16:creationId xmlns:a16="http://schemas.microsoft.com/office/drawing/2014/main" id="{CEADA361-2D8F-9549-327B-6AFB85CBCA02}"/>
              </a:ext>
            </a:extLst>
          </p:cNvPr>
          <p:cNvSpPr/>
          <p:nvPr/>
        </p:nvSpPr>
        <p:spPr>
          <a:xfrm>
            <a:off x="858417" y="3408783"/>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4777B8C0-C26C-D5F0-1823-7A0E33DE96E7}"/>
              </a:ext>
            </a:extLst>
          </p:cNvPr>
          <p:cNvSpPr txBox="1"/>
          <p:nvPr/>
        </p:nvSpPr>
        <p:spPr>
          <a:xfrm>
            <a:off x="582388" y="224926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4071858E-82B6-3EAF-9024-D7069C24A4EB}"/>
              </a:ext>
            </a:extLst>
          </p:cNvPr>
          <p:cNvSpPr txBox="1"/>
          <p:nvPr/>
        </p:nvSpPr>
        <p:spPr>
          <a:xfrm>
            <a:off x="1620416" y="4931148"/>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$ 8.552.780.572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1CF1F3F0-965E-B4E3-8984-BD71E71DEAEB}"/>
              </a:ext>
            </a:extLst>
          </p:cNvPr>
          <p:cNvSpPr txBox="1"/>
          <p:nvPr/>
        </p:nvSpPr>
        <p:spPr>
          <a:xfrm>
            <a:off x="509690" y="460407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1635C09B-D697-F4F3-859D-E6E0BF694B0B}"/>
              </a:ext>
            </a:extLst>
          </p:cNvPr>
          <p:cNvSpPr txBox="1"/>
          <p:nvPr/>
        </p:nvSpPr>
        <p:spPr>
          <a:xfrm>
            <a:off x="1417477" y="533287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$ 8.552.780.572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CA9852C-F995-04DE-9073-DAD2C0E1259D}"/>
              </a:ext>
            </a:extLst>
          </p:cNvPr>
          <p:cNvSpPr txBox="1"/>
          <p:nvPr/>
        </p:nvSpPr>
        <p:spPr>
          <a:xfrm>
            <a:off x="2137490" y="564846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$ 7.733.799.545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2DE10D2D-F767-232C-AAB0-D07BD74470A9}"/>
              </a:ext>
            </a:extLst>
          </p:cNvPr>
          <p:cNvSpPr txBox="1"/>
          <p:nvPr/>
        </p:nvSpPr>
        <p:spPr>
          <a:xfrm>
            <a:off x="6006582" y="1054557"/>
            <a:ext cx="5367433"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8-Construir 1 sede de bomberos de la UAECOB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Corporativa.</a:t>
            </a:r>
          </a:p>
        </p:txBody>
      </p:sp>
      <p:sp>
        <p:nvSpPr>
          <p:cNvPr id="15" name="CuadroTexto 14">
            <a:extLst>
              <a:ext uri="{FF2B5EF4-FFF2-40B4-BE49-F238E27FC236}">
                <a16:creationId xmlns:a16="http://schemas.microsoft.com/office/drawing/2014/main" id="{B3A62BA2-CDAD-9E18-79F9-DBA2A48CC554}"/>
              </a:ext>
            </a:extLst>
          </p:cNvPr>
          <p:cNvSpPr txBox="1"/>
          <p:nvPr/>
        </p:nvSpPr>
        <p:spPr>
          <a:xfrm>
            <a:off x="7110707" y="5082272"/>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$ 512.741.174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631655C7-DE26-3CA9-CD93-043882324E81}"/>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13A303BA-237A-0804-AA7E-0864671B0483}"/>
              </a:ext>
            </a:extLst>
          </p:cNvPr>
          <p:cNvSpPr txBox="1"/>
          <p:nvPr/>
        </p:nvSpPr>
        <p:spPr>
          <a:xfrm>
            <a:off x="6886772" y="545549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$ 512.741.174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4E109CE8-2775-2B8F-F97A-4AA4589F278C}"/>
              </a:ext>
            </a:extLst>
          </p:cNvPr>
          <p:cNvSpPr txBox="1"/>
          <p:nvPr/>
        </p:nvSpPr>
        <p:spPr>
          <a:xfrm>
            <a:off x="7810503" y="582872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$ 131.616.664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AD88AFE0-7C6B-ABDB-0202-F2577E5256CE}"/>
              </a:ext>
            </a:extLst>
          </p:cNvPr>
          <p:cNvSpPr txBox="1"/>
          <p:nvPr/>
        </p:nvSpPr>
        <p:spPr>
          <a:xfrm>
            <a:off x="6690828"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0,02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Rectángulo 20">
            <a:extLst>
              <a:ext uri="{FF2B5EF4-FFF2-40B4-BE49-F238E27FC236}">
                <a16:creationId xmlns:a16="http://schemas.microsoft.com/office/drawing/2014/main" id="{C9A291D8-0397-3620-F5E0-E6FAFA3CD450}"/>
              </a:ext>
            </a:extLst>
          </p:cNvPr>
          <p:cNvSpPr/>
          <p:nvPr/>
        </p:nvSpPr>
        <p:spPr>
          <a:xfrm>
            <a:off x="6456786" y="277214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045CA292-20BA-60A6-69D7-2C854D795269}"/>
              </a:ext>
            </a:extLst>
          </p:cNvPr>
          <p:cNvSpPr txBox="1"/>
          <p:nvPr/>
        </p:nvSpPr>
        <p:spPr>
          <a:xfrm>
            <a:off x="6755196" y="33733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0,02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Rectángulo 23">
            <a:extLst>
              <a:ext uri="{FF2B5EF4-FFF2-40B4-BE49-F238E27FC236}">
                <a16:creationId xmlns:a16="http://schemas.microsoft.com/office/drawing/2014/main" id="{DF0A9A24-6A38-1519-CF03-7A5FC5FD518E}"/>
              </a:ext>
            </a:extLst>
          </p:cNvPr>
          <p:cNvSpPr/>
          <p:nvPr/>
        </p:nvSpPr>
        <p:spPr>
          <a:xfrm>
            <a:off x="6498814" y="3460493"/>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22F7C3C0-0479-400F-FAF2-FFE2A67620F9}"/>
              </a:ext>
            </a:extLst>
          </p:cNvPr>
          <p:cNvSpPr txBox="1"/>
          <p:nvPr/>
        </p:nvSpPr>
        <p:spPr>
          <a:xfrm>
            <a:off x="6157429" y="2267178"/>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6" name="Conector recto 25">
            <a:extLst>
              <a:ext uri="{FF2B5EF4-FFF2-40B4-BE49-F238E27FC236}">
                <a16:creationId xmlns:a16="http://schemas.microsoft.com/office/drawing/2014/main" id="{907BB80C-9FD5-1E87-BEE4-7441577E1E67}"/>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2" name="Gráfico 21">
            <a:extLst>
              <a:ext uri="{FF2B5EF4-FFF2-40B4-BE49-F238E27FC236}">
                <a16:creationId xmlns:a16="http://schemas.microsoft.com/office/drawing/2014/main" id="{A2181F9E-E731-91B2-7BF8-768F2CD5D9C2}"/>
              </a:ext>
            </a:extLst>
          </p:cNvPr>
          <p:cNvGraphicFramePr>
            <a:graphicFrameLocks/>
          </p:cNvGraphicFramePr>
          <p:nvPr/>
        </p:nvGraphicFramePr>
        <p:xfrm>
          <a:off x="2415642" y="2145793"/>
          <a:ext cx="3184070" cy="23459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Gráfico 26">
            <a:extLst>
              <a:ext uri="{FF2B5EF4-FFF2-40B4-BE49-F238E27FC236}">
                <a16:creationId xmlns:a16="http://schemas.microsoft.com/office/drawing/2014/main" id="{62C988D9-6B29-3E94-12A9-F8811D760F24}"/>
              </a:ext>
            </a:extLst>
          </p:cNvPr>
          <p:cNvGraphicFramePr>
            <a:graphicFrameLocks/>
          </p:cNvGraphicFramePr>
          <p:nvPr/>
        </p:nvGraphicFramePr>
        <p:xfrm>
          <a:off x="8350897" y="2089724"/>
          <a:ext cx="3042663" cy="240205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Tabla 29">
            <a:extLst>
              <a:ext uri="{FF2B5EF4-FFF2-40B4-BE49-F238E27FC236}">
                <a16:creationId xmlns:a16="http://schemas.microsoft.com/office/drawing/2014/main" id="{79D25F02-7A7D-A0A4-6939-B76472F98FE9}"/>
              </a:ext>
            </a:extLst>
          </p:cNvPr>
          <p:cNvGraphicFramePr>
            <a:graphicFrameLocks noGrp="1"/>
          </p:cNvGraphicFramePr>
          <p:nvPr/>
        </p:nvGraphicFramePr>
        <p:xfrm>
          <a:off x="1153565" y="6342066"/>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2759026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912B2938-BC94-F4EE-413A-7074AF9B649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72454BC6-8A25-3B24-BB92-F098C4802A40}"/>
              </a:ext>
            </a:extLst>
          </p:cNvPr>
          <p:cNvSpPr/>
          <p:nvPr/>
        </p:nvSpPr>
        <p:spPr>
          <a:xfrm>
            <a:off x="600530" y="4845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6DAF84E-6110-E34C-D95D-3DC9A3E441D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0388F680-D711-A8BC-0EC4-D7999DD34407}"/>
              </a:ext>
            </a:extLst>
          </p:cNvPr>
          <p:cNvSpPr txBox="1"/>
          <p:nvPr/>
        </p:nvSpPr>
        <p:spPr>
          <a:xfrm>
            <a:off x="320352" y="834538"/>
            <a:ext cx="5367433"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rPr>
              <a:t>9-Implementar el 100% del programa de capacitación, formación y entrenamiento al personal uniformado de la Unidad Administrativa Cuerpo Oficial de Bomberos de Bogotá.</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Gestión Humana.</a:t>
            </a:r>
          </a:p>
        </p:txBody>
      </p:sp>
      <p:sp>
        <p:nvSpPr>
          <p:cNvPr id="5" name="CuadroTexto 4">
            <a:extLst>
              <a:ext uri="{FF2B5EF4-FFF2-40B4-BE49-F238E27FC236}">
                <a16:creationId xmlns:a16="http://schemas.microsoft.com/office/drawing/2014/main" id="{73CF3343-245E-0C5C-97C1-6853957F7F03}"/>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6" name="Rectángulo 5">
            <a:extLst>
              <a:ext uri="{FF2B5EF4-FFF2-40B4-BE49-F238E27FC236}">
                <a16:creationId xmlns:a16="http://schemas.microsoft.com/office/drawing/2014/main" id="{5AB49092-B08E-12A7-3CB2-D205C6E21F34}"/>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5C304F71-A578-CAC3-36F1-D777676D219E}"/>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8" name="Rectángulo 7">
            <a:extLst>
              <a:ext uri="{FF2B5EF4-FFF2-40B4-BE49-F238E27FC236}">
                <a16:creationId xmlns:a16="http://schemas.microsoft.com/office/drawing/2014/main" id="{68B2AFC8-8E2E-D5A0-3BAB-5BDA78F16C27}"/>
              </a:ext>
            </a:extLst>
          </p:cNvPr>
          <p:cNvSpPr/>
          <p:nvPr/>
        </p:nvSpPr>
        <p:spPr>
          <a:xfrm>
            <a:off x="858417" y="3408783"/>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D7413979-4653-82AA-04C2-35E4F2A489EC}"/>
              </a:ext>
            </a:extLst>
          </p:cNvPr>
          <p:cNvSpPr txBox="1"/>
          <p:nvPr/>
        </p:nvSpPr>
        <p:spPr>
          <a:xfrm>
            <a:off x="583215" y="233141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89C44900-81A6-7988-56FD-BFD444ED4C39}"/>
              </a:ext>
            </a:extLst>
          </p:cNvPr>
          <p:cNvSpPr txBox="1"/>
          <p:nvPr/>
        </p:nvSpPr>
        <p:spPr>
          <a:xfrm>
            <a:off x="1620416" y="4931148"/>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$ 4.532.590.117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46CA799F-6EA7-3C3D-60E3-EFFF8B991CCB}"/>
              </a:ext>
            </a:extLst>
          </p:cNvPr>
          <p:cNvSpPr txBox="1"/>
          <p:nvPr/>
        </p:nvSpPr>
        <p:spPr>
          <a:xfrm>
            <a:off x="509690" y="460407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8934276A-14C6-BAFD-F644-29BF83BD34DC}"/>
              </a:ext>
            </a:extLst>
          </p:cNvPr>
          <p:cNvSpPr txBox="1"/>
          <p:nvPr/>
        </p:nvSpPr>
        <p:spPr>
          <a:xfrm>
            <a:off x="1417477" y="533287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$ 4.532.590.117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DDD99912-C8B7-DC09-0E53-D632361E6D4D}"/>
              </a:ext>
            </a:extLst>
          </p:cNvPr>
          <p:cNvSpPr txBox="1"/>
          <p:nvPr/>
        </p:nvSpPr>
        <p:spPr>
          <a:xfrm>
            <a:off x="2137490" y="564846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$ 3.869.595.812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8234E024-EE7A-A0BB-9AA2-13944DF5B69E}"/>
              </a:ext>
            </a:extLst>
          </p:cNvPr>
          <p:cNvSpPr txBox="1"/>
          <p:nvPr/>
        </p:nvSpPr>
        <p:spPr>
          <a:xfrm>
            <a:off x="5953439" y="823458"/>
            <a:ext cx="5367433"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rPr>
              <a:t>10-Realizar 2 documentos de lineamientos técnicos para la construcción de estaciones de bomberos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Corporativa.</a:t>
            </a:r>
          </a:p>
        </p:txBody>
      </p:sp>
      <p:sp>
        <p:nvSpPr>
          <p:cNvPr id="15" name="CuadroTexto 14">
            <a:extLst>
              <a:ext uri="{FF2B5EF4-FFF2-40B4-BE49-F238E27FC236}">
                <a16:creationId xmlns:a16="http://schemas.microsoft.com/office/drawing/2014/main" id="{F62A3280-BFE4-A7C6-5376-4CE8018740BE}"/>
              </a:ext>
            </a:extLst>
          </p:cNvPr>
          <p:cNvSpPr txBox="1"/>
          <p:nvPr/>
        </p:nvSpPr>
        <p:spPr>
          <a:xfrm>
            <a:off x="7110707" y="5082272"/>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$ 752.550.295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3E0A1EDD-D8DB-1D83-799D-BB42F9F19576}"/>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DB6E901D-FED5-1E3F-E81B-40DDC63747B8}"/>
              </a:ext>
            </a:extLst>
          </p:cNvPr>
          <p:cNvSpPr txBox="1"/>
          <p:nvPr/>
        </p:nvSpPr>
        <p:spPr>
          <a:xfrm>
            <a:off x="6886772" y="545549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$ 752.550.295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B9AA2453-2217-01D8-6107-787DDC03F3BE}"/>
              </a:ext>
            </a:extLst>
          </p:cNvPr>
          <p:cNvSpPr txBox="1"/>
          <p:nvPr/>
        </p:nvSpPr>
        <p:spPr>
          <a:xfrm>
            <a:off x="7810503" y="582872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$ 96.454.246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FC345BE7-FEFF-6391-F012-236D9A333D0E}"/>
              </a:ext>
            </a:extLst>
          </p:cNvPr>
          <p:cNvSpPr txBox="1"/>
          <p:nvPr/>
        </p:nvSpPr>
        <p:spPr>
          <a:xfrm>
            <a:off x="6620752"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Rectángulo 20">
            <a:extLst>
              <a:ext uri="{FF2B5EF4-FFF2-40B4-BE49-F238E27FC236}">
                <a16:creationId xmlns:a16="http://schemas.microsoft.com/office/drawing/2014/main" id="{CB1330E8-F8BB-3982-65E4-4016CA2DBF18}"/>
              </a:ext>
            </a:extLst>
          </p:cNvPr>
          <p:cNvSpPr/>
          <p:nvPr/>
        </p:nvSpPr>
        <p:spPr>
          <a:xfrm>
            <a:off x="6395194" y="2770783"/>
            <a:ext cx="205273" cy="174987"/>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6C3012D4-0879-2E98-251C-D387FDA89FE6}"/>
              </a:ext>
            </a:extLst>
          </p:cNvPr>
          <p:cNvSpPr txBox="1"/>
          <p:nvPr/>
        </p:nvSpPr>
        <p:spPr>
          <a:xfrm>
            <a:off x="9032033" y="2706079"/>
            <a:ext cx="156754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prstClr val="white"/>
                </a:solidFill>
                <a:effectLst/>
                <a:uLnTx/>
                <a:uFillTx/>
                <a:latin typeface="Aptos" panose="020B0004020202020204"/>
                <a:ea typeface="+mn-ea"/>
                <a:cs typeface="+mn-cs"/>
              </a:rPr>
              <a:t>21%0,48</a:t>
            </a:r>
            <a:endParaRPr kumimoji="0" lang="es-CO" sz="36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44CCF9DC-3219-527B-DB80-8F1C5DD08CFE}"/>
              </a:ext>
            </a:extLst>
          </p:cNvPr>
          <p:cNvSpPr txBox="1"/>
          <p:nvPr/>
        </p:nvSpPr>
        <p:spPr>
          <a:xfrm>
            <a:off x="6620752" y="330736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Rectángulo 23">
            <a:extLst>
              <a:ext uri="{FF2B5EF4-FFF2-40B4-BE49-F238E27FC236}">
                <a16:creationId xmlns:a16="http://schemas.microsoft.com/office/drawing/2014/main" id="{213AB2A5-4016-226A-282D-010780D62AE9}"/>
              </a:ext>
            </a:extLst>
          </p:cNvPr>
          <p:cNvSpPr/>
          <p:nvPr/>
        </p:nvSpPr>
        <p:spPr>
          <a:xfrm>
            <a:off x="6407745" y="3384483"/>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EA1871A1-6819-DC87-57FB-F9FBBA170E16}"/>
              </a:ext>
            </a:extLst>
          </p:cNvPr>
          <p:cNvSpPr txBox="1"/>
          <p:nvPr/>
        </p:nvSpPr>
        <p:spPr>
          <a:xfrm>
            <a:off x="6208155" y="2335872"/>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6" name="Conector recto 25">
            <a:extLst>
              <a:ext uri="{FF2B5EF4-FFF2-40B4-BE49-F238E27FC236}">
                <a16:creationId xmlns:a16="http://schemas.microsoft.com/office/drawing/2014/main" id="{169046B2-E52D-9934-A3EC-4C3E5EBECB91}"/>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9" name="Gráfico 28">
            <a:extLst>
              <a:ext uri="{FF2B5EF4-FFF2-40B4-BE49-F238E27FC236}">
                <a16:creationId xmlns:a16="http://schemas.microsoft.com/office/drawing/2014/main" id="{D1AFD6D6-4E15-D74D-AEA1-347467E4EA07}"/>
              </a:ext>
            </a:extLst>
          </p:cNvPr>
          <p:cNvGraphicFramePr>
            <a:graphicFrameLocks/>
          </p:cNvGraphicFramePr>
          <p:nvPr/>
        </p:nvGraphicFramePr>
        <p:xfrm>
          <a:off x="2417296" y="2384956"/>
          <a:ext cx="2925850" cy="20688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Gráfico 29">
            <a:extLst>
              <a:ext uri="{FF2B5EF4-FFF2-40B4-BE49-F238E27FC236}">
                <a16:creationId xmlns:a16="http://schemas.microsoft.com/office/drawing/2014/main" id="{EEE8E2E0-AE46-B6EE-E9AE-FE2F65553A25}"/>
              </a:ext>
            </a:extLst>
          </p:cNvPr>
          <p:cNvGraphicFramePr>
            <a:graphicFrameLocks/>
          </p:cNvGraphicFramePr>
          <p:nvPr/>
        </p:nvGraphicFramePr>
        <p:xfrm>
          <a:off x="8156063" y="2212732"/>
          <a:ext cx="3237282" cy="216369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 name="Tabla 30">
            <a:extLst>
              <a:ext uri="{FF2B5EF4-FFF2-40B4-BE49-F238E27FC236}">
                <a16:creationId xmlns:a16="http://schemas.microsoft.com/office/drawing/2014/main" id="{2861E0E6-9C77-F831-CBD1-E88B54BB3098}"/>
              </a:ext>
            </a:extLst>
          </p:cNvPr>
          <p:cNvGraphicFramePr>
            <a:graphicFrameLocks noGrp="1"/>
          </p:cNvGraphicFramePr>
          <p:nvPr/>
        </p:nvGraphicFramePr>
        <p:xfrm>
          <a:off x="1229150" y="631609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3230481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66C8A3D-2238-C8DE-DF52-EB706452017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16D16A5-3391-943A-C4EA-BD269DB78614}"/>
              </a:ext>
            </a:extLst>
          </p:cNvPr>
          <p:cNvSpPr/>
          <p:nvPr/>
        </p:nvSpPr>
        <p:spPr>
          <a:xfrm>
            <a:off x="600530" y="4845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B2749907-6322-F507-10FE-2D868AA25FC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EC414CE9-AC7B-F74F-61F0-02041B083130}"/>
              </a:ext>
            </a:extLst>
          </p:cNvPr>
          <p:cNvSpPr txBox="1"/>
          <p:nvPr/>
        </p:nvSpPr>
        <p:spPr>
          <a:xfrm>
            <a:off x="320352" y="834538"/>
            <a:ext cx="5367433"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11- </a:t>
            </a:r>
            <a:r>
              <a:rPr kumimoji="0" lang="es-ES" sz="1600" b="0" i="0" u="none" strike="noStrike" kern="1200" cap="none" spc="0" normalizeH="0" baseline="0" noProof="0" dirty="0">
                <a:ln>
                  <a:noFill/>
                </a:ln>
                <a:solidFill>
                  <a:prstClr val="black"/>
                </a:solidFill>
                <a:effectLst/>
                <a:uLnTx/>
                <a:uFillTx/>
                <a:latin typeface="Aptos" panose="020B0004020202020204"/>
                <a:ea typeface="+mn-ea"/>
                <a:cs typeface="+mn-cs"/>
              </a:rPr>
              <a:t>Gestionar el 100% de las necesidades de bienes y servicios a la infraestructura en funcionamiento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Responsable: Subdirección Gestión Humana.</a:t>
            </a:r>
          </a:p>
        </p:txBody>
      </p:sp>
      <p:sp>
        <p:nvSpPr>
          <p:cNvPr id="5" name="CuadroTexto 4">
            <a:extLst>
              <a:ext uri="{FF2B5EF4-FFF2-40B4-BE49-F238E27FC236}">
                <a16:creationId xmlns:a16="http://schemas.microsoft.com/office/drawing/2014/main" id="{EE43EA17-DACF-A6D2-E9F0-00A0D2B2EEF0}"/>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6" name="Rectángulo 5">
            <a:extLst>
              <a:ext uri="{FF2B5EF4-FFF2-40B4-BE49-F238E27FC236}">
                <a16:creationId xmlns:a16="http://schemas.microsoft.com/office/drawing/2014/main" id="{75092AC0-9528-F3F4-CEB7-0004269B62E2}"/>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492E05EC-8212-216E-18C5-8221C90A1272}"/>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8" name="Rectángulo 7">
            <a:extLst>
              <a:ext uri="{FF2B5EF4-FFF2-40B4-BE49-F238E27FC236}">
                <a16:creationId xmlns:a16="http://schemas.microsoft.com/office/drawing/2014/main" id="{ADCCE019-E62B-AE01-E63D-2051BA30B4C5}"/>
              </a:ext>
            </a:extLst>
          </p:cNvPr>
          <p:cNvSpPr/>
          <p:nvPr/>
        </p:nvSpPr>
        <p:spPr>
          <a:xfrm>
            <a:off x="858417" y="3408783"/>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16B5F114-50C4-B008-5C49-1B1C5E503312}"/>
              </a:ext>
            </a:extLst>
          </p:cNvPr>
          <p:cNvSpPr txBox="1"/>
          <p:nvPr/>
        </p:nvSpPr>
        <p:spPr>
          <a:xfrm>
            <a:off x="583215" y="233141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D113B4D4-0E4E-C24F-89F4-179EA0548455}"/>
              </a:ext>
            </a:extLst>
          </p:cNvPr>
          <p:cNvSpPr txBox="1"/>
          <p:nvPr/>
        </p:nvSpPr>
        <p:spPr>
          <a:xfrm>
            <a:off x="1638053" y="5142858"/>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$ 2.446.779.017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5929BE9D-2CEC-E4E8-5D19-FC4642FAF0C1}"/>
              </a:ext>
            </a:extLst>
          </p:cNvPr>
          <p:cNvSpPr txBox="1"/>
          <p:nvPr/>
        </p:nvSpPr>
        <p:spPr>
          <a:xfrm>
            <a:off x="580617" y="4846076"/>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A049D44C-B5A0-815D-28A8-4AF310BBA0D8}"/>
              </a:ext>
            </a:extLst>
          </p:cNvPr>
          <p:cNvSpPr txBox="1"/>
          <p:nvPr/>
        </p:nvSpPr>
        <p:spPr>
          <a:xfrm>
            <a:off x="1439686" y="5546727"/>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$ 2.403.387.024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41624C42-DD27-9A7E-8CC0-D3357E5613B7}"/>
              </a:ext>
            </a:extLst>
          </p:cNvPr>
          <p:cNvSpPr txBox="1"/>
          <p:nvPr/>
        </p:nvSpPr>
        <p:spPr>
          <a:xfrm>
            <a:off x="2161592" y="5837672"/>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$ 20.905.000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9BE86C02-2A07-B429-56E0-796F4F5E1AA7}"/>
              </a:ext>
            </a:extLst>
          </p:cNvPr>
          <p:cNvSpPr txBox="1"/>
          <p:nvPr/>
        </p:nvSpPr>
        <p:spPr>
          <a:xfrm>
            <a:off x="9032033" y="2706079"/>
            <a:ext cx="156754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prstClr val="white"/>
                </a:solidFill>
                <a:effectLst/>
                <a:uLnTx/>
                <a:uFillTx/>
                <a:latin typeface="Aptos" panose="020B0004020202020204"/>
                <a:ea typeface="+mn-ea"/>
                <a:cs typeface="+mn-cs"/>
              </a:rPr>
              <a:t>21%</a:t>
            </a:r>
            <a:endParaRPr kumimoji="0" lang="es-CO" sz="36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cxnSp>
        <p:nvCxnSpPr>
          <p:cNvPr id="26" name="Conector recto 25">
            <a:extLst>
              <a:ext uri="{FF2B5EF4-FFF2-40B4-BE49-F238E27FC236}">
                <a16:creationId xmlns:a16="http://schemas.microsoft.com/office/drawing/2014/main" id="{2AC872EB-362A-FCF1-8995-0AF803CBD77F}"/>
              </a:ext>
            </a:extLst>
          </p:cNvPr>
          <p:cNvCxnSpPr>
            <a:cxnSpLocks/>
          </p:cNvCxnSpPr>
          <p:nvPr/>
        </p:nvCxnSpPr>
        <p:spPr>
          <a:xfrm>
            <a:off x="5802946" y="721531"/>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14" name="Gráfico 13">
            <a:extLst>
              <a:ext uri="{FF2B5EF4-FFF2-40B4-BE49-F238E27FC236}">
                <a16:creationId xmlns:a16="http://schemas.microsoft.com/office/drawing/2014/main" id="{D8A60E45-0B9E-BCA5-3D7D-09365E455FD1}"/>
              </a:ext>
            </a:extLst>
          </p:cNvPr>
          <p:cNvGraphicFramePr>
            <a:graphicFrameLocks/>
          </p:cNvGraphicFramePr>
          <p:nvPr/>
        </p:nvGraphicFramePr>
        <p:xfrm>
          <a:off x="2447776" y="2191366"/>
          <a:ext cx="2925850" cy="20688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a 14">
            <a:extLst>
              <a:ext uri="{FF2B5EF4-FFF2-40B4-BE49-F238E27FC236}">
                <a16:creationId xmlns:a16="http://schemas.microsoft.com/office/drawing/2014/main" id="{8CBB4A42-268B-4C19-1531-317B7B2A3C86}"/>
              </a:ext>
            </a:extLst>
          </p:cNvPr>
          <p:cNvGraphicFramePr>
            <a:graphicFrameLocks noGrp="1"/>
          </p:cNvGraphicFramePr>
          <p:nvPr/>
        </p:nvGraphicFramePr>
        <p:xfrm>
          <a:off x="1259017" y="6241541"/>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31 de diciembre)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31 de diciembre)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3716648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9CCFB50-F1F6-D269-DC7D-5EBFCA98D06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5891986E-9E0E-3308-3076-8ECA438B4CDC}"/>
              </a:ext>
            </a:extLst>
          </p:cNvPr>
          <p:cNvSpPr txBox="1"/>
          <p:nvPr/>
        </p:nvSpPr>
        <p:spPr>
          <a:xfrm>
            <a:off x="1056039" y="2793195"/>
            <a:ext cx="1079637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1200" cap="none" spc="0" normalizeH="0" baseline="0" noProof="0" dirty="0">
                <a:ln>
                  <a:noFill/>
                </a:ln>
                <a:solidFill>
                  <a:srgbClr val="D32D37"/>
                </a:solidFill>
                <a:effectLst/>
                <a:uLnTx/>
                <a:uFillTx/>
                <a:latin typeface="Aptos Black"/>
                <a:ea typeface="+mn-lt"/>
                <a:cs typeface="+mn-lt"/>
              </a:rPr>
              <a:t>Ejecución F</a:t>
            </a:r>
            <a:r>
              <a:rPr kumimoji="0" lang="es-ES" sz="4800" b="1" i="0" u="none" strike="noStrike" kern="1200" cap="none" spc="0" normalizeH="0" baseline="0" noProof="0" dirty="0" err="1">
                <a:ln>
                  <a:noFill/>
                </a:ln>
                <a:solidFill>
                  <a:srgbClr val="D32D37"/>
                </a:solidFill>
                <a:effectLst/>
                <a:uLnTx/>
                <a:uFillTx/>
                <a:latin typeface="Aptos Black"/>
                <a:ea typeface="+mn-lt"/>
                <a:cs typeface="+mn-lt"/>
              </a:rPr>
              <a:t>inanciera</a:t>
            </a:r>
            <a:r>
              <a:rPr kumimoji="0" lang="es-ES" sz="4800" b="1" i="0" u="none" strike="noStrike" kern="1200" cap="none" spc="0" normalizeH="0" baseline="0" noProof="0" dirty="0">
                <a:ln>
                  <a:noFill/>
                </a:ln>
                <a:solidFill>
                  <a:srgbClr val="D32D37"/>
                </a:solidFill>
                <a:effectLst/>
                <a:uLnTx/>
                <a:uFillTx/>
                <a:latin typeface="Aptos Black"/>
                <a:ea typeface="+mn-lt"/>
                <a:cs typeface="+mn-lt"/>
              </a:rPr>
              <a:t> Presupuesto  </a:t>
            </a:r>
            <a:r>
              <a:rPr kumimoji="0" lang="es-MX" sz="4800" b="1" i="0" u="none" strike="noStrike" kern="1200" cap="none" spc="0" normalizeH="0" baseline="0" noProof="0" dirty="0">
                <a:ln>
                  <a:noFill/>
                </a:ln>
                <a:solidFill>
                  <a:srgbClr val="D32D37"/>
                </a:solidFill>
                <a:effectLst/>
                <a:uLnTx/>
                <a:uFillTx/>
                <a:latin typeface="Aptos Black"/>
                <a:ea typeface="+mn-lt"/>
                <a:cs typeface="+mn-lt"/>
              </a:rPr>
              <a:t>de Inversión </a:t>
            </a:r>
          </a:p>
        </p:txBody>
      </p:sp>
    </p:spTree>
    <p:extLst>
      <p:ext uri="{BB962C8B-B14F-4D97-AF65-F5344CB8AC3E}">
        <p14:creationId xmlns:p14="http://schemas.microsoft.com/office/powerpoint/2010/main" val="3897869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028BE-348D-2CD8-75A8-BDC44C513914}"/>
            </a:ext>
          </a:extLst>
        </p:cNvPr>
        <p:cNvGrpSpPr/>
        <p:nvPr/>
      </p:nvGrpSpPr>
      <p:grpSpPr>
        <a:xfrm>
          <a:off x="0" y="0"/>
          <a:ext cx="0" cy="0"/>
          <a:chOff x="0" y="0"/>
          <a:chExt cx="0" cy="0"/>
        </a:xfrm>
      </p:grpSpPr>
      <p:sp>
        <p:nvSpPr>
          <p:cNvPr id="1034" name="Rectángulo 1033">
            <a:extLst>
              <a:ext uri="{FF2B5EF4-FFF2-40B4-BE49-F238E27FC236}">
                <a16:creationId xmlns:a16="http://schemas.microsoft.com/office/drawing/2014/main" id="{75C82613-B8AC-D0F1-B7E3-D2327EAFF250}"/>
              </a:ext>
            </a:extLst>
          </p:cNvPr>
          <p:cNvSpPr/>
          <p:nvPr/>
        </p:nvSpPr>
        <p:spPr>
          <a:xfrm>
            <a:off x="1349556" y="545558"/>
            <a:ext cx="1860176"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solidFill>
                  <a:srgbClr val="E6D450"/>
                </a:solidFill>
                <a:effectLst/>
                <a:uLnTx/>
                <a:uFillTx/>
                <a:latin typeface="Aptos" panose="020B0004020202020204"/>
                <a:ea typeface="+mn-ea"/>
                <a:cs typeface="+mn-cs"/>
              </a:rPr>
              <a:t>$68.127</a:t>
            </a:r>
          </a:p>
        </p:txBody>
      </p:sp>
      <p:sp>
        <p:nvSpPr>
          <p:cNvPr id="1035" name="Rectángulo 1034">
            <a:extLst>
              <a:ext uri="{FF2B5EF4-FFF2-40B4-BE49-F238E27FC236}">
                <a16:creationId xmlns:a16="http://schemas.microsoft.com/office/drawing/2014/main" id="{571E06B0-D73C-16B1-3A52-1FD00F815496}"/>
              </a:ext>
            </a:extLst>
          </p:cNvPr>
          <p:cNvSpPr/>
          <p:nvPr/>
        </p:nvSpPr>
        <p:spPr>
          <a:xfrm>
            <a:off x="692743" y="-31852"/>
            <a:ext cx="9313024"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solidFill>
                  <a:srgbClr val="002060"/>
                </a:solidFill>
                <a:effectLst/>
                <a:uLnTx/>
                <a:uFillTx/>
                <a:latin typeface="Aptos" panose="020B0004020202020204"/>
                <a:ea typeface="+mn-ea"/>
                <a:cs typeface="+mn-cs"/>
              </a:rPr>
              <a:t>Ejecución Presupuesto Vs Versión 21 PAA</a:t>
            </a:r>
          </a:p>
        </p:txBody>
      </p:sp>
      <p:sp>
        <p:nvSpPr>
          <p:cNvPr id="18" name="CuadroTexto 17">
            <a:extLst>
              <a:ext uri="{FF2B5EF4-FFF2-40B4-BE49-F238E27FC236}">
                <a16:creationId xmlns:a16="http://schemas.microsoft.com/office/drawing/2014/main" id="{ED022B2B-AB4E-B107-162C-18ABAE903490}"/>
              </a:ext>
            </a:extLst>
          </p:cNvPr>
          <p:cNvSpPr txBox="1"/>
          <p:nvPr/>
        </p:nvSpPr>
        <p:spPr>
          <a:xfrm>
            <a:off x="1092284" y="1128097"/>
            <a:ext cx="2340945"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002060"/>
                </a:solidFill>
                <a:effectLst/>
                <a:uLnTx/>
                <a:uFillTx/>
                <a:latin typeface="Aptos" panose="020B0004020202020204"/>
                <a:ea typeface="+mn-ea"/>
                <a:cs typeface="+mn-cs"/>
              </a:rPr>
              <a:t>PPTO.ASIGNADO </a:t>
            </a:r>
            <a:endParaRPr kumimoji="0" lang="es-CO" sz="2200" b="1" i="0" u="none" strike="noStrike" kern="1200" cap="none" spc="0" normalizeH="0" baseline="0" noProof="0" dirty="0">
              <a:ln>
                <a:noFill/>
              </a:ln>
              <a:solidFill>
                <a:srgbClr val="002060"/>
              </a:solidFill>
              <a:effectLst/>
              <a:uLnTx/>
              <a:uFillTx/>
              <a:latin typeface="Aptos" panose="020B0004020202020204"/>
              <a:ea typeface="+mn-ea"/>
              <a:cs typeface="+mn-cs"/>
            </a:endParaRPr>
          </a:p>
        </p:txBody>
      </p:sp>
      <p:sp>
        <p:nvSpPr>
          <p:cNvPr id="19" name="object 31">
            <a:extLst>
              <a:ext uri="{FF2B5EF4-FFF2-40B4-BE49-F238E27FC236}">
                <a16:creationId xmlns:a16="http://schemas.microsoft.com/office/drawing/2014/main" id="{F81CE135-045B-11B5-C36A-E95445308090}"/>
              </a:ext>
            </a:extLst>
          </p:cNvPr>
          <p:cNvSpPr/>
          <p:nvPr/>
        </p:nvSpPr>
        <p:spPr>
          <a:xfrm rot="10800000" flipH="1">
            <a:off x="6000386" y="1010401"/>
            <a:ext cx="407185" cy="894715"/>
          </a:xfrm>
          <a:custGeom>
            <a:avLst/>
            <a:gdLst/>
            <a:ahLst/>
            <a:cxnLst/>
            <a:rect l="l" t="t" r="r" b="b"/>
            <a:pathLst>
              <a:path w="320675" h="894714">
                <a:moveTo>
                  <a:pt x="309524" y="0"/>
                </a:moveTo>
                <a:lnTo>
                  <a:pt x="0" y="0"/>
                </a:lnTo>
                <a:lnTo>
                  <a:pt x="0" y="894511"/>
                </a:lnTo>
                <a:lnTo>
                  <a:pt x="320408" y="894511"/>
                </a:lnTo>
              </a:path>
            </a:pathLst>
          </a:custGeom>
          <a:noFill/>
          <a:ln w="12700">
            <a:solidFill>
              <a:srgbClr val="F2FB3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cxnSp>
        <p:nvCxnSpPr>
          <p:cNvPr id="4" name="Conector recto 3">
            <a:extLst>
              <a:ext uri="{FF2B5EF4-FFF2-40B4-BE49-F238E27FC236}">
                <a16:creationId xmlns:a16="http://schemas.microsoft.com/office/drawing/2014/main" id="{E97225D2-96DB-165E-FA4C-A2412C593027}"/>
              </a:ext>
            </a:extLst>
          </p:cNvPr>
          <p:cNvCxnSpPr>
            <a:cxnSpLocks/>
          </p:cNvCxnSpPr>
          <p:nvPr/>
        </p:nvCxnSpPr>
        <p:spPr>
          <a:xfrm>
            <a:off x="2339419" y="1652022"/>
            <a:ext cx="1013012"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6D9D9524-AFEE-F170-02D5-B885A5B8A071}"/>
              </a:ext>
            </a:extLst>
          </p:cNvPr>
          <p:cNvCxnSpPr>
            <a:cxnSpLocks/>
          </p:cNvCxnSpPr>
          <p:nvPr/>
        </p:nvCxnSpPr>
        <p:spPr>
          <a:xfrm>
            <a:off x="3330108" y="1112943"/>
            <a:ext cx="0" cy="753947"/>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A82A944E-C97A-5DB9-CD3A-7A6169616EBA}"/>
              </a:ext>
            </a:extLst>
          </p:cNvPr>
          <p:cNvCxnSpPr>
            <a:cxnSpLocks/>
          </p:cNvCxnSpPr>
          <p:nvPr/>
        </p:nvCxnSpPr>
        <p:spPr>
          <a:xfrm>
            <a:off x="5221499" y="1432491"/>
            <a:ext cx="782566"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C5C02766-0ED3-3561-F14E-6DB9B949311B}"/>
              </a:ext>
            </a:extLst>
          </p:cNvPr>
          <p:cNvSpPr/>
          <p:nvPr/>
        </p:nvSpPr>
        <p:spPr>
          <a:xfrm>
            <a:off x="3312852" y="983963"/>
            <a:ext cx="21904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solidFill>
                  <a:srgbClr val="E6D450"/>
                </a:solidFill>
                <a:effectLst/>
                <a:uLnTx/>
                <a:uFillTx/>
                <a:latin typeface="Aptos" panose="020B0004020202020204"/>
                <a:ea typeface="+mn-ea"/>
                <a:cs typeface="+mn-cs"/>
              </a:rPr>
              <a:t>$ 68.083</a:t>
            </a:r>
          </a:p>
        </p:txBody>
      </p:sp>
      <p:pic>
        <p:nvPicPr>
          <p:cNvPr id="3" name="Picture 2" descr="Cashback icon set, Return money, Cash back rebate, Financial services, money refund, return on investment, savings account, currency exchange. Mobile payment for purchases. line symbol. Vector.">
            <a:extLst>
              <a:ext uri="{FF2B5EF4-FFF2-40B4-BE49-F238E27FC236}">
                <a16:creationId xmlns:a16="http://schemas.microsoft.com/office/drawing/2014/main" id="{230D7943-58CB-6D0D-42A0-866DC3DD30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67" t="11980" r="51336" b="12943"/>
          <a:stretch/>
        </p:blipFill>
        <p:spPr bwMode="auto">
          <a:xfrm>
            <a:off x="185253" y="544562"/>
            <a:ext cx="910585" cy="1356181"/>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F665963E-7334-CD54-8F1E-B07ABF013C34}"/>
              </a:ext>
            </a:extLst>
          </p:cNvPr>
          <p:cNvSpPr txBox="1"/>
          <p:nvPr/>
        </p:nvSpPr>
        <p:spPr>
          <a:xfrm>
            <a:off x="3549374" y="714742"/>
            <a:ext cx="193053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solidFill>
                  <a:srgbClr val="002060"/>
                </a:solidFill>
                <a:effectLst/>
                <a:uLnTx/>
                <a:uFillTx/>
                <a:latin typeface="Aptos" panose="020B0004020202020204"/>
                <a:ea typeface="+mn-ea"/>
                <a:cs typeface="+mn-cs"/>
              </a:rPr>
              <a:t>EJECUTADO</a:t>
            </a:r>
            <a:endParaRPr kumimoji="0" lang="es-CO" sz="2200" b="0" i="0" u="none" strike="noStrike" kern="1200" cap="none" spc="0" normalizeH="0" baseline="0" noProof="0" dirty="0">
              <a:ln>
                <a:noFill/>
              </a:ln>
              <a:solidFill>
                <a:srgbClr val="002060"/>
              </a:solidFill>
              <a:effectLst/>
              <a:uLnTx/>
              <a:uFillTx/>
              <a:latin typeface="Aptos" panose="020B0004020202020204"/>
              <a:ea typeface="+mn-ea"/>
              <a:cs typeface="+mn-cs"/>
            </a:endParaRPr>
          </a:p>
        </p:txBody>
      </p:sp>
      <p:sp>
        <p:nvSpPr>
          <p:cNvPr id="20" name="Rectángulo 19">
            <a:extLst>
              <a:ext uri="{FF2B5EF4-FFF2-40B4-BE49-F238E27FC236}">
                <a16:creationId xmlns:a16="http://schemas.microsoft.com/office/drawing/2014/main" id="{365C160B-51AC-42DE-1183-93F0F6D3530C}"/>
              </a:ext>
            </a:extLst>
          </p:cNvPr>
          <p:cNvSpPr/>
          <p:nvPr/>
        </p:nvSpPr>
        <p:spPr>
          <a:xfrm>
            <a:off x="6050869" y="950393"/>
            <a:ext cx="1696991" cy="830997"/>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1200" cap="none" spc="0" normalizeH="0" baseline="0" noProof="0" dirty="0">
                <a:ln/>
                <a:solidFill>
                  <a:srgbClr val="E6D450"/>
                </a:solidFill>
                <a:effectLst/>
                <a:uLnTx/>
                <a:uFillTx/>
                <a:latin typeface="Aptos" panose="020B0004020202020204"/>
                <a:ea typeface="+mn-ea"/>
                <a:cs typeface="+mn-cs"/>
              </a:rPr>
              <a:t>99%</a:t>
            </a:r>
          </a:p>
        </p:txBody>
      </p:sp>
      <p:pic>
        <p:nvPicPr>
          <p:cNvPr id="15" name="Imagen 14">
            <a:extLst>
              <a:ext uri="{FF2B5EF4-FFF2-40B4-BE49-F238E27FC236}">
                <a16:creationId xmlns:a16="http://schemas.microsoft.com/office/drawing/2014/main" id="{C9D89630-1D3B-CC32-5CC5-72DCE0E98F39}"/>
              </a:ext>
            </a:extLst>
          </p:cNvPr>
          <p:cNvPicPr>
            <a:picLocks noChangeAspect="1"/>
          </p:cNvPicPr>
          <p:nvPr/>
        </p:nvPicPr>
        <p:blipFill>
          <a:blip r:embed="rId4"/>
          <a:stretch>
            <a:fillRect/>
          </a:stretch>
        </p:blipFill>
        <p:spPr>
          <a:xfrm>
            <a:off x="11033089" y="1"/>
            <a:ext cx="1105054" cy="6858000"/>
          </a:xfrm>
          <a:prstGeom prst="rect">
            <a:avLst/>
          </a:prstGeom>
        </p:spPr>
      </p:pic>
      <p:pic>
        <p:nvPicPr>
          <p:cNvPr id="14" name="Imagen 13">
            <a:extLst>
              <a:ext uri="{FF2B5EF4-FFF2-40B4-BE49-F238E27FC236}">
                <a16:creationId xmlns:a16="http://schemas.microsoft.com/office/drawing/2014/main" id="{862977FB-18E1-26D5-D785-759EC6663970}"/>
              </a:ext>
            </a:extLst>
          </p:cNvPr>
          <p:cNvPicPr>
            <a:picLocks noChangeAspect="1"/>
          </p:cNvPicPr>
          <p:nvPr/>
        </p:nvPicPr>
        <p:blipFill>
          <a:blip r:embed="rId5"/>
          <a:stretch>
            <a:fillRect/>
          </a:stretch>
        </p:blipFill>
        <p:spPr>
          <a:xfrm>
            <a:off x="4234442" y="5950506"/>
            <a:ext cx="3121051" cy="778931"/>
          </a:xfrm>
          <a:prstGeom prst="rect">
            <a:avLst/>
          </a:prstGeom>
        </p:spPr>
      </p:pic>
      <p:sp>
        <p:nvSpPr>
          <p:cNvPr id="2" name="CuadroTexto 1">
            <a:extLst>
              <a:ext uri="{FF2B5EF4-FFF2-40B4-BE49-F238E27FC236}">
                <a16:creationId xmlns:a16="http://schemas.microsoft.com/office/drawing/2014/main" id="{23F67EC0-62AA-F7FE-6CBB-A0B2A9B0FCBC}"/>
              </a:ext>
            </a:extLst>
          </p:cNvPr>
          <p:cNvSpPr txBox="1"/>
          <p:nvPr/>
        </p:nvSpPr>
        <p:spPr>
          <a:xfrm>
            <a:off x="6523741" y="578803"/>
            <a:ext cx="1014204"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solidFill>
                  <a:srgbClr val="002060"/>
                </a:solidFill>
                <a:effectLst/>
                <a:uLnTx/>
                <a:uFillTx/>
                <a:latin typeface="Aptos" panose="020B0004020202020204"/>
                <a:ea typeface="+mn-ea"/>
                <a:cs typeface="+mn-cs"/>
              </a:rPr>
              <a:t>2025</a:t>
            </a:r>
            <a:endParaRPr kumimoji="0" lang="es-CO" sz="2200" b="0" i="0" u="none" strike="noStrike" kern="1200" cap="none" spc="0" normalizeH="0" baseline="0" noProof="0" dirty="0">
              <a:ln>
                <a:noFill/>
              </a:ln>
              <a:solidFill>
                <a:srgbClr val="002060"/>
              </a:solidFill>
              <a:effectLst/>
              <a:uLnTx/>
              <a:uFillTx/>
              <a:latin typeface="Aptos" panose="020B0004020202020204"/>
              <a:ea typeface="+mn-ea"/>
              <a:cs typeface="+mn-cs"/>
            </a:endParaRPr>
          </a:p>
        </p:txBody>
      </p:sp>
      <p:pic>
        <p:nvPicPr>
          <p:cNvPr id="7" name="Imagen 6">
            <a:extLst>
              <a:ext uri="{FF2B5EF4-FFF2-40B4-BE49-F238E27FC236}">
                <a16:creationId xmlns:a16="http://schemas.microsoft.com/office/drawing/2014/main" id="{9B2F749E-147F-AE72-70C1-D3BEEC399E04}"/>
              </a:ext>
            </a:extLst>
          </p:cNvPr>
          <p:cNvPicPr>
            <a:picLocks noChangeAspect="1"/>
          </p:cNvPicPr>
          <p:nvPr/>
        </p:nvPicPr>
        <p:blipFill>
          <a:blip r:embed="rId6"/>
          <a:stretch>
            <a:fillRect/>
          </a:stretch>
        </p:blipFill>
        <p:spPr>
          <a:xfrm>
            <a:off x="640545" y="1982108"/>
            <a:ext cx="10500360" cy="3619500"/>
          </a:xfrm>
          <a:prstGeom prst="rect">
            <a:avLst/>
          </a:prstGeom>
        </p:spPr>
      </p:pic>
    </p:spTree>
    <p:extLst>
      <p:ext uri="{BB962C8B-B14F-4D97-AF65-F5344CB8AC3E}">
        <p14:creationId xmlns:p14="http://schemas.microsoft.com/office/powerpoint/2010/main" val="3008536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CF8DFFCB-CF95-09D1-B095-0C74F18E7DD3}"/>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7A6D7706-3959-4349-49A0-03662268E2A0}"/>
              </a:ext>
            </a:extLst>
          </p:cNvPr>
          <p:cNvSpPr txBox="1"/>
          <p:nvPr/>
        </p:nvSpPr>
        <p:spPr>
          <a:xfrm>
            <a:off x="709684" y="2503667"/>
            <a:ext cx="1138223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D32D37"/>
                </a:solidFill>
                <a:effectLst/>
                <a:uLnTx/>
                <a:uFillTx/>
                <a:latin typeface="Aptos Black"/>
                <a:ea typeface="+mn-lt"/>
                <a:cs typeface="+mn-lt"/>
              </a:rPr>
              <a:t>Avance Metas Plan Distrital de Desarrollo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D32D37"/>
                </a:solidFill>
                <a:effectLst/>
                <a:uLnTx/>
                <a:uFillTx/>
                <a:latin typeface="Aptos Black"/>
                <a:ea typeface="+mn-lt"/>
                <a:cs typeface="+mn-lt"/>
              </a:rPr>
              <a:t>2024 - 2027</a:t>
            </a:r>
          </a:p>
        </p:txBody>
      </p:sp>
    </p:spTree>
    <p:extLst>
      <p:ext uri="{BB962C8B-B14F-4D97-AF65-F5344CB8AC3E}">
        <p14:creationId xmlns:p14="http://schemas.microsoft.com/office/powerpoint/2010/main" val="1700769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descr="Portada Planes " title="Portada Planes ">
            <a:extLst>
              <a:ext uri="{FF2B5EF4-FFF2-40B4-BE49-F238E27FC236}">
                <a16:creationId xmlns:a16="http://schemas.microsoft.com/office/drawing/2014/main" id="{A2D18C68-4B4E-D553-7890-964236950338}"/>
              </a:ext>
            </a:extLst>
          </p:cNvPr>
          <p:cNvPicPr>
            <a:picLocks noChangeAspect="1"/>
          </p:cNvPicPr>
          <p:nvPr/>
        </p:nvPicPr>
        <p:blipFill rotWithShape="1">
          <a:blip r:embed="rId2" cstate="print">
            <a:alphaModFix amt="79000"/>
            <a:extLst>
              <a:ext uri="{28A0092B-C50C-407E-A947-70E740481C1C}">
                <a14:useLocalDpi xmlns:a14="http://schemas.microsoft.com/office/drawing/2010/main" val="0"/>
              </a:ext>
            </a:extLst>
          </a:blip>
          <a:srcRect t="2508" b="2508"/>
          <a:stretch/>
        </p:blipFill>
        <p:spPr>
          <a:xfrm>
            <a:off x="-42829" y="-366337"/>
            <a:ext cx="12231577" cy="6856833"/>
          </a:xfrm>
          <a:prstGeom prst="rect">
            <a:avLst/>
          </a:prstGeom>
          <a:solidFill>
            <a:schemeClr val="accent1"/>
          </a:solidFill>
          <a:ln>
            <a:noFill/>
          </a:ln>
          <a:effectLst>
            <a:softEdge rad="0"/>
          </a:effectLst>
        </p:spPr>
      </p:pic>
      <p:sp>
        <p:nvSpPr>
          <p:cNvPr id="24" name="Rectángulo 23" title="Portada Planes">
            <a:extLst>
              <a:ext uri="{FF2B5EF4-FFF2-40B4-BE49-F238E27FC236}">
                <a16:creationId xmlns:a16="http://schemas.microsoft.com/office/drawing/2014/main" id="{C13AA883-58A1-65E9-0261-0E17EF18C32D}"/>
              </a:ext>
            </a:extLst>
          </p:cNvPr>
          <p:cNvSpPr/>
          <p:nvPr/>
        </p:nvSpPr>
        <p:spPr>
          <a:xfrm>
            <a:off x="-39577" y="4211704"/>
            <a:ext cx="12231577" cy="2833138"/>
          </a:xfrm>
          <a:prstGeom prst="rect">
            <a:avLst/>
          </a:prstGeom>
          <a:gradFill>
            <a:gsLst>
              <a:gs pos="7000">
                <a:schemeClr val="bg1">
                  <a:alpha val="0"/>
                </a:schemeClr>
              </a:gs>
              <a:gs pos="28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977" b="0" i="0" u="none" strike="noStrike" kern="1200" cap="none" spc="0" normalizeH="0" baseline="0" noProof="0">
              <a:ln>
                <a:noFill/>
              </a:ln>
              <a:solidFill>
                <a:prstClr val="white"/>
              </a:solidFill>
              <a:effectLst/>
              <a:uLnTx/>
              <a:uFillTx/>
              <a:latin typeface="Calibri"/>
              <a:ea typeface="+mn-ea"/>
              <a:cs typeface="+mn-cs"/>
            </a:endParaRPr>
          </a:p>
        </p:txBody>
      </p:sp>
      <p:sp>
        <p:nvSpPr>
          <p:cNvPr id="25" name="Título 7">
            <a:extLst>
              <a:ext uri="{FF2B5EF4-FFF2-40B4-BE49-F238E27FC236}">
                <a16:creationId xmlns:a16="http://schemas.microsoft.com/office/drawing/2014/main" id="{B174D0BF-7977-4E95-7964-B4B48EE4CDFB}"/>
              </a:ext>
            </a:extLst>
          </p:cNvPr>
          <p:cNvSpPr txBox="1">
            <a:spLocks/>
          </p:cNvSpPr>
          <p:nvPr/>
        </p:nvSpPr>
        <p:spPr>
          <a:xfrm>
            <a:off x="1003999" y="5628273"/>
            <a:ext cx="9752682" cy="10071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l" defTabSz="1341333" rtl="0" eaLnBrk="1" latinLnBrk="0" hangingPunct="1">
              <a:lnSpc>
                <a:spcPct val="90000"/>
              </a:lnSpc>
              <a:spcBef>
                <a:spcPct val="0"/>
              </a:spcBef>
              <a:buNone/>
              <a:defRPr sz="6454" kern="1200">
                <a:solidFill>
                  <a:schemeClr val="tx1"/>
                </a:solidFill>
                <a:latin typeface="+mj-lt"/>
                <a:ea typeface="+mj-ea"/>
                <a:cs typeface="+mj-cs"/>
              </a:defRPr>
            </a:lvl1pPr>
          </a:lstStyle>
          <a:p>
            <a:pPr marL="0" marR="0" lvl="0" indent="0" algn="ctr" defTabSz="623346" rtl="0" eaLnBrk="1" fontAlgn="auto" latinLnBrk="0" hangingPunct="1">
              <a:lnSpc>
                <a:spcPct val="90000"/>
              </a:lnSpc>
              <a:spcBef>
                <a:spcPts val="0"/>
              </a:spcBef>
              <a:spcAft>
                <a:spcPts val="0"/>
              </a:spcAft>
              <a:buClrTx/>
              <a:buSzTx/>
              <a:buFontTx/>
              <a:buNone/>
              <a:tabLst/>
              <a:defRPr/>
            </a:pPr>
            <a:r>
              <a:rPr kumimoji="0" lang="es-ES" sz="6817" b="0" i="0" u="none" strike="noStrike" kern="1200" cap="none" spc="0" normalizeH="0" baseline="0" noProof="0" dirty="0">
                <a:ln>
                  <a:noFill/>
                </a:ln>
                <a:solidFill>
                  <a:prstClr val="black"/>
                </a:solidFill>
                <a:effectLst/>
                <a:uLnTx/>
                <a:uFillTx/>
                <a:latin typeface="Impact" panose="020B0806030902050204" pitchFamily="34" charset="0"/>
                <a:ea typeface="+mj-ea"/>
                <a:cs typeface="+mj-cs"/>
              </a:rPr>
              <a:t>PEI 2024-2027</a:t>
            </a:r>
            <a:endParaRPr kumimoji="0" lang="es-CO" sz="6817" b="0" i="0" u="none" strike="noStrike" kern="1200" cap="none" spc="0" normalizeH="0" baseline="0" noProof="0" dirty="0">
              <a:ln>
                <a:noFill/>
              </a:ln>
              <a:solidFill>
                <a:prstClr val="black"/>
              </a:solidFill>
              <a:effectLst/>
              <a:uLnTx/>
              <a:uFillTx/>
              <a:latin typeface="Impact" panose="020B0806030902050204" pitchFamily="34" charset="0"/>
              <a:ea typeface="+mj-ea"/>
              <a:cs typeface="+mj-cs"/>
            </a:endParaRPr>
          </a:p>
        </p:txBody>
      </p:sp>
      <p:pic>
        <p:nvPicPr>
          <p:cNvPr id="26" name="Gráfico 25">
            <a:extLst>
              <a:ext uri="{FF2B5EF4-FFF2-40B4-BE49-F238E27FC236}">
                <a16:creationId xmlns:a16="http://schemas.microsoft.com/office/drawing/2014/main" id="{61B8753A-ABB5-8893-EC1B-8727F7FAD54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
        <p:nvSpPr>
          <p:cNvPr id="2" name="Título 7">
            <a:extLst>
              <a:ext uri="{FF2B5EF4-FFF2-40B4-BE49-F238E27FC236}">
                <a16:creationId xmlns:a16="http://schemas.microsoft.com/office/drawing/2014/main" id="{0B1D61F5-8274-1656-A5D9-CDED05E780D2}"/>
              </a:ext>
            </a:extLst>
          </p:cNvPr>
          <p:cNvSpPr txBox="1">
            <a:spLocks/>
          </p:cNvSpPr>
          <p:nvPr/>
        </p:nvSpPr>
        <p:spPr>
          <a:xfrm>
            <a:off x="-207035" y="5085423"/>
            <a:ext cx="3866977" cy="506141"/>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l" defTabSz="1341333" rtl="0" eaLnBrk="1" latinLnBrk="0" hangingPunct="1">
              <a:lnSpc>
                <a:spcPct val="90000"/>
              </a:lnSpc>
              <a:spcBef>
                <a:spcPct val="0"/>
              </a:spcBef>
              <a:buNone/>
              <a:defRPr sz="6454" kern="1200">
                <a:solidFill>
                  <a:schemeClr val="tx1"/>
                </a:solidFill>
                <a:latin typeface="+mj-lt"/>
                <a:ea typeface="+mj-ea"/>
                <a:cs typeface="+mj-cs"/>
              </a:defRPr>
            </a:lvl1pPr>
          </a:lstStyle>
          <a:p>
            <a:pPr marL="0" marR="0" lvl="0" indent="0" algn="ctr" defTabSz="623346" rtl="0" eaLnBrk="1" fontAlgn="auto" latinLnBrk="0" hangingPunct="1">
              <a:lnSpc>
                <a:spcPct val="9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Impact" panose="020B0806030902050204" pitchFamily="34" charset="0"/>
                <a:ea typeface="+mj-ea"/>
                <a:cs typeface="+mj-cs"/>
              </a:rPr>
              <a:t>Medición semestral</a:t>
            </a:r>
            <a:endParaRPr kumimoji="0" lang="es-CO" sz="3200" b="0" i="0" u="none" strike="noStrike" kern="1200" cap="none" spc="0" normalizeH="0" baseline="0" noProof="0" dirty="0">
              <a:ln>
                <a:noFill/>
              </a:ln>
              <a:solidFill>
                <a:prstClr val="black"/>
              </a:solidFill>
              <a:effectLst/>
              <a:uLnTx/>
              <a:uFillTx/>
              <a:latin typeface="Impact" panose="020B0806030902050204" pitchFamily="34" charset="0"/>
              <a:ea typeface="+mj-ea"/>
              <a:cs typeface="+mj-cs"/>
            </a:endParaRPr>
          </a:p>
        </p:txBody>
      </p:sp>
    </p:spTree>
    <p:extLst>
      <p:ext uri="{BB962C8B-B14F-4D97-AF65-F5344CB8AC3E}">
        <p14:creationId xmlns:p14="http://schemas.microsoft.com/office/powerpoint/2010/main" val="1884556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39D12081-49CF-C787-F617-BD4C6081F0B4}"/>
            </a:ext>
          </a:extLst>
        </p:cNvPr>
        <p:cNvGrpSpPr/>
        <p:nvPr/>
      </p:nvGrpSpPr>
      <p:grpSpPr>
        <a:xfrm>
          <a:off x="0" y="0"/>
          <a:ext cx="0" cy="0"/>
          <a:chOff x="0" y="0"/>
          <a:chExt cx="0" cy="0"/>
        </a:xfrm>
      </p:grpSpPr>
      <p:sp>
        <p:nvSpPr>
          <p:cNvPr id="2" name="CuadroTexto 14">
            <a:extLst>
              <a:ext uri="{FF2B5EF4-FFF2-40B4-BE49-F238E27FC236}">
                <a16:creationId xmlns:a16="http://schemas.microsoft.com/office/drawing/2014/main" id="{35CD70CD-5DD5-3920-3F38-DADC4C8A5FA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 name="CuadroTexto 2">
            <a:extLst>
              <a:ext uri="{FF2B5EF4-FFF2-40B4-BE49-F238E27FC236}">
                <a16:creationId xmlns:a16="http://schemas.microsoft.com/office/drawing/2014/main" id="{A6D80172-1664-0049-44E6-1EEC308F0E53}"/>
              </a:ext>
            </a:extLst>
          </p:cNvPr>
          <p:cNvSpPr txBox="1"/>
          <p:nvPr/>
        </p:nvSpPr>
        <p:spPr>
          <a:xfrm>
            <a:off x="563726" y="827441"/>
            <a:ext cx="4984880"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Implementar 1 Programa(s) para mejorar la respuesta en la atención a emergencias del Cuerpo Oficial de Bomberos de Bogotá apalancada en redes de conocimiento prevención del riesgo y cobertura en la ciudad y su entorno.</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CuadroTexto 3">
            <a:extLst>
              <a:ext uri="{FF2B5EF4-FFF2-40B4-BE49-F238E27FC236}">
                <a16:creationId xmlns:a16="http://schemas.microsoft.com/office/drawing/2014/main" id="{AEBA6C81-5ED2-7EAC-699D-26FFDF5E6D3C}"/>
              </a:ext>
            </a:extLst>
          </p:cNvPr>
          <p:cNvSpPr txBox="1"/>
          <p:nvPr/>
        </p:nvSpPr>
        <p:spPr>
          <a:xfrm>
            <a:off x="1177273" y="340535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35</a:t>
            </a:r>
          </a:p>
        </p:txBody>
      </p:sp>
      <p:sp>
        <p:nvSpPr>
          <p:cNvPr id="5" name="Rectángulo 4">
            <a:extLst>
              <a:ext uri="{FF2B5EF4-FFF2-40B4-BE49-F238E27FC236}">
                <a16:creationId xmlns:a16="http://schemas.microsoft.com/office/drawing/2014/main" id="{7A633F68-1950-4A53-FB28-11FA429F0CDC}"/>
              </a:ext>
            </a:extLst>
          </p:cNvPr>
          <p:cNvSpPr/>
          <p:nvPr/>
        </p:nvSpPr>
        <p:spPr>
          <a:xfrm>
            <a:off x="934676" y="352673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CuadroTexto 5">
            <a:extLst>
              <a:ext uri="{FF2B5EF4-FFF2-40B4-BE49-F238E27FC236}">
                <a16:creationId xmlns:a16="http://schemas.microsoft.com/office/drawing/2014/main" id="{66DD4EDC-C88B-6B0B-DADF-5D8AB1D8F6D6}"/>
              </a:ext>
            </a:extLst>
          </p:cNvPr>
          <p:cNvSpPr txBox="1"/>
          <p:nvPr/>
        </p:nvSpPr>
        <p:spPr>
          <a:xfrm>
            <a:off x="1177273" y="414935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35</a:t>
            </a:r>
          </a:p>
        </p:txBody>
      </p:sp>
      <p:sp>
        <p:nvSpPr>
          <p:cNvPr id="7" name="Rectángulo 6">
            <a:extLst>
              <a:ext uri="{FF2B5EF4-FFF2-40B4-BE49-F238E27FC236}">
                <a16:creationId xmlns:a16="http://schemas.microsoft.com/office/drawing/2014/main" id="{30D1331B-3E25-9DF9-0666-F2C33C3F805A}"/>
              </a:ext>
            </a:extLst>
          </p:cNvPr>
          <p:cNvSpPr/>
          <p:nvPr/>
        </p:nvSpPr>
        <p:spPr>
          <a:xfrm>
            <a:off x="941304" y="4236468"/>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304B0C96-4047-BB99-FCE0-01A28C40BB69}"/>
              </a:ext>
            </a:extLst>
          </p:cNvPr>
          <p:cNvSpPr txBox="1"/>
          <p:nvPr/>
        </p:nvSpPr>
        <p:spPr>
          <a:xfrm>
            <a:off x="506586" y="2907578"/>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F79CBA12-F3D2-F026-8804-0442E94C7D7F}"/>
              </a:ext>
            </a:extLst>
          </p:cNvPr>
          <p:cNvSpPr txBox="1"/>
          <p:nvPr/>
        </p:nvSpPr>
        <p:spPr>
          <a:xfrm>
            <a:off x="5915611" y="827441"/>
            <a:ext cx="498488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Desarrollar 1 Plan(es) para el fortalecimiento de las capacidades.</a:t>
            </a:r>
          </a:p>
        </p:txBody>
      </p:sp>
      <p:sp>
        <p:nvSpPr>
          <p:cNvPr id="11" name="CuadroTexto 10">
            <a:extLst>
              <a:ext uri="{FF2B5EF4-FFF2-40B4-BE49-F238E27FC236}">
                <a16:creationId xmlns:a16="http://schemas.microsoft.com/office/drawing/2014/main" id="{0D3743EB-78F4-9B22-2B5B-E29B40FAEE4B}"/>
              </a:ext>
            </a:extLst>
          </p:cNvPr>
          <p:cNvSpPr txBox="1"/>
          <p:nvPr/>
        </p:nvSpPr>
        <p:spPr>
          <a:xfrm>
            <a:off x="6392250" y="333698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40</a:t>
            </a:r>
          </a:p>
        </p:txBody>
      </p:sp>
      <p:sp>
        <p:nvSpPr>
          <p:cNvPr id="12" name="Rectángulo 11">
            <a:extLst>
              <a:ext uri="{FF2B5EF4-FFF2-40B4-BE49-F238E27FC236}">
                <a16:creationId xmlns:a16="http://schemas.microsoft.com/office/drawing/2014/main" id="{49531DA5-8A25-9853-414E-F66D96E5F636}"/>
              </a:ext>
            </a:extLst>
          </p:cNvPr>
          <p:cNvSpPr/>
          <p:nvPr/>
        </p:nvSpPr>
        <p:spPr>
          <a:xfrm>
            <a:off x="6204858" y="342698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568011EB-90A3-9AE9-CAF4-8DD148CB709A}"/>
              </a:ext>
            </a:extLst>
          </p:cNvPr>
          <p:cNvSpPr txBox="1"/>
          <p:nvPr/>
        </p:nvSpPr>
        <p:spPr>
          <a:xfrm>
            <a:off x="6392250" y="3990131"/>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40</a:t>
            </a:r>
          </a:p>
        </p:txBody>
      </p:sp>
      <p:sp>
        <p:nvSpPr>
          <p:cNvPr id="14" name="Rectángulo 13">
            <a:extLst>
              <a:ext uri="{FF2B5EF4-FFF2-40B4-BE49-F238E27FC236}">
                <a16:creationId xmlns:a16="http://schemas.microsoft.com/office/drawing/2014/main" id="{202C9AF2-D893-6011-4850-670CC0AA0C0E}"/>
              </a:ext>
            </a:extLst>
          </p:cNvPr>
          <p:cNvSpPr/>
          <p:nvPr/>
        </p:nvSpPr>
        <p:spPr>
          <a:xfrm>
            <a:off x="6204858" y="4080127"/>
            <a:ext cx="205274" cy="205274"/>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1D397639-98FD-D0B6-AE19-10A5E4507488}"/>
              </a:ext>
            </a:extLst>
          </p:cNvPr>
          <p:cNvSpPr txBox="1"/>
          <p:nvPr/>
        </p:nvSpPr>
        <p:spPr>
          <a:xfrm>
            <a:off x="5928829" y="292060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17" name="Conector recto 16">
            <a:extLst>
              <a:ext uri="{FF2B5EF4-FFF2-40B4-BE49-F238E27FC236}">
                <a16:creationId xmlns:a16="http://schemas.microsoft.com/office/drawing/2014/main" id="{3C149401-26FF-53E6-CCBE-007B3FC113BB}"/>
              </a:ext>
            </a:extLst>
          </p:cNvPr>
          <p:cNvCxnSpPr>
            <a:cxnSpLocks/>
          </p:cNvCxnSpPr>
          <p:nvPr/>
        </p:nvCxnSpPr>
        <p:spPr>
          <a:xfrm>
            <a:off x="5775650" y="361244"/>
            <a:ext cx="0" cy="4651442"/>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E6D6E269-252D-D932-2A9E-82F30CE82CE5}"/>
              </a:ext>
            </a:extLst>
          </p:cNvPr>
          <p:cNvSpPr txBox="1"/>
          <p:nvPr/>
        </p:nvSpPr>
        <p:spPr>
          <a:xfrm>
            <a:off x="3407970" y="6378514"/>
            <a:ext cx="4844921" cy="2462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000" b="1" i="1" u="none" strike="noStrike" kern="1200" cap="none" spc="0" normalizeH="0" baseline="0" noProof="0" dirty="0">
                <a:ln>
                  <a:noFill/>
                </a:ln>
                <a:solidFill>
                  <a:prstClr val="black"/>
                </a:solidFill>
                <a:effectLst/>
                <a:uLnTx/>
                <a:uFillTx/>
                <a:latin typeface="Aptos" panose="020B0004020202020204"/>
                <a:ea typeface="+mn-ea"/>
                <a:cs typeface="+mn-cs"/>
              </a:rPr>
              <a:t>Avance Metas PDD con corte 31 de diciembre  </a:t>
            </a:r>
            <a:endParaRPr kumimoji="0" lang="es-CO" sz="1000" b="1" i="1" u="none" strike="noStrike" kern="1200" cap="none" spc="0" normalizeH="0" baseline="0" noProof="0" dirty="0">
              <a:ln>
                <a:noFill/>
              </a:ln>
              <a:solidFill>
                <a:prstClr val="black"/>
              </a:solidFill>
              <a:effectLst/>
              <a:uLnTx/>
              <a:uFillTx/>
              <a:latin typeface="Aptos" panose="020B0004020202020204"/>
              <a:ea typeface="+mn-ea"/>
              <a:cs typeface="+mn-cs"/>
            </a:endParaRPr>
          </a:p>
        </p:txBody>
      </p:sp>
      <p:graphicFrame>
        <p:nvGraphicFramePr>
          <p:cNvPr id="19" name="Gráfico 18">
            <a:extLst>
              <a:ext uri="{FF2B5EF4-FFF2-40B4-BE49-F238E27FC236}">
                <a16:creationId xmlns:a16="http://schemas.microsoft.com/office/drawing/2014/main" id="{7B0DD215-5216-0716-1354-94713AA1D8A2}"/>
              </a:ext>
            </a:extLst>
          </p:cNvPr>
          <p:cNvGraphicFramePr>
            <a:graphicFrameLocks/>
          </p:cNvGraphicFramePr>
          <p:nvPr/>
        </p:nvGraphicFramePr>
        <p:xfrm>
          <a:off x="2474067" y="2792793"/>
          <a:ext cx="3148405" cy="20260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Gráfico 19">
            <a:extLst>
              <a:ext uri="{FF2B5EF4-FFF2-40B4-BE49-F238E27FC236}">
                <a16:creationId xmlns:a16="http://schemas.microsoft.com/office/drawing/2014/main" id="{A84B1185-F994-50B0-8399-4AE03D2C3905}"/>
              </a:ext>
            </a:extLst>
          </p:cNvPr>
          <p:cNvGraphicFramePr>
            <a:graphicFrameLocks/>
          </p:cNvGraphicFramePr>
          <p:nvPr/>
        </p:nvGraphicFramePr>
        <p:xfrm>
          <a:off x="8408051" y="2628585"/>
          <a:ext cx="3097012" cy="2105545"/>
        </p:xfrm>
        <a:graphic>
          <a:graphicData uri="http://schemas.openxmlformats.org/drawingml/2006/chart">
            <c:chart xmlns:c="http://schemas.openxmlformats.org/drawingml/2006/chart" xmlns:r="http://schemas.openxmlformats.org/officeDocument/2006/relationships" r:id="rId4"/>
          </a:graphicData>
        </a:graphic>
      </p:graphicFrame>
      <p:sp>
        <p:nvSpPr>
          <p:cNvPr id="21" name="CuadroTexto 20">
            <a:extLst>
              <a:ext uri="{FF2B5EF4-FFF2-40B4-BE49-F238E27FC236}">
                <a16:creationId xmlns:a16="http://schemas.microsoft.com/office/drawing/2014/main" id="{EA212C17-2D44-8FF3-1776-799435EC8F0E}"/>
              </a:ext>
            </a:extLst>
          </p:cNvPr>
          <p:cNvSpPr txBox="1"/>
          <p:nvPr/>
        </p:nvSpPr>
        <p:spPr>
          <a:xfrm>
            <a:off x="657934" y="5376969"/>
            <a:ext cx="10344992" cy="7848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500" b="0" i="0" u="none" strike="noStrike" kern="1200" cap="none" spc="0" normalizeH="0" baseline="0" noProof="0" dirty="0">
                <a:ln>
                  <a:noFill/>
                </a:ln>
                <a:solidFill>
                  <a:prstClr val="black"/>
                </a:solidFill>
                <a:effectLst/>
                <a:uLnTx/>
                <a:uFillTx/>
                <a:latin typeface="Aptos" panose="020B0004020202020204"/>
                <a:ea typeface="+mn-ea"/>
                <a:cs typeface="+mn-cs"/>
              </a:rPr>
              <a:t>Es de precisar, que el cumplimiento reportado al igual que </a:t>
            </a:r>
            <a:r>
              <a:rPr kumimoji="0" lang="es-ES" sz="1500" b="1" i="0" u="none" strike="noStrike" kern="1200" cap="none" spc="0" normalizeH="0" baseline="0" noProof="0" dirty="0">
                <a:ln>
                  <a:noFill/>
                </a:ln>
                <a:solidFill>
                  <a:prstClr val="black"/>
                </a:solidFill>
                <a:effectLst/>
                <a:uLnTx/>
                <a:uFillTx/>
                <a:latin typeface="Aptos" panose="020B0004020202020204"/>
                <a:ea typeface="+mn-ea"/>
                <a:cs typeface="+mn-cs"/>
              </a:rPr>
              <a:t>la Meta Plan de Desarrollo,</a:t>
            </a:r>
            <a:r>
              <a:rPr kumimoji="0" lang="es-ES" sz="1500" b="0" i="0" u="none" strike="noStrike" kern="1200" cap="none" spc="0" normalizeH="0" baseline="0" noProof="0" dirty="0">
                <a:ln>
                  <a:noFill/>
                </a:ln>
                <a:solidFill>
                  <a:prstClr val="black"/>
                </a:solidFill>
                <a:effectLst/>
                <a:uLnTx/>
                <a:uFillTx/>
                <a:latin typeface="Aptos" panose="020B0004020202020204"/>
                <a:ea typeface="+mn-ea"/>
                <a:cs typeface="+mn-cs"/>
              </a:rPr>
              <a:t> será oficial y definitivo una vez se realice el seguimiento de cierre de vigencia en SEGPLAN 2.0, dando cumplimiento a los lineamientos de la Secretaría Distrital de Planeación</a:t>
            </a:r>
          </a:p>
        </p:txBody>
      </p:sp>
    </p:spTree>
    <p:extLst>
      <p:ext uri="{BB962C8B-B14F-4D97-AF65-F5344CB8AC3E}">
        <p14:creationId xmlns:p14="http://schemas.microsoft.com/office/powerpoint/2010/main" val="2527013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bre: forma 1">
            <a:extLst>
              <a:ext uri="{FF2B5EF4-FFF2-40B4-BE49-F238E27FC236}">
                <a16:creationId xmlns:a16="http://schemas.microsoft.com/office/drawing/2014/main" id="{D99879A1-0D61-81A2-4EC1-1A91E0E99BF3}"/>
              </a:ext>
              <a:ext uri="{C183D7F6-B498-43B3-948B-1728B52AA6E4}">
                <adec:decorative xmlns:adec="http://schemas.microsoft.com/office/drawing/2017/decorative" val="1"/>
              </a:ext>
            </a:extLst>
          </p:cNvPr>
          <p:cNvSpPr/>
          <p:nvPr/>
        </p:nvSpPr>
        <p:spPr>
          <a:xfrm>
            <a:off x="1735540" y="2244367"/>
            <a:ext cx="8720920" cy="1809019"/>
          </a:xfrm>
          <a:custGeom>
            <a:avLst/>
            <a:gdLst/>
            <a:ahLst/>
            <a:cxnLst/>
            <a:rect l="l" t="t" r="r" b="b"/>
            <a:pathLst>
              <a:path w="5099735" h="909544">
                <a:moveTo>
                  <a:pt x="4080797" y="592164"/>
                </a:moveTo>
                <a:cubicBezTo>
                  <a:pt x="4047200" y="604163"/>
                  <a:pt x="4012202" y="614762"/>
                  <a:pt x="3975804" y="623962"/>
                </a:cubicBezTo>
                <a:cubicBezTo>
                  <a:pt x="3926207" y="637161"/>
                  <a:pt x="3894809" y="650160"/>
                  <a:pt x="3881610" y="662959"/>
                </a:cubicBezTo>
                <a:cubicBezTo>
                  <a:pt x="3868011" y="676159"/>
                  <a:pt x="3861211" y="691158"/>
                  <a:pt x="3861211" y="707957"/>
                </a:cubicBezTo>
                <a:cubicBezTo>
                  <a:pt x="3861211" y="727155"/>
                  <a:pt x="3867911" y="742854"/>
                  <a:pt x="3881310" y="755054"/>
                </a:cubicBezTo>
                <a:cubicBezTo>
                  <a:pt x="3894709" y="767253"/>
                  <a:pt x="3914408" y="773353"/>
                  <a:pt x="3940407" y="773353"/>
                </a:cubicBezTo>
                <a:cubicBezTo>
                  <a:pt x="3967605" y="773353"/>
                  <a:pt x="3992903" y="766753"/>
                  <a:pt x="4016301" y="753554"/>
                </a:cubicBezTo>
                <a:cubicBezTo>
                  <a:pt x="4039700" y="740355"/>
                  <a:pt x="4056299" y="724256"/>
                  <a:pt x="4066099" y="705257"/>
                </a:cubicBezTo>
                <a:cubicBezTo>
                  <a:pt x="4075898" y="686258"/>
                  <a:pt x="4080797" y="661559"/>
                  <a:pt x="4080797" y="631161"/>
                </a:cubicBezTo>
                <a:close/>
                <a:moveTo>
                  <a:pt x="2032923" y="592164"/>
                </a:moveTo>
                <a:cubicBezTo>
                  <a:pt x="1999325" y="604163"/>
                  <a:pt x="1964327" y="614762"/>
                  <a:pt x="1927929" y="623962"/>
                </a:cubicBezTo>
                <a:cubicBezTo>
                  <a:pt x="1878332" y="637161"/>
                  <a:pt x="1846934" y="650160"/>
                  <a:pt x="1833735" y="662959"/>
                </a:cubicBezTo>
                <a:cubicBezTo>
                  <a:pt x="1820136" y="676159"/>
                  <a:pt x="1813336" y="691158"/>
                  <a:pt x="1813336" y="707957"/>
                </a:cubicBezTo>
                <a:cubicBezTo>
                  <a:pt x="1813336" y="727155"/>
                  <a:pt x="1820036" y="742854"/>
                  <a:pt x="1833435" y="755054"/>
                </a:cubicBezTo>
                <a:cubicBezTo>
                  <a:pt x="1846834" y="767253"/>
                  <a:pt x="1866533" y="773353"/>
                  <a:pt x="1892531" y="773353"/>
                </a:cubicBezTo>
                <a:cubicBezTo>
                  <a:pt x="1919731" y="773353"/>
                  <a:pt x="1945028" y="766753"/>
                  <a:pt x="1968428" y="753554"/>
                </a:cubicBezTo>
                <a:cubicBezTo>
                  <a:pt x="1991826" y="740355"/>
                  <a:pt x="2008424" y="724256"/>
                  <a:pt x="2018223" y="705257"/>
                </a:cubicBezTo>
                <a:cubicBezTo>
                  <a:pt x="2028023" y="686258"/>
                  <a:pt x="2032923" y="661559"/>
                  <a:pt x="2032923" y="631161"/>
                </a:cubicBezTo>
                <a:close/>
                <a:moveTo>
                  <a:pt x="3245849" y="257384"/>
                </a:moveTo>
                <a:lnTo>
                  <a:pt x="3490034" y="257384"/>
                </a:lnTo>
                <a:lnTo>
                  <a:pt x="3490034" y="894545"/>
                </a:lnTo>
                <a:lnTo>
                  <a:pt x="3245849" y="894545"/>
                </a:lnTo>
                <a:close/>
                <a:moveTo>
                  <a:pt x="4758957" y="242985"/>
                </a:moveTo>
                <a:cubicBezTo>
                  <a:pt x="4834951" y="242985"/>
                  <a:pt x="4891049" y="248785"/>
                  <a:pt x="4927246" y="260384"/>
                </a:cubicBezTo>
                <a:cubicBezTo>
                  <a:pt x="4963444" y="271983"/>
                  <a:pt x="4993642" y="289982"/>
                  <a:pt x="5017841" y="314381"/>
                </a:cubicBezTo>
                <a:cubicBezTo>
                  <a:pt x="5042039" y="338779"/>
                  <a:pt x="5062138" y="371777"/>
                  <a:pt x="5078137" y="413375"/>
                </a:cubicBezTo>
                <a:lnTo>
                  <a:pt x="4846551" y="436173"/>
                </a:lnTo>
                <a:cubicBezTo>
                  <a:pt x="4840551" y="415774"/>
                  <a:pt x="4830552" y="400775"/>
                  <a:pt x="4816553" y="391176"/>
                </a:cubicBezTo>
                <a:cubicBezTo>
                  <a:pt x="4797354" y="378377"/>
                  <a:pt x="4774155" y="371977"/>
                  <a:pt x="4746957" y="371977"/>
                </a:cubicBezTo>
                <a:cubicBezTo>
                  <a:pt x="4719359" y="371977"/>
                  <a:pt x="4699260" y="376869"/>
                  <a:pt x="4686661" y="386653"/>
                </a:cubicBezTo>
                <a:cubicBezTo>
                  <a:pt x="4674061" y="396436"/>
                  <a:pt x="4667762" y="408319"/>
                  <a:pt x="4667762" y="422299"/>
                </a:cubicBezTo>
                <a:cubicBezTo>
                  <a:pt x="4667762" y="437873"/>
                  <a:pt x="4675761" y="449654"/>
                  <a:pt x="4691761" y="457641"/>
                </a:cubicBezTo>
                <a:cubicBezTo>
                  <a:pt x="4707759" y="465628"/>
                  <a:pt x="4742557" y="472818"/>
                  <a:pt x="4796154" y="479211"/>
                </a:cubicBezTo>
                <a:cubicBezTo>
                  <a:pt x="4877349" y="488398"/>
                  <a:pt x="4937745" y="501183"/>
                  <a:pt x="4977343" y="517567"/>
                </a:cubicBezTo>
                <a:cubicBezTo>
                  <a:pt x="5016941" y="533950"/>
                  <a:pt x="5047239" y="557325"/>
                  <a:pt x="5068237" y="587692"/>
                </a:cubicBezTo>
                <a:cubicBezTo>
                  <a:pt x="5089236" y="618059"/>
                  <a:pt x="5099735" y="651423"/>
                  <a:pt x="5099735" y="687783"/>
                </a:cubicBezTo>
                <a:cubicBezTo>
                  <a:pt x="5099735" y="724543"/>
                  <a:pt x="5088636" y="760305"/>
                  <a:pt x="5066437" y="795068"/>
                </a:cubicBezTo>
                <a:cubicBezTo>
                  <a:pt x="5044239" y="829832"/>
                  <a:pt x="5009241" y="857502"/>
                  <a:pt x="4961444" y="878079"/>
                </a:cubicBezTo>
                <a:cubicBezTo>
                  <a:pt x="4913647" y="898656"/>
                  <a:pt x="4848551" y="908944"/>
                  <a:pt x="4766156" y="908944"/>
                </a:cubicBezTo>
                <a:cubicBezTo>
                  <a:pt x="4649763" y="908944"/>
                  <a:pt x="4566868" y="892345"/>
                  <a:pt x="4517471" y="859147"/>
                </a:cubicBezTo>
                <a:cubicBezTo>
                  <a:pt x="4468074" y="825949"/>
                  <a:pt x="4436376" y="778752"/>
                  <a:pt x="4422377" y="717556"/>
                </a:cubicBezTo>
                <a:lnTo>
                  <a:pt x="4664762" y="694757"/>
                </a:lnTo>
                <a:cubicBezTo>
                  <a:pt x="4674761" y="723556"/>
                  <a:pt x="4688761" y="744154"/>
                  <a:pt x="4706759" y="756554"/>
                </a:cubicBezTo>
                <a:cubicBezTo>
                  <a:pt x="4724759" y="768953"/>
                  <a:pt x="4748757" y="775153"/>
                  <a:pt x="4778755" y="775153"/>
                </a:cubicBezTo>
                <a:cubicBezTo>
                  <a:pt x="4811553" y="775153"/>
                  <a:pt x="4836951" y="768162"/>
                  <a:pt x="4854951" y="754182"/>
                </a:cubicBezTo>
                <a:cubicBezTo>
                  <a:pt x="4868949" y="743801"/>
                  <a:pt x="4875949" y="730824"/>
                  <a:pt x="4875949" y="715250"/>
                </a:cubicBezTo>
                <a:cubicBezTo>
                  <a:pt x="4875949" y="697676"/>
                  <a:pt x="4866750" y="684096"/>
                  <a:pt x="4848351" y="674509"/>
                </a:cubicBezTo>
                <a:cubicBezTo>
                  <a:pt x="4835151" y="667722"/>
                  <a:pt x="4800154" y="659335"/>
                  <a:pt x="4743357" y="649348"/>
                </a:cubicBezTo>
                <a:cubicBezTo>
                  <a:pt x="4658563" y="634567"/>
                  <a:pt x="4599666" y="620884"/>
                  <a:pt x="4566668" y="608297"/>
                </a:cubicBezTo>
                <a:cubicBezTo>
                  <a:pt x="4533670" y="595710"/>
                  <a:pt x="4505872" y="574433"/>
                  <a:pt x="4483273" y="544467"/>
                </a:cubicBezTo>
                <a:cubicBezTo>
                  <a:pt x="4460675" y="514500"/>
                  <a:pt x="4449375" y="480336"/>
                  <a:pt x="4449375" y="441976"/>
                </a:cubicBezTo>
                <a:cubicBezTo>
                  <a:pt x="4449375" y="400016"/>
                  <a:pt x="4461575" y="363853"/>
                  <a:pt x="4485973" y="333486"/>
                </a:cubicBezTo>
                <a:cubicBezTo>
                  <a:pt x="4510371" y="303119"/>
                  <a:pt x="4543969" y="280444"/>
                  <a:pt x="4586767" y="265460"/>
                </a:cubicBezTo>
                <a:cubicBezTo>
                  <a:pt x="4629564" y="250477"/>
                  <a:pt x="4686961" y="242985"/>
                  <a:pt x="4758957" y="242985"/>
                </a:cubicBezTo>
                <a:close/>
                <a:moveTo>
                  <a:pt x="3965005" y="242985"/>
                </a:moveTo>
                <a:cubicBezTo>
                  <a:pt x="4038201" y="242985"/>
                  <a:pt x="4096997" y="247085"/>
                  <a:pt x="4141394" y="255284"/>
                </a:cubicBezTo>
                <a:cubicBezTo>
                  <a:pt x="4185791" y="263484"/>
                  <a:pt x="4222789" y="280583"/>
                  <a:pt x="4252387" y="306581"/>
                </a:cubicBezTo>
                <a:cubicBezTo>
                  <a:pt x="4273186" y="324580"/>
                  <a:pt x="4289585" y="350078"/>
                  <a:pt x="4301585" y="383076"/>
                </a:cubicBezTo>
                <a:cubicBezTo>
                  <a:pt x="4313583" y="416074"/>
                  <a:pt x="4319583" y="447572"/>
                  <a:pt x="4319583" y="477571"/>
                </a:cubicBezTo>
                <a:lnTo>
                  <a:pt x="4319583" y="758953"/>
                </a:lnTo>
                <a:cubicBezTo>
                  <a:pt x="4319583" y="788952"/>
                  <a:pt x="4321483" y="812450"/>
                  <a:pt x="4325283" y="829449"/>
                </a:cubicBezTo>
                <a:cubicBezTo>
                  <a:pt x="4329083" y="846448"/>
                  <a:pt x="4337382" y="868147"/>
                  <a:pt x="4350181" y="894545"/>
                </a:cubicBezTo>
                <a:lnTo>
                  <a:pt x="4120995" y="894545"/>
                </a:lnTo>
                <a:cubicBezTo>
                  <a:pt x="4111796" y="878146"/>
                  <a:pt x="4105796" y="865647"/>
                  <a:pt x="4102997" y="857048"/>
                </a:cubicBezTo>
                <a:cubicBezTo>
                  <a:pt x="4100197" y="848448"/>
                  <a:pt x="4097397" y="834949"/>
                  <a:pt x="4094597" y="816550"/>
                </a:cubicBezTo>
                <a:cubicBezTo>
                  <a:pt x="4062599" y="847348"/>
                  <a:pt x="4030801" y="869347"/>
                  <a:pt x="3999203" y="882546"/>
                </a:cubicBezTo>
                <a:cubicBezTo>
                  <a:pt x="3956005" y="900145"/>
                  <a:pt x="3905809" y="908944"/>
                  <a:pt x="3848612" y="908944"/>
                </a:cubicBezTo>
                <a:cubicBezTo>
                  <a:pt x="3772617" y="908944"/>
                  <a:pt x="3714920" y="891345"/>
                  <a:pt x="3675523" y="856148"/>
                </a:cubicBezTo>
                <a:cubicBezTo>
                  <a:pt x="3636125" y="820950"/>
                  <a:pt x="3616426" y="777552"/>
                  <a:pt x="3616426" y="725956"/>
                </a:cubicBezTo>
                <a:cubicBezTo>
                  <a:pt x="3616426" y="677558"/>
                  <a:pt x="3630625" y="637761"/>
                  <a:pt x="3659023" y="606563"/>
                </a:cubicBezTo>
                <a:cubicBezTo>
                  <a:pt x="3687422" y="575365"/>
                  <a:pt x="3739819" y="552166"/>
                  <a:pt x="3816214" y="536967"/>
                </a:cubicBezTo>
                <a:cubicBezTo>
                  <a:pt x="3907809" y="518568"/>
                  <a:pt x="3967205" y="505669"/>
                  <a:pt x="3994403" y="498269"/>
                </a:cubicBezTo>
                <a:cubicBezTo>
                  <a:pt x="4021601" y="490870"/>
                  <a:pt x="4050399" y="481170"/>
                  <a:pt x="4080797" y="469171"/>
                </a:cubicBezTo>
                <a:cubicBezTo>
                  <a:pt x="4080797" y="439173"/>
                  <a:pt x="4074598" y="418174"/>
                  <a:pt x="4062199" y="406175"/>
                </a:cubicBezTo>
                <a:cubicBezTo>
                  <a:pt x="4049799" y="394176"/>
                  <a:pt x="4028001" y="388176"/>
                  <a:pt x="3996803" y="388176"/>
                </a:cubicBezTo>
                <a:cubicBezTo>
                  <a:pt x="3956805" y="388176"/>
                  <a:pt x="3926807" y="394576"/>
                  <a:pt x="3906809" y="407375"/>
                </a:cubicBezTo>
                <a:cubicBezTo>
                  <a:pt x="3891209" y="417374"/>
                  <a:pt x="3878610" y="436173"/>
                  <a:pt x="3869011" y="463771"/>
                </a:cubicBezTo>
                <a:lnTo>
                  <a:pt x="3635625" y="439173"/>
                </a:lnTo>
                <a:cubicBezTo>
                  <a:pt x="3644425" y="398375"/>
                  <a:pt x="3657123" y="366277"/>
                  <a:pt x="3673723" y="342879"/>
                </a:cubicBezTo>
                <a:cubicBezTo>
                  <a:pt x="3690321" y="319480"/>
                  <a:pt x="3714220" y="299181"/>
                  <a:pt x="3745418" y="281983"/>
                </a:cubicBezTo>
                <a:cubicBezTo>
                  <a:pt x="3767817" y="269583"/>
                  <a:pt x="3798615" y="259984"/>
                  <a:pt x="3837813" y="253184"/>
                </a:cubicBezTo>
                <a:cubicBezTo>
                  <a:pt x="3877010" y="246385"/>
                  <a:pt x="3919407" y="242985"/>
                  <a:pt x="3965005" y="242985"/>
                </a:cubicBezTo>
                <a:close/>
                <a:moveTo>
                  <a:pt x="2759679" y="242985"/>
                </a:moveTo>
                <a:cubicBezTo>
                  <a:pt x="2863672" y="242985"/>
                  <a:pt x="2942967" y="261584"/>
                  <a:pt x="2997564" y="298782"/>
                </a:cubicBezTo>
                <a:cubicBezTo>
                  <a:pt x="3052161" y="335979"/>
                  <a:pt x="3090458" y="390376"/>
                  <a:pt x="3112457" y="461972"/>
                </a:cubicBezTo>
                <a:lnTo>
                  <a:pt x="2882672" y="492570"/>
                </a:lnTo>
                <a:cubicBezTo>
                  <a:pt x="2875472" y="465371"/>
                  <a:pt x="2862372" y="444873"/>
                  <a:pt x="2843374" y="431073"/>
                </a:cubicBezTo>
                <a:cubicBezTo>
                  <a:pt x="2824375" y="417274"/>
                  <a:pt x="2798876" y="410375"/>
                  <a:pt x="2766878" y="410375"/>
                </a:cubicBezTo>
                <a:cubicBezTo>
                  <a:pt x="2726481" y="410375"/>
                  <a:pt x="2693782" y="424847"/>
                  <a:pt x="2668784" y="453792"/>
                </a:cubicBezTo>
                <a:cubicBezTo>
                  <a:pt x="2643786" y="482737"/>
                  <a:pt x="2631287" y="526558"/>
                  <a:pt x="2631287" y="585255"/>
                </a:cubicBezTo>
                <a:cubicBezTo>
                  <a:pt x="2631287" y="637558"/>
                  <a:pt x="2643685" y="677283"/>
                  <a:pt x="2668484" y="704432"/>
                </a:cubicBezTo>
                <a:cubicBezTo>
                  <a:pt x="2693283" y="731580"/>
                  <a:pt x="2724881" y="745154"/>
                  <a:pt x="2763279" y="745154"/>
                </a:cubicBezTo>
                <a:cubicBezTo>
                  <a:pt x="2795276" y="745154"/>
                  <a:pt x="2822175" y="736955"/>
                  <a:pt x="2843973" y="720556"/>
                </a:cubicBezTo>
                <a:cubicBezTo>
                  <a:pt x="2865772" y="704157"/>
                  <a:pt x="2882071" y="678958"/>
                  <a:pt x="2892871" y="644960"/>
                </a:cubicBezTo>
                <a:lnTo>
                  <a:pt x="3125056" y="671359"/>
                </a:lnTo>
                <a:cubicBezTo>
                  <a:pt x="3112257" y="719756"/>
                  <a:pt x="3091258" y="761653"/>
                  <a:pt x="3062060" y="797051"/>
                </a:cubicBezTo>
                <a:cubicBezTo>
                  <a:pt x="3032862" y="832449"/>
                  <a:pt x="2995564" y="859947"/>
                  <a:pt x="2950167" y="879546"/>
                </a:cubicBezTo>
                <a:cubicBezTo>
                  <a:pt x="2904770" y="899145"/>
                  <a:pt x="2847073" y="908944"/>
                  <a:pt x="2777078" y="908944"/>
                </a:cubicBezTo>
                <a:cubicBezTo>
                  <a:pt x="2709482" y="908944"/>
                  <a:pt x="2653185" y="902651"/>
                  <a:pt x="2608188" y="890064"/>
                </a:cubicBezTo>
                <a:cubicBezTo>
                  <a:pt x="2563190" y="877478"/>
                  <a:pt x="2524493" y="857098"/>
                  <a:pt x="2492095" y="828924"/>
                </a:cubicBezTo>
                <a:cubicBezTo>
                  <a:pt x="2459697" y="800751"/>
                  <a:pt x="2434298" y="767683"/>
                  <a:pt x="2415899" y="729719"/>
                </a:cubicBezTo>
                <a:cubicBezTo>
                  <a:pt x="2397500" y="691756"/>
                  <a:pt x="2388301" y="641404"/>
                  <a:pt x="2388301" y="578664"/>
                </a:cubicBezTo>
                <a:cubicBezTo>
                  <a:pt x="2388301" y="513125"/>
                  <a:pt x="2399501" y="458575"/>
                  <a:pt x="2421899" y="415015"/>
                </a:cubicBezTo>
                <a:cubicBezTo>
                  <a:pt x="2438298" y="383048"/>
                  <a:pt x="2460697" y="354377"/>
                  <a:pt x="2489095" y="329000"/>
                </a:cubicBezTo>
                <a:cubicBezTo>
                  <a:pt x="2517493" y="303623"/>
                  <a:pt x="2546691" y="284742"/>
                  <a:pt x="2576690" y="272355"/>
                </a:cubicBezTo>
                <a:cubicBezTo>
                  <a:pt x="2624287" y="252775"/>
                  <a:pt x="2685283" y="242985"/>
                  <a:pt x="2759679" y="242985"/>
                </a:cubicBezTo>
                <a:close/>
                <a:moveTo>
                  <a:pt x="1917130" y="242985"/>
                </a:moveTo>
                <a:cubicBezTo>
                  <a:pt x="1990325" y="242985"/>
                  <a:pt x="2049122" y="247085"/>
                  <a:pt x="2093519" y="255284"/>
                </a:cubicBezTo>
                <a:cubicBezTo>
                  <a:pt x="2137917" y="263484"/>
                  <a:pt x="2174915" y="280583"/>
                  <a:pt x="2204512" y="306581"/>
                </a:cubicBezTo>
                <a:cubicBezTo>
                  <a:pt x="2225311" y="324580"/>
                  <a:pt x="2241711" y="350078"/>
                  <a:pt x="2253709" y="383076"/>
                </a:cubicBezTo>
                <a:cubicBezTo>
                  <a:pt x="2265708" y="416074"/>
                  <a:pt x="2271708" y="447572"/>
                  <a:pt x="2271708" y="477571"/>
                </a:cubicBezTo>
                <a:lnTo>
                  <a:pt x="2271708" y="758953"/>
                </a:lnTo>
                <a:cubicBezTo>
                  <a:pt x="2271708" y="788952"/>
                  <a:pt x="2273608" y="812450"/>
                  <a:pt x="2277408" y="829449"/>
                </a:cubicBezTo>
                <a:cubicBezTo>
                  <a:pt x="2281208" y="846448"/>
                  <a:pt x="2289507" y="868147"/>
                  <a:pt x="2302306" y="894545"/>
                </a:cubicBezTo>
                <a:lnTo>
                  <a:pt x="2073121" y="894545"/>
                </a:lnTo>
                <a:cubicBezTo>
                  <a:pt x="2063921" y="878146"/>
                  <a:pt x="2057921" y="865647"/>
                  <a:pt x="2055122" y="857048"/>
                </a:cubicBezTo>
                <a:cubicBezTo>
                  <a:pt x="2052322" y="848448"/>
                  <a:pt x="2049522" y="834949"/>
                  <a:pt x="2046722" y="816550"/>
                </a:cubicBezTo>
                <a:cubicBezTo>
                  <a:pt x="2014724" y="847348"/>
                  <a:pt x="1982926" y="869347"/>
                  <a:pt x="1951328" y="882546"/>
                </a:cubicBezTo>
                <a:cubicBezTo>
                  <a:pt x="1908130" y="900145"/>
                  <a:pt x="1857934" y="908944"/>
                  <a:pt x="1800737" y="908944"/>
                </a:cubicBezTo>
                <a:cubicBezTo>
                  <a:pt x="1724742" y="908944"/>
                  <a:pt x="1667045" y="891345"/>
                  <a:pt x="1627648" y="856148"/>
                </a:cubicBezTo>
                <a:cubicBezTo>
                  <a:pt x="1588250" y="820950"/>
                  <a:pt x="1568551" y="777552"/>
                  <a:pt x="1568551" y="725956"/>
                </a:cubicBezTo>
                <a:cubicBezTo>
                  <a:pt x="1568551" y="677558"/>
                  <a:pt x="1582750" y="637761"/>
                  <a:pt x="1611149" y="606563"/>
                </a:cubicBezTo>
                <a:cubicBezTo>
                  <a:pt x="1639547" y="575365"/>
                  <a:pt x="1691943" y="552166"/>
                  <a:pt x="1768339" y="536967"/>
                </a:cubicBezTo>
                <a:cubicBezTo>
                  <a:pt x="1859933" y="518568"/>
                  <a:pt x="1919330" y="505669"/>
                  <a:pt x="1946528" y="498269"/>
                </a:cubicBezTo>
                <a:cubicBezTo>
                  <a:pt x="1973727" y="490870"/>
                  <a:pt x="2002525" y="481170"/>
                  <a:pt x="2032923" y="469171"/>
                </a:cubicBezTo>
                <a:cubicBezTo>
                  <a:pt x="2032923" y="439173"/>
                  <a:pt x="2026723" y="418174"/>
                  <a:pt x="2014324" y="406175"/>
                </a:cubicBezTo>
                <a:cubicBezTo>
                  <a:pt x="2001925" y="394176"/>
                  <a:pt x="1980127" y="388176"/>
                  <a:pt x="1948928" y="388176"/>
                </a:cubicBezTo>
                <a:cubicBezTo>
                  <a:pt x="1908930" y="388176"/>
                  <a:pt x="1878932" y="394576"/>
                  <a:pt x="1858933" y="407375"/>
                </a:cubicBezTo>
                <a:cubicBezTo>
                  <a:pt x="1843335" y="417374"/>
                  <a:pt x="1830735" y="436173"/>
                  <a:pt x="1821136" y="463771"/>
                </a:cubicBezTo>
                <a:lnTo>
                  <a:pt x="1587750" y="439173"/>
                </a:lnTo>
                <a:cubicBezTo>
                  <a:pt x="1596550" y="398375"/>
                  <a:pt x="1609249" y="366277"/>
                  <a:pt x="1625847" y="342879"/>
                </a:cubicBezTo>
                <a:cubicBezTo>
                  <a:pt x="1642447" y="319480"/>
                  <a:pt x="1666345" y="299181"/>
                  <a:pt x="1697543" y="281983"/>
                </a:cubicBezTo>
                <a:cubicBezTo>
                  <a:pt x="1719942" y="269583"/>
                  <a:pt x="1750741" y="259984"/>
                  <a:pt x="1789938" y="253184"/>
                </a:cubicBezTo>
                <a:cubicBezTo>
                  <a:pt x="1829135" y="246385"/>
                  <a:pt x="1871533" y="242985"/>
                  <a:pt x="1917130" y="242985"/>
                </a:cubicBezTo>
                <a:close/>
                <a:moveTo>
                  <a:pt x="1422351" y="242985"/>
                </a:moveTo>
                <a:cubicBezTo>
                  <a:pt x="1458348" y="242985"/>
                  <a:pt x="1497746" y="254184"/>
                  <a:pt x="1540543" y="276583"/>
                </a:cubicBezTo>
                <a:lnTo>
                  <a:pt x="1464948" y="450572"/>
                </a:lnTo>
                <a:cubicBezTo>
                  <a:pt x="1436150" y="438573"/>
                  <a:pt x="1413351" y="432573"/>
                  <a:pt x="1396552" y="432573"/>
                </a:cubicBezTo>
                <a:cubicBezTo>
                  <a:pt x="1364554" y="432573"/>
                  <a:pt x="1339756" y="445773"/>
                  <a:pt x="1322157" y="472171"/>
                </a:cubicBezTo>
                <a:cubicBezTo>
                  <a:pt x="1296959" y="509369"/>
                  <a:pt x="1284360" y="578964"/>
                  <a:pt x="1284360" y="680958"/>
                </a:cubicBezTo>
                <a:lnTo>
                  <a:pt x="1284360" y="894545"/>
                </a:lnTo>
                <a:lnTo>
                  <a:pt x="1038974" y="894545"/>
                </a:lnTo>
                <a:lnTo>
                  <a:pt x="1038974" y="257384"/>
                </a:lnTo>
                <a:lnTo>
                  <a:pt x="1267560" y="257384"/>
                </a:lnTo>
                <a:lnTo>
                  <a:pt x="1267560" y="361778"/>
                </a:lnTo>
                <a:cubicBezTo>
                  <a:pt x="1289559" y="316580"/>
                  <a:pt x="1312257" y="285482"/>
                  <a:pt x="1335656" y="268483"/>
                </a:cubicBezTo>
                <a:cubicBezTo>
                  <a:pt x="1359054" y="251484"/>
                  <a:pt x="1387953" y="242985"/>
                  <a:pt x="1422351" y="242985"/>
                </a:cubicBezTo>
                <a:close/>
                <a:moveTo>
                  <a:pt x="3245849" y="14999"/>
                </a:moveTo>
                <a:lnTo>
                  <a:pt x="3490034" y="14999"/>
                </a:lnTo>
                <a:lnTo>
                  <a:pt x="3490034" y="181189"/>
                </a:lnTo>
                <a:lnTo>
                  <a:pt x="3245849" y="181189"/>
                </a:lnTo>
                <a:close/>
                <a:moveTo>
                  <a:pt x="473971" y="0"/>
                </a:moveTo>
                <a:cubicBezTo>
                  <a:pt x="571166" y="0"/>
                  <a:pt x="643862" y="8799"/>
                  <a:pt x="692058" y="26398"/>
                </a:cubicBezTo>
                <a:cubicBezTo>
                  <a:pt x="740255" y="43997"/>
                  <a:pt x="780253" y="71295"/>
                  <a:pt x="812052" y="108293"/>
                </a:cubicBezTo>
                <a:cubicBezTo>
                  <a:pt x="843849" y="145291"/>
                  <a:pt x="867747" y="192188"/>
                  <a:pt x="883746" y="248985"/>
                </a:cubicBezTo>
                <a:lnTo>
                  <a:pt x="621562" y="295782"/>
                </a:lnTo>
                <a:cubicBezTo>
                  <a:pt x="610763" y="262584"/>
                  <a:pt x="592464" y="237185"/>
                  <a:pt x="566666" y="219586"/>
                </a:cubicBezTo>
                <a:cubicBezTo>
                  <a:pt x="540868" y="201987"/>
                  <a:pt x="507969" y="193188"/>
                  <a:pt x="467972" y="193188"/>
                </a:cubicBezTo>
                <a:cubicBezTo>
                  <a:pt x="408375" y="193188"/>
                  <a:pt x="360878" y="213887"/>
                  <a:pt x="325480" y="255284"/>
                </a:cubicBezTo>
                <a:cubicBezTo>
                  <a:pt x="290082" y="296682"/>
                  <a:pt x="272384" y="362178"/>
                  <a:pt x="272384" y="451772"/>
                </a:cubicBezTo>
                <a:cubicBezTo>
                  <a:pt x="272384" y="546966"/>
                  <a:pt x="290282" y="614962"/>
                  <a:pt x="326080" y="655760"/>
                </a:cubicBezTo>
                <a:cubicBezTo>
                  <a:pt x="361878" y="696557"/>
                  <a:pt x="411775" y="716956"/>
                  <a:pt x="475771" y="716956"/>
                </a:cubicBezTo>
                <a:cubicBezTo>
                  <a:pt x="506169" y="716956"/>
                  <a:pt x="535167" y="712556"/>
                  <a:pt x="562766" y="703757"/>
                </a:cubicBezTo>
                <a:cubicBezTo>
                  <a:pt x="590365" y="694957"/>
                  <a:pt x="621962" y="679958"/>
                  <a:pt x="657560" y="658760"/>
                </a:cubicBezTo>
                <a:lnTo>
                  <a:pt x="657560" y="575965"/>
                </a:lnTo>
                <a:lnTo>
                  <a:pt x="475771" y="575965"/>
                </a:lnTo>
                <a:lnTo>
                  <a:pt x="475771" y="392976"/>
                </a:lnTo>
                <a:lnTo>
                  <a:pt x="895745" y="392976"/>
                </a:lnTo>
                <a:lnTo>
                  <a:pt x="895745" y="767953"/>
                </a:lnTo>
                <a:cubicBezTo>
                  <a:pt x="815351" y="822750"/>
                  <a:pt x="744255" y="860047"/>
                  <a:pt x="682458" y="879846"/>
                </a:cubicBezTo>
                <a:cubicBezTo>
                  <a:pt x="620662" y="899645"/>
                  <a:pt x="547367" y="909544"/>
                  <a:pt x="462572" y="909544"/>
                </a:cubicBezTo>
                <a:cubicBezTo>
                  <a:pt x="358178" y="909544"/>
                  <a:pt x="273083" y="891745"/>
                  <a:pt x="207288" y="856148"/>
                </a:cubicBezTo>
                <a:cubicBezTo>
                  <a:pt x="141492" y="820550"/>
                  <a:pt x="90495" y="767553"/>
                  <a:pt x="54297" y="697157"/>
                </a:cubicBezTo>
                <a:cubicBezTo>
                  <a:pt x="18099" y="626762"/>
                  <a:pt x="0" y="545966"/>
                  <a:pt x="0" y="454772"/>
                </a:cubicBezTo>
                <a:cubicBezTo>
                  <a:pt x="0" y="358778"/>
                  <a:pt x="19799" y="275283"/>
                  <a:pt x="59397" y="204287"/>
                </a:cubicBezTo>
                <a:cubicBezTo>
                  <a:pt x="98994" y="133292"/>
                  <a:pt x="156991" y="79395"/>
                  <a:pt x="233386" y="42597"/>
                </a:cubicBezTo>
                <a:cubicBezTo>
                  <a:pt x="292982" y="14199"/>
                  <a:pt x="373177" y="0"/>
                  <a:pt x="473971"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583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CD5DAB44-2109-6F58-8CBE-6DB44E1A031C}"/>
            </a:ext>
          </a:extLst>
        </p:cNvPr>
        <p:cNvGrpSpPr/>
        <p:nvPr/>
      </p:nvGrpSpPr>
      <p:grpSpPr>
        <a:xfrm>
          <a:off x="0" y="0"/>
          <a:ext cx="0" cy="0"/>
          <a:chOff x="0" y="0"/>
          <a:chExt cx="0" cy="0"/>
        </a:xfrm>
      </p:grpSpPr>
      <p:sp>
        <p:nvSpPr>
          <p:cNvPr id="6" name="CuadroTexto 14">
            <a:extLst>
              <a:ext uri="{FF2B5EF4-FFF2-40B4-BE49-F238E27FC236}">
                <a16:creationId xmlns:a16="http://schemas.microsoft.com/office/drawing/2014/main" id="{9055094B-D16E-638B-0933-904BCFCEA369}"/>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3" name="Rectángulo 2">
            <a:extLst>
              <a:ext uri="{FF2B5EF4-FFF2-40B4-BE49-F238E27FC236}">
                <a16:creationId xmlns:a16="http://schemas.microsoft.com/office/drawing/2014/main" id="{9C29241E-ADD5-23B5-B8AB-655B1FE90B0C}"/>
              </a:ext>
            </a:extLst>
          </p:cNvPr>
          <p:cNvSpPr/>
          <p:nvPr/>
        </p:nvSpPr>
        <p:spPr>
          <a:xfrm>
            <a:off x="462077"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-PEI  </a:t>
            </a:r>
          </a:p>
        </p:txBody>
      </p:sp>
      <p:sp>
        <p:nvSpPr>
          <p:cNvPr id="5" name="CuadroTexto 4">
            <a:extLst>
              <a:ext uri="{FF2B5EF4-FFF2-40B4-BE49-F238E27FC236}">
                <a16:creationId xmlns:a16="http://schemas.microsoft.com/office/drawing/2014/main" id="{E1A61FA1-ED47-1F22-9B64-34DD6F6F1BF1}"/>
              </a:ext>
              <a:ext uri="{C183D7F6-B498-43B3-948B-1728B52AA6E4}">
                <adec:decorative xmlns:adec="http://schemas.microsoft.com/office/drawing/2017/decorative" val="1"/>
              </a:ext>
            </a:extLst>
          </p:cNvPr>
          <p:cNvSpPr txBox="1"/>
          <p:nvPr/>
        </p:nvSpPr>
        <p:spPr>
          <a:xfrm>
            <a:off x="381285" y="1895538"/>
            <a:ext cx="11066270" cy="2832932"/>
          </a:xfrm>
          <a:prstGeom prst="rect">
            <a:avLst/>
          </a:prstGeom>
          <a:noFill/>
        </p:spPr>
        <p:txBody>
          <a:bodyPr wrap="square" lIns="62334" tIns="31167" rIns="62334" bIns="31167" rtlCol="0" anchor="t">
            <a:spAutoFit/>
          </a:bodyPr>
          <a:lstStyle/>
          <a:p>
            <a:pPr algn="just"/>
            <a:r>
              <a:rPr lang="es-CO" dirty="0"/>
              <a:t>El Plan Estratégico Institucional (PEI) tiene como objetivo proporcionar los lineamientos y orientaciones necesarias para la planificación institucional durante el cuatrienio 2024-2027. Este plan se fundamenta en tres ejes estructurales: Proteger, Potenciar y Participar, y establece un total de siete objetivos estratégicos. Para cada uno de estos objetivos, se han definido acciones estratégicas a implementar anualmente, las cuales se integran en el Plan de Acción Institucional.</a:t>
            </a:r>
          </a:p>
          <a:p>
            <a:pPr algn="just"/>
            <a:endParaRPr lang="es-CO" dirty="0"/>
          </a:p>
          <a:p>
            <a:pPr algn="just"/>
            <a:r>
              <a:rPr lang="es-CO" dirty="0"/>
              <a:t>Es importante destacar que el PEI 2024-2027 se construyó en 2025, con un enfoque en el cumplimiento de las metas establecidas en el PDD “BCS 2024-2027”, Así como las actividades de carácter gerencial y estratégico del PAI 2025 y los proyectos de inversión 2024-2027. Para esta vigencia, se ha fijado un porcentaje de meta de cumplimiento del 30%, distribuido de la siguiente manera:</a:t>
            </a:r>
          </a:p>
        </p:txBody>
      </p:sp>
    </p:spTree>
    <p:extLst>
      <p:ext uri="{BB962C8B-B14F-4D97-AF65-F5344CB8AC3E}">
        <p14:creationId xmlns:p14="http://schemas.microsoft.com/office/powerpoint/2010/main" val="1972588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E173591-F814-FE07-7E5E-89D3ACFB6FE4}"/>
            </a:ext>
          </a:extLst>
        </p:cNvPr>
        <p:cNvGrpSpPr/>
        <p:nvPr/>
      </p:nvGrpSpPr>
      <p:grpSpPr>
        <a:xfrm>
          <a:off x="0" y="0"/>
          <a:ext cx="0" cy="0"/>
          <a:chOff x="0" y="0"/>
          <a:chExt cx="0" cy="0"/>
        </a:xfrm>
      </p:grpSpPr>
      <p:sp>
        <p:nvSpPr>
          <p:cNvPr id="6" name="CuadroTexto 14">
            <a:extLst>
              <a:ext uri="{FF2B5EF4-FFF2-40B4-BE49-F238E27FC236}">
                <a16:creationId xmlns:a16="http://schemas.microsoft.com/office/drawing/2014/main" id="{6B2F22D2-1365-93AF-917F-EACA34ED9498}"/>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3" name="Rectángulo 2">
            <a:extLst>
              <a:ext uri="{FF2B5EF4-FFF2-40B4-BE49-F238E27FC236}">
                <a16:creationId xmlns:a16="http://schemas.microsoft.com/office/drawing/2014/main" id="{B302E9DD-62C4-2A49-F9C1-B4192932DAAE}"/>
              </a:ext>
            </a:extLst>
          </p:cNvPr>
          <p:cNvSpPr/>
          <p:nvPr/>
        </p:nvSpPr>
        <p:spPr>
          <a:xfrm>
            <a:off x="462077" y="0"/>
            <a:ext cx="8900287" cy="58477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200" b="1" i="0" u="none" strike="noStrike" kern="1200" cap="none" spc="0" normalizeH="0" baseline="0" noProof="0" dirty="0">
                <a:ln>
                  <a:noFill/>
                </a:ln>
                <a:solidFill>
                  <a:srgbClr val="C00000"/>
                </a:solidFill>
                <a:effectLst/>
                <a:uLnTx/>
                <a:uFillTx/>
                <a:latin typeface="Aptos ExtraBold"/>
                <a:ea typeface="+mn-ea"/>
                <a:cs typeface="+mn-cs"/>
              </a:rPr>
              <a:t>Plan Estratégico Institucional  -PEI  </a:t>
            </a:r>
          </a:p>
        </p:txBody>
      </p:sp>
      <p:graphicFrame>
        <p:nvGraphicFramePr>
          <p:cNvPr id="7" name="Tabla 7">
            <a:extLst>
              <a:ext uri="{FF2B5EF4-FFF2-40B4-BE49-F238E27FC236}">
                <a16:creationId xmlns:a16="http://schemas.microsoft.com/office/drawing/2014/main" id="{0131326D-2497-50B9-B731-493A05C059AA}"/>
              </a:ext>
            </a:extLst>
          </p:cNvPr>
          <p:cNvGraphicFramePr>
            <a:graphicFrameLocks noGrp="1"/>
          </p:cNvGraphicFramePr>
          <p:nvPr>
            <p:extLst>
              <p:ext uri="{D42A27DB-BD31-4B8C-83A1-F6EECF244321}">
                <p14:modId xmlns:p14="http://schemas.microsoft.com/office/powerpoint/2010/main" val="1310283842"/>
              </p:ext>
            </p:extLst>
          </p:nvPr>
        </p:nvGraphicFramePr>
        <p:xfrm>
          <a:off x="601863" y="513484"/>
          <a:ext cx="6570212" cy="581017"/>
        </p:xfrm>
        <a:graphic>
          <a:graphicData uri="http://schemas.openxmlformats.org/drawingml/2006/table">
            <a:tbl>
              <a:tblPr>
                <a:effectLst/>
              </a:tblPr>
              <a:tblGrid>
                <a:gridCol w="1481785">
                  <a:extLst>
                    <a:ext uri="{9D8B030D-6E8A-4147-A177-3AD203B41FA5}">
                      <a16:colId xmlns:a16="http://schemas.microsoft.com/office/drawing/2014/main" val="2646065177"/>
                    </a:ext>
                  </a:extLst>
                </a:gridCol>
                <a:gridCol w="833502">
                  <a:extLst>
                    <a:ext uri="{9D8B030D-6E8A-4147-A177-3AD203B41FA5}">
                      <a16:colId xmlns:a16="http://schemas.microsoft.com/office/drawing/2014/main" val="792885476"/>
                    </a:ext>
                  </a:extLst>
                </a:gridCol>
                <a:gridCol w="852659">
                  <a:extLst>
                    <a:ext uri="{9D8B030D-6E8A-4147-A177-3AD203B41FA5}">
                      <a16:colId xmlns:a16="http://schemas.microsoft.com/office/drawing/2014/main" val="1367282925"/>
                    </a:ext>
                  </a:extLst>
                </a:gridCol>
                <a:gridCol w="862241">
                  <a:extLst>
                    <a:ext uri="{9D8B030D-6E8A-4147-A177-3AD203B41FA5}">
                      <a16:colId xmlns:a16="http://schemas.microsoft.com/office/drawing/2014/main" val="4100916285"/>
                    </a:ext>
                  </a:extLst>
                </a:gridCol>
                <a:gridCol w="766430">
                  <a:extLst>
                    <a:ext uri="{9D8B030D-6E8A-4147-A177-3AD203B41FA5}">
                      <a16:colId xmlns:a16="http://schemas.microsoft.com/office/drawing/2014/main" val="2703417486"/>
                    </a:ext>
                  </a:extLst>
                </a:gridCol>
                <a:gridCol w="756857">
                  <a:extLst>
                    <a:ext uri="{9D8B030D-6E8A-4147-A177-3AD203B41FA5}">
                      <a16:colId xmlns:a16="http://schemas.microsoft.com/office/drawing/2014/main" val="3751347048"/>
                    </a:ext>
                  </a:extLst>
                </a:gridCol>
                <a:gridCol w="1016738">
                  <a:extLst>
                    <a:ext uri="{9D8B030D-6E8A-4147-A177-3AD203B41FA5}">
                      <a16:colId xmlns:a16="http://schemas.microsoft.com/office/drawing/2014/main" val="440244899"/>
                    </a:ext>
                  </a:extLst>
                </a:gridCol>
              </a:tblGrid>
              <a:tr h="200025">
                <a:tc>
                  <a:txBody>
                    <a:bodyPr/>
                    <a:lstStyle/>
                    <a:p>
                      <a:pPr lvl="0" algn="l" fontAlgn="b"/>
                      <a:r>
                        <a:rPr lang="es-CO" sz="1100" b="0" i="0" u="none" strike="noStrike" dirty="0">
                          <a:solidFill>
                            <a:srgbClr val="000000"/>
                          </a:solidFill>
                          <a:latin typeface="Aptos Narrow"/>
                        </a:rPr>
                        <a:t> </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C000"/>
                    </a:solidFill>
                  </a:tcPr>
                </a:tc>
                <a:tc gridSpan="2">
                  <a:txBody>
                    <a:bodyPr/>
                    <a:lstStyle/>
                    <a:p>
                      <a:pPr lvl="0" algn="ctr" fontAlgn="ctr"/>
                      <a:r>
                        <a:rPr lang="es-CO" sz="1200" b="1" i="0" u="none" strike="noStrike">
                          <a:solidFill>
                            <a:srgbClr val="000000"/>
                          </a:solidFill>
                          <a:latin typeface="Aptos Narrow"/>
                        </a:rPr>
                        <a:t>META 2025</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tc gridSpan="2">
                  <a:txBody>
                    <a:bodyPr/>
                    <a:lstStyle/>
                    <a:p>
                      <a:pPr lvl="0" algn="ctr" fontAlgn="ctr"/>
                      <a:r>
                        <a:rPr lang="es-CO" sz="1200" b="1" i="0" u="none" strike="noStrike">
                          <a:solidFill>
                            <a:srgbClr val="000000"/>
                          </a:solidFill>
                          <a:latin typeface="Aptos Narrow"/>
                        </a:rPr>
                        <a:t>META 2026</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tc gridSpan="2">
                  <a:txBody>
                    <a:bodyPr/>
                    <a:lstStyle/>
                    <a:p>
                      <a:pPr lvl="0" algn="ctr" fontAlgn="ctr"/>
                      <a:r>
                        <a:rPr lang="es-CO" sz="1200" b="1" i="0" u="none" strike="noStrike">
                          <a:solidFill>
                            <a:srgbClr val="000000"/>
                          </a:solidFill>
                          <a:latin typeface="Aptos Narrow"/>
                        </a:rPr>
                        <a:t>META 2027</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extLst>
                  <a:ext uri="{0D108BD9-81ED-4DB2-BD59-A6C34878D82A}">
                    <a16:rowId xmlns:a16="http://schemas.microsoft.com/office/drawing/2014/main" val="2387894412"/>
                  </a:ext>
                </a:extLst>
              </a:tr>
              <a:tr h="190496">
                <a:tc>
                  <a:txBody>
                    <a:bodyPr/>
                    <a:lstStyle/>
                    <a:p>
                      <a:pPr lvl="0" algn="l" fontAlgn="b"/>
                      <a:r>
                        <a:rPr lang="es-CO" sz="1100" b="1" i="0" u="none" strike="noStrike">
                          <a:solidFill>
                            <a:srgbClr val="000000"/>
                          </a:solidFill>
                          <a:latin typeface="Aptos Narrow"/>
                        </a:rPr>
                        <a:t>Carga / Peso Anual </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gridSpan="2">
                  <a:txBody>
                    <a:bodyPr/>
                    <a:lstStyle/>
                    <a:p>
                      <a:pPr lvl="0" algn="ctr" fontAlgn="ctr"/>
                      <a:r>
                        <a:rPr lang="es-CO" sz="1100" b="0" i="0" u="none" strike="noStrike">
                          <a:solidFill>
                            <a:srgbClr val="000000"/>
                          </a:solidFill>
                          <a:latin typeface="Aptos Narrow"/>
                        </a:rPr>
                        <a:t>30%</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gridSpan="2">
                  <a:txBody>
                    <a:bodyPr/>
                    <a:lstStyle/>
                    <a:p>
                      <a:pPr lvl="0" algn="ctr" fontAlgn="ctr"/>
                      <a:r>
                        <a:rPr lang="es-CO" sz="1100" b="0" i="0" u="none" strike="noStrike">
                          <a:solidFill>
                            <a:srgbClr val="000000"/>
                          </a:solidFill>
                          <a:latin typeface="Aptos Narrow"/>
                        </a:rPr>
                        <a:t>30%</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gridSpan="2">
                  <a:txBody>
                    <a:bodyPr/>
                    <a:lstStyle/>
                    <a:p>
                      <a:pPr lvl="0" algn="ctr" fontAlgn="ctr"/>
                      <a:r>
                        <a:rPr lang="es-CO" sz="1100" b="0" i="0" u="none" strike="noStrike">
                          <a:solidFill>
                            <a:srgbClr val="000000"/>
                          </a:solidFill>
                          <a:latin typeface="Aptos Narrow"/>
                        </a:rPr>
                        <a:t>40%</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extLst>
                  <a:ext uri="{0D108BD9-81ED-4DB2-BD59-A6C34878D82A}">
                    <a16:rowId xmlns:a16="http://schemas.microsoft.com/office/drawing/2014/main" val="4035726799"/>
                  </a:ext>
                </a:extLst>
              </a:tr>
              <a:tr h="190496">
                <a:tc>
                  <a:txBody>
                    <a:bodyPr/>
                    <a:lstStyle/>
                    <a:p>
                      <a:pPr lvl="0" algn="l" fontAlgn="b"/>
                      <a:r>
                        <a:rPr lang="es-CO" sz="1100" b="1" i="0" u="none" strike="noStrike">
                          <a:solidFill>
                            <a:srgbClr val="000000"/>
                          </a:solidFill>
                          <a:latin typeface="Aptos Narrow"/>
                        </a:rPr>
                        <a:t>Porcentaje semestral </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l" fontAlgn="b"/>
                      <a:r>
                        <a:rPr lang="es-CO" sz="1100" b="0" i="0" u="none" strike="noStrike">
                          <a:solidFill>
                            <a:srgbClr val="000000"/>
                          </a:solidFill>
                          <a:latin typeface="Aptos Narrow"/>
                        </a:rPr>
                        <a:t>         15%</a:t>
                      </a:r>
                    </a:p>
                  </a:txBody>
                  <a:tcPr marL="0" marR="0" marT="0" marB="0">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a:solidFill>
                            <a:srgbClr val="000000"/>
                          </a:solidFill>
                          <a:latin typeface="Aptos Narrow"/>
                        </a:rPr>
                        <a:t>15%</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a:solidFill>
                            <a:srgbClr val="000000"/>
                          </a:solidFill>
                          <a:latin typeface="Aptos Narrow"/>
                        </a:rPr>
                        <a:t>15%</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a:solidFill>
                            <a:srgbClr val="000000"/>
                          </a:solidFill>
                          <a:latin typeface="Aptos Narrow"/>
                        </a:rPr>
                        <a:t>15%</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dirty="0">
                          <a:solidFill>
                            <a:srgbClr val="000000"/>
                          </a:solidFill>
                          <a:latin typeface="Aptos Narrow"/>
                        </a:rPr>
                        <a:t>20%</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dirty="0">
                          <a:solidFill>
                            <a:srgbClr val="000000"/>
                          </a:solidFill>
                          <a:latin typeface="Aptos Narrow"/>
                        </a:rPr>
                        <a:t>20%</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2457890"/>
                  </a:ext>
                </a:extLst>
              </a:tr>
            </a:tbl>
          </a:graphicData>
        </a:graphic>
      </p:graphicFrame>
      <p:sp>
        <p:nvSpPr>
          <p:cNvPr id="8" name="Elipse 11">
            <a:extLst>
              <a:ext uri="{FF2B5EF4-FFF2-40B4-BE49-F238E27FC236}">
                <a16:creationId xmlns:a16="http://schemas.microsoft.com/office/drawing/2014/main" id="{09FB3017-9276-FB0E-187E-370723D9C9D0}"/>
              </a:ext>
            </a:extLst>
          </p:cNvPr>
          <p:cNvSpPr/>
          <p:nvPr/>
        </p:nvSpPr>
        <p:spPr>
          <a:xfrm>
            <a:off x="2628792" y="603079"/>
            <a:ext cx="510979" cy="35537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9046" cap="flat">
            <a:solidFill>
              <a:srgbClr val="C00000"/>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100" b="0" i="0" u="none" strike="noStrike" kern="1200" cap="none" spc="0" baseline="0">
              <a:solidFill>
                <a:srgbClr val="FFFFFF"/>
              </a:solidFill>
              <a:uFillTx/>
              <a:latin typeface="Aptos"/>
            </a:endParaRPr>
          </a:p>
        </p:txBody>
      </p:sp>
      <p:sp>
        <p:nvSpPr>
          <p:cNvPr id="9" name="CuadroTexto 17">
            <a:extLst>
              <a:ext uri="{FF2B5EF4-FFF2-40B4-BE49-F238E27FC236}">
                <a16:creationId xmlns:a16="http://schemas.microsoft.com/office/drawing/2014/main" id="{B2681F66-46CB-DED5-6931-9C0FA3B1B940}"/>
              </a:ext>
            </a:extLst>
          </p:cNvPr>
          <p:cNvSpPr txBox="1"/>
          <p:nvPr/>
        </p:nvSpPr>
        <p:spPr>
          <a:xfrm>
            <a:off x="7809415" y="118881"/>
            <a:ext cx="2797698" cy="1138773"/>
          </a:xfrm>
          <a:prstGeom prst="rect">
            <a:avLst/>
          </a:prstGeom>
          <a:solidFill>
            <a:srgbClr val="FFFFFF"/>
          </a:solidFill>
          <a:ln cap="flat">
            <a:noFill/>
          </a:ln>
          <a:effectLst>
            <a:outerShdw dist="12701" dir="5400000" algn="tl">
              <a:srgbClr val="000000"/>
            </a:outerShdw>
          </a:effectLst>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MX" sz="1600" b="1" i="0" u="none" strike="noStrike" kern="0" cap="none" spc="0" baseline="0" dirty="0">
                <a:solidFill>
                  <a:srgbClr val="000000"/>
                </a:solidFill>
                <a:uFillTx/>
                <a:latin typeface="Aptos"/>
              </a:rPr>
              <a:t>El avance promedio con corte a 31 de </a:t>
            </a:r>
            <a:r>
              <a:rPr lang="es-MX" sz="1600" b="1" kern="0" dirty="0">
                <a:solidFill>
                  <a:srgbClr val="000000"/>
                </a:solidFill>
                <a:latin typeface="Aptos"/>
              </a:rPr>
              <a:t>diciembre</a:t>
            </a:r>
            <a:r>
              <a:rPr lang="es-MX" sz="1600" b="1" i="0" u="none" strike="noStrike" kern="0" cap="none" spc="0" baseline="0" dirty="0">
                <a:solidFill>
                  <a:srgbClr val="000000"/>
                </a:solidFill>
                <a:uFillTx/>
                <a:latin typeface="Aptos"/>
              </a:rPr>
              <a:t> del 2025 es del </a:t>
            </a:r>
            <a:r>
              <a:rPr lang="es-MX" sz="2800" b="1" kern="0" dirty="0">
                <a:solidFill>
                  <a:srgbClr val="D2A000"/>
                </a:solidFill>
                <a:latin typeface="Aptos"/>
              </a:rPr>
              <a:t> </a:t>
            </a:r>
            <a:r>
              <a:rPr lang="es-MX" sz="3600" b="1" kern="0" dirty="0">
                <a:solidFill>
                  <a:schemeClr val="accent3"/>
                </a:solidFill>
                <a:latin typeface="Aptos"/>
              </a:rPr>
              <a:t>100</a:t>
            </a:r>
            <a:r>
              <a:rPr lang="es-MX" sz="3600" b="1" i="0" u="none" strike="noStrike" kern="0" cap="none" spc="0" baseline="0" dirty="0">
                <a:solidFill>
                  <a:schemeClr val="accent3"/>
                </a:solidFill>
                <a:uFillTx/>
                <a:latin typeface="Aptos"/>
              </a:rPr>
              <a:t>%</a:t>
            </a:r>
            <a:endParaRPr lang="es-CO" sz="3600" b="0" i="0" u="none" strike="noStrike" kern="1200" cap="none" spc="0" baseline="0" dirty="0">
              <a:solidFill>
                <a:schemeClr val="accent3"/>
              </a:solidFill>
              <a:uFillTx/>
              <a:latin typeface="Aptos"/>
            </a:endParaRPr>
          </a:p>
        </p:txBody>
      </p:sp>
      <p:sp>
        <p:nvSpPr>
          <p:cNvPr id="10" name="Flecha: hacia abajo 12">
            <a:extLst>
              <a:ext uri="{FF2B5EF4-FFF2-40B4-BE49-F238E27FC236}">
                <a16:creationId xmlns:a16="http://schemas.microsoft.com/office/drawing/2014/main" id="{D00C9B67-0587-0F9D-8FF0-DE8D9D91BE9E}"/>
              </a:ext>
            </a:extLst>
          </p:cNvPr>
          <p:cNvSpPr/>
          <p:nvPr/>
        </p:nvSpPr>
        <p:spPr>
          <a:xfrm>
            <a:off x="633126" y="2375270"/>
            <a:ext cx="1000582" cy="3332606"/>
          </a:xfrm>
          <a:custGeom>
            <a:avLst>
              <a:gd name="f0" fmla="val 18234"/>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156082"/>
          </a:solidFill>
          <a:ln w="19046" cap="flat">
            <a:solidFill>
              <a:srgbClr val="0C445E"/>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800" b="0" i="0" u="none" strike="noStrike" kern="1200" cap="none" spc="0" baseline="0">
              <a:solidFill>
                <a:srgbClr val="FFFFFF"/>
              </a:solidFill>
              <a:uFillTx/>
              <a:latin typeface="Aptos"/>
            </a:endParaRPr>
          </a:p>
        </p:txBody>
      </p:sp>
      <p:sp>
        <p:nvSpPr>
          <p:cNvPr id="11" name="Flecha: a la derecha 13">
            <a:extLst>
              <a:ext uri="{FF2B5EF4-FFF2-40B4-BE49-F238E27FC236}">
                <a16:creationId xmlns:a16="http://schemas.microsoft.com/office/drawing/2014/main" id="{A9900BA9-AA36-8CD8-6A52-F446669698B4}"/>
              </a:ext>
            </a:extLst>
          </p:cNvPr>
          <p:cNvSpPr/>
          <p:nvPr/>
        </p:nvSpPr>
        <p:spPr>
          <a:xfrm>
            <a:off x="1801687" y="1585769"/>
            <a:ext cx="578768" cy="541205"/>
          </a:xfrm>
          <a:custGeom>
            <a:avLst>
              <a:gd name="f0" fmla="val 1080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156082"/>
          </a:solidFill>
          <a:ln w="19046" cap="flat">
            <a:solidFill>
              <a:srgbClr val="0C445E"/>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800" b="0" i="0" u="none" strike="noStrike" kern="1200" cap="none" spc="0" baseline="0">
              <a:solidFill>
                <a:srgbClr val="FFFFFF"/>
              </a:solidFill>
              <a:uFillTx/>
              <a:latin typeface="Aptos"/>
            </a:endParaRPr>
          </a:p>
        </p:txBody>
      </p:sp>
      <p:sp>
        <p:nvSpPr>
          <p:cNvPr id="12" name="Elipse 14">
            <a:extLst>
              <a:ext uri="{FF2B5EF4-FFF2-40B4-BE49-F238E27FC236}">
                <a16:creationId xmlns:a16="http://schemas.microsoft.com/office/drawing/2014/main" id="{12121DCA-0DBE-8D78-9EFC-E1514555F514}"/>
              </a:ext>
            </a:extLst>
          </p:cNvPr>
          <p:cNvSpPr/>
          <p:nvPr/>
        </p:nvSpPr>
        <p:spPr>
          <a:xfrm>
            <a:off x="565841" y="1461516"/>
            <a:ext cx="1176741" cy="77152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800" b="0" i="0" u="none" strike="noStrike" kern="1200" cap="none" spc="0" baseline="0">
              <a:solidFill>
                <a:srgbClr val="FFFFFF"/>
              </a:solidFill>
              <a:uFillTx/>
              <a:latin typeface="Aptos"/>
            </a:endParaRPr>
          </a:p>
        </p:txBody>
      </p:sp>
      <p:sp>
        <p:nvSpPr>
          <p:cNvPr id="13" name="CuadroTexto 16">
            <a:extLst>
              <a:ext uri="{FF2B5EF4-FFF2-40B4-BE49-F238E27FC236}">
                <a16:creationId xmlns:a16="http://schemas.microsoft.com/office/drawing/2014/main" id="{27A255B5-06EC-B752-01EC-C9D6C0602415}"/>
              </a:ext>
            </a:extLst>
          </p:cNvPr>
          <p:cNvSpPr txBox="1"/>
          <p:nvPr/>
        </p:nvSpPr>
        <p:spPr>
          <a:xfrm>
            <a:off x="718835" y="1593390"/>
            <a:ext cx="870751" cy="523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MX" sz="2800" b="1" kern="0" dirty="0">
                <a:solidFill>
                  <a:srgbClr val="000000"/>
                </a:solidFill>
                <a:latin typeface="Aptos"/>
              </a:rPr>
              <a:t>30</a:t>
            </a:r>
            <a:r>
              <a:rPr lang="es-MX" sz="2800" b="1" i="0" u="none" strike="noStrike" kern="1200" cap="none" spc="0" baseline="0" dirty="0">
                <a:solidFill>
                  <a:srgbClr val="000000"/>
                </a:solidFill>
                <a:uFillTx/>
                <a:latin typeface="Aptos"/>
              </a:rPr>
              <a:t>%</a:t>
            </a:r>
            <a:endParaRPr lang="es-CO" sz="2800" b="1" i="0" u="none" strike="noStrike" kern="1200" cap="none" spc="0" baseline="0" dirty="0">
              <a:solidFill>
                <a:srgbClr val="000000"/>
              </a:solidFill>
              <a:uFillTx/>
              <a:latin typeface="Aptos"/>
            </a:endParaRPr>
          </a:p>
        </p:txBody>
      </p:sp>
      <p:sp>
        <p:nvSpPr>
          <p:cNvPr id="14" name="CuadroTexto 19">
            <a:extLst>
              <a:ext uri="{FF2B5EF4-FFF2-40B4-BE49-F238E27FC236}">
                <a16:creationId xmlns:a16="http://schemas.microsoft.com/office/drawing/2014/main" id="{8190D7DF-3ACF-0D87-5E88-01E038497FD2}"/>
              </a:ext>
            </a:extLst>
          </p:cNvPr>
          <p:cNvSpPr txBox="1"/>
          <p:nvPr/>
        </p:nvSpPr>
        <p:spPr>
          <a:xfrm>
            <a:off x="601863" y="5707876"/>
            <a:ext cx="1063108" cy="523219"/>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MX" sz="2800" b="1" i="0" u="none" strike="noStrike" kern="1200" cap="none" spc="0" baseline="0" dirty="0">
                <a:solidFill>
                  <a:srgbClr val="000000"/>
                </a:solidFill>
                <a:uFillTx/>
                <a:latin typeface="Aptos"/>
              </a:rPr>
              <a:t>100%</a:t>
            </a:r>
            <a:endParaRPr lang="es-CO" sz="2800" b="1" i="0" u="none" strike="noStrike" kern="1200" cap="none" spc="0" baseline="0" dirty="0">
              <a:solidFill>
                <a:srgbClr val="000000"/>
              </a:solidFill>
              <a:uFillTx/>
              <a:latin typeface="Aptos"/>
            </a:endParaRPr>
          </a:p>
        </p:txBody>
      </p:sp>
      <p:cxnSp>
        <p:nvCxnSpPr>
          <p:cNvPr id="16" name="Conector recto de flecha 6">
            <a:extLst>
              <a:ext uri="{FF2B5EF4-FFF2-40B4-BE49-F238E27FC236}">
                <a16:creationId xmlns:a16="http://schemas.microsoft.com/office/drawing/2014/main" id="{2867333A-4191-FBD1-C65D-BF02992FB75B}"/>
              </a:ext>
            </a:extLst>
          </p:cNvPr>
          <p:cNvCxnSpPr>
            <a:cxnSpLocks/>
          </p:cNvCxnSpPr>
          <p:nvPr/>
        </p:nvCxnSpPr>
        <p:spPr>
          <a:xfrm flipH="1">
            <a:off x="1664971" y="861075"/>
            <a:ext cx="937079" cy="600441"/>
          </a:xfrm>
          <a:prstGeom prst="straightConnector1">
            <a:avLst/>
          </a:prstGeom>
          <a:noFill/>
          <a:ln w="19046" cap="flat">
            <a:solidFill>
              <a:srgbClr val="C00000"/>
            </a:solidFill>
            <a:prstDash val="solid"/>
            <a:miter/>
            <a:tailEnd type="arrow"/>
          </a:ln>
        </p:spPr>
      </p:cxnSp>
      <p:pic>
        <p:nvPicPr>
          <p:cNvPr id="17" name="Imagen 16">
            <a:extLst>
              <a:ext uri="{FF2B5EF4-FFF2-40B4-BE49-F238E27FC236}">
                <a16:creationId xmlns:a16="http://schemas.microsoft.com/office/drawing/2014/main" id="{E648EA40-3DC3-E69F-2704-12CCF29B894D}"/>
              </a:ext>
            </a:extLst>
          </p:cNvPr>
          <p:cNvPicPr>
            <a:picLocks noChangeAspect="1"/>
          </p:cNvPicPr>
          <p:nvPr/>
        </p:nvPicPr>
        <p:blipFill>
          <a:blip r:embed="rId3"/>
          <a:stretch>
            <a:fillRect/>
          </a:stretch>
        </p:blipFill>
        <p:spPr>
          <a:xfrm>
            <a:off x="2380455" y="1298332"/>
            <a:ext cx="8974482" cy="5431775"/>
          </a:xfrm>
          <a:prstGeom prst="rect">
            <a:avLst/>
          </a:prstGeom>
        </p:spPr>
      </p:pic>
    </p:spTree>
    <p:extLst>
      <p:ext uri="{BB962C8B-B14F-4D97-AF65-F5344CB8AC3E}">
        <p14:creationId xmlns:p14="http://schemas.microsoft.com/office/powerpoint/2010/main" val="199536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DF6B1742-9018-F3B9-67E3-8416C3C3AED9}"/>
            </a:ext>
          </a:extLst>
        </p:cNvPr>
        <p:cNvGrpSpPr/>
        <p:nvPr/>
      </p:nvGrpSpPr>
      <p:grpSpPr>
        <a:xfrm>
          <a:off x="0" y="0"/>
          <a:ext cx="0" cy="0"/>
          <a:chOff x="0" y="0"/>
          <a:chExt cx="0" cy="0"/>
        </a:xfrm>
      </p:grpSpPr>
      <p:sp>
        <p:nvSpPr>
          <p:cNvPr id="6" name="CuadroTexto 14">
            <a:extLst>
              <a:ext uri="{FF2B5EF4-FFF2-40B4-BE49-F238E27FC236}">
                <a16:creationId xmlns:a16="http://schemas.microsoft.com/office/drawing/2014/main" id="{DD425E8A-4584-5C4F-86BF-2A294F319EB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3" name="Rectángulo 2">
            <a:extLst>
              <a:ext uri="{FF2B5EF4-FFF2-40B4-BE49-F238E27FC236}">
                <a16:creationId xmlns:a16="http://schemas.microsoft.com/office/drawing/2014/main" id="{1041B678-CC0E-54FC-DF0F-1919AC2B8A10}"/>
              </a:ext>
            </a:extLst>
          </p:cNvPr>
          <p:cNvSpPr/>
          <p:nvPr/>
        </p:nvSpPr>
        <p:spPr>
          <a:xfrm>
            <a:off x="462077"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-PEI  </a:t>
            </a:r>
          </a:p>
        </p:txBody>
      </p:sp>
      <p:sp>
        <p:nvSpPr>
          <p:cNvPr id="2" name="CuadroTexto 1">
            <a:extLst>
              <a:ext uri="{FF2B5EF4-FFF2-40B4-BE49-F238E27FC236}">
                <a16:creationId xmlns:a16="http://schemas.microsoft.com/office/drawing/2014/main" id="{05E6A856-E8B0-1110-D113-A6DCCAAD398C}"/>
              </a:ext>
              <a:ext uri="{C183D7F6-B498-43B3-948B-1728B52AA6E4}">
                <adec:decorative xmlns:adec="http://schemas.microsoft.com/office/drawing/2017/decorative" val="1"/>
              </a:ext>
            </a:extLst>
          </p:cNvPr>
          <p:cNvSpPr txBox="1"/>
          <p:nvPr/>
        </p:nvSpPr>
        <p:spPr>
          <a:xfrm>
            <a:off x="547741" y="1054834"/>
            <a:ext cx="10450938" cy="738664"/>
          </a:xfrm>
          <a:prstGeom prst="rect">
            <a:avLst/>
          </a:prstGeom>
          <a:noFill/>
        </p:spPr>
        <p:txBody>
          <a:bodyPr wrap="square" rtlCol="0">
            <a:spAutoFit/>
          </a:bodyPr>
          <a:lstStyle/>
          <a:p>
            <a:pPr defTabSz="378652">
              <a:defRPr/>
            </a:pPr>
            <a:r>
              <a:rPr lang="es-CO" b="1" dirty="0"/>
              <a:t>Objetivo Institucional 1: </a:t>
            </a:r>
            <a:r>
              <a:rPr lang="es-CO" dirty="0"/>
              <a:t>alineado con el eje estructural </a:t>
            </a:r>
            <a:r>
              <a:rPr lang="es-CO" sz="2400" b="1" dirty="0"/>
              <a:t>Proteger</a:t>
            </a:r>
            <a:r>
              <a:rPr lang="es-CO" sz="2400" dirty="0"/>
              <a:t> </a:t>
            </a:r>
            <a:r>
              <a:rPr lang="es-CO" dirty="0"/>
              <a:t>que contribuyen al avance de tres (3) objetivos estratégicos; </a:t>
            </a:r>
            <a:r>
              <a:rPr lang="es-CO" b="1" dirty="0"/>
              <a:t>Total de actividades PAI 38</a:t>
            </a:r>
            <a:endParaRPr lang="es-CO" dirty="0"/>
          </a:p>
        </p:txBody>
      </p:sp>
      <p:graphicFrame>
        <p:nvGraphicFramePr>
          <p:cNvPr id="4" name="Tabla 3">
            <a:extLst>
              <a:ext uri="{FF2B5EF4-FFF2-40B4-BE49-F238E27FC236}">
                <a16:creationId xmlns:a16="http://schemas.microsoft.com/office/drawing/2014/main" id="{27533807-71E4-4D7E-700C-63607C05AB02}"/>
              </a:ext>
            </a:extLst>
          </p:cNvPr>
          <p:cNvGraphicFramePr>
            <a:graphicFrameLocks noGrp="1"/>
          </p:cNvGraphicFramePr>
          <p:nvPr>
            <p:extLst>
              <p:ext uri="{D42A27DB-BD31-4B8C-83A1-F6EECF244321}">
                <p14:modId xmlns:p14="http://schemas.microsoft.com/office/powerpoint/2010/main" val="2461128308"/>
              </p:ext>
            </p:extLst>
          </p:nvPr>
        </p:nvGraphicFramePr>
        <p:xfrm>
          <a:off x="1257300" y="1937304"/>
          <a:ext cx="9677399" cy="3952875"/>
        </p:xfrm>
        <a:graphic>
          <a:graphicData uri="http://schemas.openxmlformats.org/drawingml/2006/table">
            <a:tbl>
              <a:tblPr/>
              <a:tblGrid>
                <a:gridCol w="2665251">
                  <a:extLst>
                    <a:ext uri="{9D8B030D-6E8A-4147-A177-3AD203B41FA5}">
                      <a16:colId xmlns:a16="http://schemas.microsoft.com/office/drawing/2014/main" val="2716470820"/>
                    </a:ext>
                  </a:extLst>
                </a:gridCol>
                <a:gridCol w="1277246">
                  <a:extLst>
                    <a:ext uri="{9D8B030D-6E8A-4147-A177-3AD203B41FA5}">
                      <a16:colId xmlns:a16="http://schemas.microsoft.com/office/drawing/2014/main" val="1395270297"/>
                    </a:ext>
                  </a:extLst>
                </a:gridCol>
                <a:gridCol w="2355745">
                  <a:extLst>
                    <a:ext uri="{9D8B030D-6E8A-4147-A177-3AD203B41FA5}">
                      <a16:colId xmlns:a16="http://schemas.microsoft.com/office/drawing/2014/main" val="2366204748"/>
                    </a:ext>
                  </a:extLst>
                </a:gridCol>
                <a:gridCol w="1274559">
                  <a:extLst>
                    <a:ext uri="{9D8B030D-6E8A-4147-A177-3AD203B41FA5}">
                      <a16:colId xmlns:a16="http://schemas.microsoft.com/office/drawing/2014/main" val="3053832695"/>
                    </a:ext>
                  </a:extLst>
                </a:gridCol>
                <a:gridCol w="2104598">
                  <a:extLst>
                    <a:ext uri="{9D8B030D-6E8A-4147-A177-3AD203B41FA5}">
                      <a16:colId xmlns:a16="http://schemas.microsoft.com/office/drawing/2014/main" val="456758473"/>
                    </a:ext>
                  </a:extLst>
                </a:gridCol>
              </a:tblGrid>
              <a:tr h="962025">
                <a:tc>
                  <a:txBody>
                    <a:bodyPr/>
                    <a:lstStyle/>
                    <a:p>
                      <a:pPr algn="ctr" fontAlgn="ctr">
                        <a:buNone/>
                      </a:pPr>
                      <a:r>
                        <a:rPr lang="es-CO" sz="1400" b="1" i="0" u="none" strike="noStrike" dirty="0">
                          <a:solidFill>
                            <a:srgbClr val="FFFFFF"/>
                          </a:solidFill>
                          <a:effectLst/>
                          <a:latin typeface="Calibri" panose="020F0502020204030204" pitchFamily="34" charset="0"/>
                        </a:rPr>
                        <a:t>OBJETIVO INSTITUCIONAL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400" b="1" i="0" u="none" strike="noStrike" dirty="0">
                          <a:solidFill>
                            <a:srgbClr val="FFFFFF"/>
                          </a:solidFill>
                          <a:effectLst/>
                          <a:latin typeface="Calibri" panose="020F0502020204030204" pitchFamily="34" charset="0"/>
                        </a:rPr>
                        <a:t>EJES ESTRUCTURALES PEI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400" b="1" i="0" u="none" strike="noStrike" dirty="0">
                          <a:solidFill>
                            <a:srgbClr val="FFFFFF"/>
                          </a:solidFill>
                          <a:effectLst/>
                          <a:latin typeface="Calibri" panose="020F0502020204030204" pitchFamily="34" charset="0"/>
                        </a:rPr>
                        <a:t>OBJETIVO ESTRATEGICO PEI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400" b="1" i="0" u="none" strike="noStrike" dirty="0">
                          <a:solidFill>
                            <a:srgbClr val="FFFFFF"/>
                          </a:solidFill>
                          <a:effectLst/>
                          <a:latin typeface="Calibri" panose="020F0502020204030204" pitchFamily="34" charset="0"/>
                        </a:rPr>
                        <a:t>CUMPLIMIENTO</a:t>
                      </a:r>
                      <a:br>
                        <a:rPr lang="es-CO" sz="1400" b="1" i="0" u="none" strike="noStrike" dirty="0">
                          <a:solidFill>
                            <a:srgbClr val="FFFFFF"/>
                          </a:solidFill>
                          <a:effectLst/>
                          <a:latin typeface="Calibri" panose="020F0502020204030204" pitchFamily="34" charset="0"/>
                        </a:rPr>
                      </a:br>
                      <a:r>
                        <a:rPr lang="es-CO" sz="1400" b="1" i="0" u="none" strike="noStrike" dirty="0">
                          <a:solidFill>
                            <a:srgbClr val="FFFFFF"/>
                          </a:solidFill>
                          <a:effectLst/>
                          <a:latin typeface="Calibri" panose="020F0502020204030204" pitchFamily="34" charset="0"/>
                        </a:rPr>
                        <a:t>PESO 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400" b="1" i="0" u="none" strike="noStrike">
                          <a:solidFill>
                            <a:srgbClr val="FFFFFF"/>
                          </a:solidFill>
                          <a:effectLst/>
                          <a:latin typeface="Calibri" panose="020F0502020204030204" pitchFamily="34" charset="0"/>
                        </a:rPr>
                        <a:t>TOTAL ACTIVIDADES CUMPLIDAS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836360563"/>
                  </a:ext>
                </a:extLst>
              </a:tr>
              <a:tr h="1333500">
                <a:tc rowSpan="3">
                  <a:txBody>
                    <a:bodyPr/>
                    <a:lstStyle/>
                    <a:p>
                      <a:pPr algn="l" fontAlgn="ctr">
                        <a:buNone/>
                      </a:pPr>
                      <a:r>
                        <a:rPr lang="es-MX" sz="1400" b="0" i="0" u="none" strike="noStrike">
                          <a:solidFill>
                            <a:srgbClr val="000000"/>
                          </a:solidFill>
                          <a:effectLst/>
                          <a:latin typeface="Calibri" panose="020F0502020204030204" pitchFamily="34" charset="0"/>
                        </a:rPr>
                        <a:t>Objetivo institucional I. Robustecer la capacidad técnica en la gestión integral del riesgo de incendios, el manejo de incidentes con materiales peligrosos y búsqueda y rescate, para ser efectivos en la prestación del servicio.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3">
                  <a:txBody>
                    <a:bodyPr/>
                    <a:lstStyle/>
                    <a:p>
                      <a:pPr algn="ctr" fontAlgn="ctr">
                        <a:buNone/>
                      </a:pPr>
                      <a:r>
                        <a:rPr lang="es-CO" sz="1400" b="1" i="0" u="none" strike="noStrike" dirty="0">
                          <a:solidFill>
                            <a:srgbClr val="000000"/>
                          </a:solidFill>
                          <a:effectLst/>
                          <a:latin typeface="Calibri" panose="020F0502020204030204" pitchFamily="34" charset="0"/>
                        </a:rPr>
                        <a:t>1 PROTEGER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s-MX" sz="1400" b="0" i="0" u="none" strike="noStrike" dirty="0">
                          <a:solidFill>
                            <a:srgbClr val="000000"/>
                          </a:solidFill>
                          <a:effectLst/>
                          <a:latin typeface="Calibri" panose="020F0502020204030204" pitchFamily="34" charset="0"/>
                        </a:rPr>
                        <a:t>1.1 Desarrollar acciones innovadoras de caracterización de escenarios de riesgo, monitoreo e investigación de incidente  misionales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400" b="1" i="0" u="none" strike="noStrike" dirty="0">
                          <a:solidFill>
                            <a:srgbClr val="000000"/>
                          </a:solidFill>
                          <a:effectLs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400" b="0" i="0" u="none" strike="noStrike" dirty="0">
                          <a:solidFill>
                            <a:srgbClr val="000000"/>
                          </a:solidFill>
                          <a:effectLst/>
                          <a:latin typeface="Calibri" panose="020F050202020403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7089897"/>
                  </a:ext>
                </a:extLst>
              </a:tr>
              <a:tr h="571500">
                <a:tc vMerge="1">
                  <a:txBody>
                    <a:bodyPr/>
                    <a:lstStyle/>
                    <a:p>
                      <a:endParaRPr lang="es-CO"/>
                    </a:p>
                  </a:txBody>
                  <a:tcPr/>
                </a:tc>
                <a:tc vMerge="1">
                  <a:txBody>
                    <a:bodyPr/>
                    <a:lstStyle/>
                    <a:p>
                      <a:endParaRPr lang="es-CO"/>
                    </a:p>
                  </a:txBody>
                  <a:tcPr/>
                </a:tc>
                <a:tc>
                  <a:txBody>
                    <a:bodyPr/>
                    <a:lstStyle/>
                    <a:p>
                      <a:pPr algn="l" fontAlgn="b">
                        <a:buNone/>
                      </a:pPr>
                      <a:r>
                        <a:rPr lang="es-MX" sz="1400" b="0" i="0" u="none" strike="noStrike" dirty="0">
                          <a:solidFill>
                            <a:srgbClr val="000000"/>
                          </a:solidFill>
                          <a:effectLst/>
                          <a:latin typeface="Calibri" panose="020F0502020204030204" pitchFamily="34" charset="0"/>
                        </a:rPr>
                        <a:t>1.2 Fortalecer las capacidades de la ciudad para la reducción del riesgo de incendios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400" b="1" i="0" u="none" strike="noStrike" dirty="0">
                          <a:solidFill>
                            <a:srgbClr val="000000"/>
                          </a:solidFill>
                          <a:effectLs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400" b="0" i="0" u="none" strike="noStrike" dirty="0">
                          <a:solidFill>
                            <a:srgbClr val="000000"/>
                          </a:solidFill>
                          <a:effectLst/>
                          <a:latin typeface="Calibri" panose="020F050202020403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91568474"/>
                  </a:ext>
                </a:extLst>
              </a:tr>
              <a:tr h="409575">
                <a:tc vMerge="1">
                  <a:txBody>
                    <a:bodyPr/>
                    <a:lstStyle/>
                    <a:p>
                      <a:endParaRPr lang="es-CO"/>
                    </a:p>
                  </a:txBody>
                  <a:tcPr/>
                </a:tc>
                <a:tc vMerge="1">
                  <a:txBody>
                    <a:bodyPr/>
                    <a:lstStyle/>
                    <a:p>
                      <a:endParaRPr lang="es-CO"/>
                    </a:p>
                  </a:txBody>
                  <a:tcPr/>
                </a:tc>
                <a:tc>
                  <a:txBody>
                    <a:bodyPr/>
                    <a:lstStyle/>
                    <a:p>
                      <a:pPr algn="l" fontAlgn="b">
                        <a:buNone/>
                      </a:pPr>
                      <a:r>
                        <a:rPr lang="es-MX" sz="1400" b="0" i="0" u="none" strike="noStrike">
                          <a:solidFill>
                            <a:srgbClr val="000000"/>
                          </a:solidFill>
                          <a:effectLst/>
                          <a:latin typeface="Calibri" panose="020F0502020204030204" pitchFamily="34" charset="0"/>
                        </a:rPr>
                        <a:t>1.3 Fortalecer las capacidades para el manejo de emergencias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400" b="1" i="0" u="none" strike="noStrike">
                          <a:solidFill>
                            <a:srgbClr val="000000"/>
                          </a:solidFill>
                          <a:effectLst/>
                          <a:latin typeface="Calibri" panose="020F0502020204030204" pitchFamily="34" charset="0"/>
                        </a:rPr>
                        <a:t>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400" b="0" i="0" u="none" strike="noStrike" dirty="0">
                          <a:solidFill>
                            <a:srgbClr val="000000"/>
                          </a:solidFill>
                          <a:effectLst/>
                          <a:latin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64481318"/>
                  </a:ext>
                </a:extLst>
              </a:tr>
              <a:tr h="590550">
                <a:tc gridSpan="4">
                  <a:txBody>
                    <a:bodyPr/>
                    <a:lstStyle/>
                    <a:p>
                      <a:pPr algn="ctr" fontAlgn="ctr">
                        <a:buNone/>
                      </a:pPr>
                      <a:r>
                        <a:rPr lang="es-CO" sz="1400" b="1" i="0" u="none" strike="noStrike">
                          <a:solidFill>
                            <a:srgbClr val="000000"/>
                          </a:solidFill>
                          <a:effectLst/>
                          <a:latin typeface="Calibri" panose="020F0502020204030204" pitchFamily="34" charset="0"/>
                        </a:rPr>
                        <a:t>TOTAL ACTIVIDADES OBJETIVO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buNone/>
                      </a:pPr>
                      <a:r>
                        <a:rPr lang="es-CO" sz="1400" b="1" i="0" u="none" strike="noStrike" dirty="0">
                          <a:solidFill>
                            <a:srgbClr val="000000"/>
                          </a:solidFill>
                          <a:effectLst/>
                          <a:latin typeface="Calibri" panose="020F0502020204030204" pitchFamily="34" charset="0"/>
                        </a:rPr>
                        <a:t>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75120050"/>
                  </a:ext>
                </a:extLst>
              </a:tr>
            </a:tbl>
          </a:graphicData>
        </a:graphic>
      </p:graphicFrame>
    </p:spTree>
    <p:extLst>
      <p:ext uri="{BB962C8B-B14F-4D97-AF65-F5344CB8AC3E}">
        <p14:creationId xmlns:p14="http://schemas.microsoft.com/office/powerpoint/2010/main" val="366231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522ACFF-3553-DDE6-3207-804FF81CF950}"/>
            </a:ext>
          </a:extLst>
        </p:cNvPr>
        <p:cNvGrpSpPr/>
        <p:nvPr/>
      </p:nvGrpSpPr>
      <p:grpSpPr>
        <a:xfrm>
          <a:off x="0" y="0"/>
          <a:ext cx="0" cy="0"/>
          <a:chOff x="0" y="0"/>
          <a:chExt cx="0" cy="0"/>
        </a:xfrm>
      </p:grpSpPr>
      <p:sp>
        <p:nvSpPr>
          <p:cNvPr id="6" name="CuadroTexto 14">
            <a:extLst>
              <a:ext uri="{FF2B5EF4-FFF2-40B4-BE49-F238E27FC236}">
                <a16:creationId xmlns:a16="http://schemas.microsoft.com/office/drawing/2014/main" id="{5AE96E61-C83A-D01B-8408-145D7EAE5EC1}"/>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3" name="Rectángulo 2">
            <a:extLst>
              <a:ext uri="{FF2B5EF4-FFF2-40B4-BE49-F238E27FC236}">
                <a16:creationId xmlns:a16="http://schemas.microsoft.com/office/drawing/2014/main" id="{C8549E32-FBB1-4F8A-68B6-AE6B52D2AB89}"/>
              </a:ext>
            </a:extLst>
          </p:cNvPr>
          <p:cNvSpPr/>
          <p:nvPr/>
        </p:nvSpPr>
        <p:spPr>
          <a:xfrm>
            <a:off x="462077"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-PEI  </a:t>
            </a:r>
          </a:p>
        </p:txBody>
      </p:sp>
      <p:sp>
        <p:nvSpPr>
          <p:cNvPr id="5" name="CuadroTexto 4">
            <a:extLst>
              <a:ext uri="{FF2B5EF4-FFF2-40B4-BE49-F238E27FC236}">
                <a16:creationId xmlns:a16="http://schemas.microsoft.com/office/drawing/2014/main" id="{D3957372-483B-7B85-B55C-63D1D421B5A7}"/>
              </a:ext>
              <a:ext uri="{C183D7F6-B498-43B3-948B-1728B52AA6E4}">
                <adec:decorative xmlns:adec="http://schemas.microsoft.com/office/drawing/2017/decorative" val="1"/>
              </a:ext>
            </a:extLst>
          </p:cNvPr>
          <p:cNvSpPr txBox="1"/>
          <p:nvPr/>
        </p:nvSpPr>
        <p:spPr>
          <a:xfrm>
            <a:off x="462077" y="915416"/>
            <a:ext cx="10450938" cy="738664"/>
          </a:xfrm>
          <a:prstGeom prst="rect">
            <a:avLst/>
          </a:prstGeom>
          <a:noFill/>
        </p:spPr>
        <p:txBody>
          <a:bodyPr wrap="square" rtlCol="0">
            <a:spAutoFit/>
          </a:bodyPr>
          <a:lstStyle/>
          <a:p>
            <a:pPr defTabSz="378652">
              <a:defRPr/>
            </a:pPr>
            <a:r>
              <a:rPr lang="es-CO" b="1" dirty="0"/>
              <a:t>Objetivo Institucional 2: </a:t>
            </a:r>
            <a:r>
              <a:rPr lang="es-CO" dirty="0"/>
              <a:t>alineado con el eje estructural </a:t>
            </a:r>
            <a:r>
              <a:rPr lang="es-CO" sz="2400" b="1" dirty="0"/>
              <a:t>Potenciar</a:t>
            </a:r>
            <a:r>
              <a:rPr lang="es-CO" sz="2400" dirty="0"/>
              <a:t> </a:t>
            </a:r>
            <a:r>
              <a:rPr lang="es-CO" dirty="0"/>
              <a:t>que contribuyen al avance de dos (2) objetivos estratégicos; </a:t>
            </a:r>
            <a:r>
              <a:rPr lang="es-CO" b="1" dirty="0"/>
              <a:t>Total de actividades PAI 41.</a:t>
            </a:r>
            <a:endParaRPr lang="es-CO" dirty="0"/>
          </a:p>
        </p:txBody>
      </p:sp>
      <p:graphicFrame>
        <p:nvGraphicFramePr>
          <p:cNvPr id="7" name="Tabla 6">
            <a:extLst>
              <a:ext uri="{FF2B5EF4-FFF2-40B4-BE49-F238E27FC236}">
                <a16:creationId xmlns:a16="http://schemas.microsoft.com/office/drawing/2014/main" id="{3983F2DB-4D3E-E1DB-2901-CD863C35D972}"/>
              </a:ext>
            </a:extLst>
          </p:cNvPr>
          <p:cNvGraphicFramePr>
            <a:graphicFrameLocks noGrp="1"/>
          </p:cNvGraphicFramePr>
          <p:nvPr>
            <p:extLst>
              <p:ext uri="{D42A27DB-BD31-4B8C-83A1-F6EECF244321}">
                <p14:modId xmlns:p14="http://schemas.microsoft.com/office/powerpoint/2010/main" val="86338159"/>
              </p:ext>
            </p:extLst>
          </p:nvPr>
        </p:nvGraphicFramePr>
        <p:xfrm>
          <a:off x="882969" y="1654080"/>
          <a:ext cx="9844171" cy="4442600"/>
        </p:xfrm>
        <a:graphic>
          <a:graphicData uri="http://schemas.openxmlformats.org/drawingml/2006/table">
            <a:tbl>
              <a:tblPr/>
              <a:tblGrid>
                <a:gridCol w="2711182">
                  <a:extLst>
                    <a:ext uri="{9D8B030D-6E8A-4147-A177-3AD203B41FA5}">
                      <a16:colId xmlns:a16="http://schemas.microsoft.com/office/drawing/2014/main" val="3690522337"/>
                    </a:ext>
                  </a:extLst>
                </a:gridCol>
                <a:gridCol w="1471795">
                  <a:extLst>
                    <a:ext uri="{9D8B030D-6E8A-4147-A177-3AD203B41FA5}">
                      <a16:colId xmlns:a16="http://schemas.microsoft.com/office/drawing/2014/main" val="3263915620"/>
                    </a:ext>
                  </a:extLst>
                </a:gridCol>
                <a:gridCol w="2223804">
                  <a:extLst>
                    <a:ext uri="{9D8B030D-6E8A-4147-A177-3AD203B41FA5}">
                      <a16:colId xmlns:a16="http://schemas.microsoft.com/office/drawing/2014/main" val="1265523072"/>
                    </a:ext>
                  </a:extLst>
                </a:gridCol>
                <a:gridCol w="1330232">
                  <a:extLst>
                    <a:ext uri="{9D8B030D-6E8A-4147-A177-3AD203B41FA5}">
                      <a16:colId xmlns:a16="http://schemas.microsoft.com/office/drawing/2014/main" val="3095743157"/>
                    </a:ext>
                  </a:extLst>
                </a:gridCol>
                <a:gridCol w="2107158">
                  <a:extLst>
                    <a:ext uri="{9D8B030D-6E8A-4147-A177-3AD203B41FA5}">
                      <a16:colId xmlns:a16="http://schemas.microsoft.com/office/drawing/2014/main" val="2859675754"/>
                    </a:ext>
                  </a:extLst>
                </a:gridCol>
              </a:tblGrid>
              <a:tr h="542483">
                <a:tc>
                  <a:txBody>
                    <a:bodyPr/>
                    <a:lstStyle/>
                    <a:p>
                      <a:pPr algn="ctr" fontAlgn="ctr">
                        <a:buNone/>
                      </a:pPr>
                      <a:r>
                        <a:rPr lang="es-CO" sz="1200" b="1" i="0" u="none" strike="noStrike" dirty="0">
                          <a:solidFill>
                            <a:srgbClr val="FFFFFF"/>
                          </a:solidFill>
                          <a:effectLst/>
                          <a:latin typeface="Calibri" panose="020F0502020204030204" pitchFamily="34" charset="0"/>
                        </a:rPr>
                        <a:t>OBJETIVO INSTITUCIONAL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200" b="1" i="0" u="none" strike="noStrike" dirty="0">
                          <a:solidFill>
                            <a:srgbClr val="FFFFFF"/>
                          </a:solidFill>
                          <a:effectLst/>
                          <a:latin typeface="Calibri" panose="020F0502020204030204" pitchFamily="34" charset="0"/>
                        </a:rPr>
                        <a:t>EJES ESTRUCTURALES PEI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200" b="1" i="0" u="none" strike="noStrike" dirty="0">
                          <a:solidFill>
                            <a:srgbClr val="FFFFFF"/>
                          </a:solidFill>
                          <a:effectLst/>
                          <a:latin typeface="Calibri" panose="020F0502020204030204" pitchFamily="34" charset="0"/>
                        </a:rPr>
                        <a:t>OBJETIVO ESTRATEGICO PEI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200" b="1" i="0" u="none" strike="noStrike">
                          <a:solidFill>
                            <a:srgbClr val="FFFFFF"/>
                          </a:solidFill>
                          <a:effectLst/>
                          <a:latin typeface="Calibri" panose="020F0502020204030204" pitchFamily="34" charset="0"/>
                        </a:rPr>
                        <a:t>CUMPLIMIENTO</a:t>
                      </a:r>
                      <a:br>
                        <a:rPr lang="es-CO" sz="1200" b="1" i="0" u="none" strike="noStrike">
                          <a:solidFill>
                            <a:srgbClr val="FFFFFF"/>
                          </a:solidFill>
                          <a:effectLst/>
                          <a:latin typeface="Calibri" panose="020F0502020204030204" pitchFamily="34" charset="0"/>
                        </a:rPr>
                      </a:br>
                      <a:r>
                        <a:rPr lang="es-CO" sz="1200" b="1" i="0" u="none" strike="noStrike">
                          <a:solidFill>
                            <a:srgbClr val="FFFFFF"/>
                          </a:solidFill>
                          <a:effectLst/>
                          <a:latin typeface="Calibri" panose="020F0502020204030204" pitchFamily="34" charset="0"/>
                        </a:rPr>
                        <a:t>PESO 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200" b="1" i="0" u="none" strike="noStrike">
                          <a:solidFill>
                            <a:srgbClr val="FFFFFF"/>
                          </a:solidFill>
                          <a:effectLst/>
                          <a:latin typeface="Calibri" panose="020F0502020204030204" pitchFamily="34" charset="0"/>
                        </a:rPr>
                        <a:t>TOTAL ACTIVIDADES CUMPLIDAS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981894071"/>
                  </a:ext>
                </a:extLst>
              </a:tr>
              <a:tr h="1992068">
                <a:tc rowSpan="2">
                  <a:txBody>
                    <a:bodyPr/>
                    <a:lstStyle/>
                    <a:p>
                      <a:pPr algn="ctr" fontAlgn="ctr">
                        <a:buNone/>
                      </a:pPr>
                      <a:r>
                        <a:rPr lang="es-MX" sz="1200" b="0" i="0" u="none" strike="noStrike" dirty="0">
                          <a:solidFill>
                            <a:srgbClr val="000000"/>
                          </a:solidFill>
                          <a:effectLst/>
                          <a:latin typeface="Calibri" panose="020F0502020204030204" pitchFamily="34" charset="0"/>
                        </a:rPr>
                        <a:t>Objetivo institucional II. Garantizar el desarrollo integral del talento humano a través de la gestión del conocimiento, la innovación, su bienestar y seguridad.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buNone/>
                      </a:pPr>
                      <a:r>
                        <a:rPr lang="es-CO" sz="1200" b="1" i="0" u="none" strike="noStrike" dirty="0">
                          <a:solidFill>
                            <a:srgbClr val="000000"/>
                          </a:solidFill>
                          <a:effectLst/>
                          <a:latin typeface="Calibri" panose="020F0502020204030204" pitchFamily="34" charset="0"/>
                        </a:rPr>
                        <a:t>2 POTENCIAR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MX" sz="1200" b="0" i="0" u="none" strike="noStrike" dirty="0">
                          <a:solidFill>
                            <a:srgbClr val="000000"/>
                          </a:solidFill>
                          <a:effectLst/>
                          <a:latin typeface="Calibri" panose="020F0502020204030204" pitchFamily="34" charset="0"/>
                        </a:rPr>
                        <a:t>2.1  Modernizar la gestión y el desempeño institucional a través de   la articulación efectiva de los procesos, con innovación pública, transparencia y seguridad de la información para garantizar el equipamiento tecnológico y de infraestructura requerido por la misionalidad.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200" b="1"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200" b="0" i="0" u="none" strike="noStrike" dirty="0">
                          <a:solidFill>
                            <a:srgbClr val="000000"/>
                          </a:solidFill>
                          <a:effectLst/>
                          <a:latin typeface="Calibri" panose="020F0502020204030204" pitchFamily="34" charset="0"/>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5312024"/>
                  </a:ext>
                </a:extLst>
              </a:tr>
              <a:tr h="1543429">
                <a:tc vMerge="1">
                  <a:txBody>
                    <a:bodyPr/>
                    <a:lstStyle/>
                    <a:p>
                      <a:endParaRPr lang="es-CO"/>
                    </a:p>
                  </a:txBody>
                  <a:tcPr/>
                </a:tc>
                <a:tc vMerge="1">
                  <a:txBody>
                    <a:bodyPr/>
                    <a:lstStyle/>
                    <a:p>
                      <a:endParaRPr lang="es-CO"/>
                    </a:p>
                  </a:txBody>
                  <a:tcPr/>
                </a:tc>
                <a:tc>
                  <a:txBody>
                    <a:bodyPr/>
                    <a:lstStyle/>
                    <a:p>
                      <a:pPr algn="l" fontAlgn="b">
                        <a:buNone/>
                      </a:pPr>
                      <a:r>
                        <a:rPr lang="es-MX" sz="1200" b="0" i="0" u="none" strike="noStrike" dirty="0">
                          <a:solidFill>
                            <a:srgbClr val="000000"/>
                          </a:solidFill>
                          <a:effectLst/>
                          <a:latin typeface="Calibri" panose="020F0502020204030204" pitchFamily="34" charset="0"/>
                        </a:rPr>
                        <a:t>2.2  Impulsar el desarrollo integral del talento humano de la entidad con enfoque de género, a través de capacitación, bienestar,  seguridad y fortalecimiento de los valores del servidor público, para proyectar una gestión institucional que reconoce el valor del Ser Humano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200" b="1"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200" b="0" i="0" u="none" strike="noStrike" dirty="0">
                          <a:solidFill>
                            <a:srgbClr val="000000"/>
                          </a:solidFill>
                          <a:effectLs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2283613"/>
                  </a:ext>
                </a:extLst>
              </a:tr>
              <a:tr h="364620">
                <a:tc gridSpan="4">
                  <a:txBody>
                    <a:bodyPr/>
                    <a:lstStyle/>
                    <a:p>
                      <a:pPr algn="ctr" fontAlgn="ctr">
                        <a:buNone/>
                      </a:pPr>
                      <a:r>
                        <a:rPr lang="es-CO" sz="1200" b="1" i="0" u="none" strike="noStrike" dirty="0">
                          <a:solidFill>
                            <a:srgbClr val="000000"/>
                          </a:solidFill>
                          <a:effectLst/>
                          <a:latin typeface="Calibri" panose="020F0502020204030204" pitchFamily="34" charset="0"/>
                        </a:rPr>
                        <a:t>TOTAL ACTIVIDADES OBJETIVO 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buNone/>
                      </a:pPr>
                      <a:r>
                        <a:rPr lang="es-CO" sz="1200" b="1" i="0" u="none" strike="noStrike" dirty="0">
                          <a:solidFill>
                            <a:srgbClr val="000000"/>
                          </a:solidFill>
                          <a:effectLst/>
                          <a:latin typeface="Calibri" panose="020F0502020204030204" pitchFamily="34" charset="0"/>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75579205"/>
                  </a:ext>
                </a:extLst>
              </a:tr>
            </a:tbl>
          </a:graphicData>
        </a:graphic>
      </p:graphicFrame>
    </p:spTree>
    <p:extLst>
      <p:ext uri="{BB962C8B-B14F-4D97-AF65-F5344CB8AC3E}">
        <p14:creationId xmlns:p14="http://schemas.microsoft.com/office/powerpoint/2010/main" val="430536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6662E7C1-DBA5-4A58-D530-3930A5332AF7}"/>
            </a:ext>
          </a:extLst>
        </p:cNvPr>
        <p:cNvGrpSpPr/>
        <p:nvPr/>
      </p:nvGrpSpPr>
      <p:grpSpPr>
        <a:xfrm>
          <a:off x="0" y="0"/>
          <a:ext cx="0" cy="0"/>
          <a:chOff x="0" y="0"/>
          <a:chExt cx="0" cy="0"/>
        </a:xfrm>
      </p:grpSpPr>
      <p:sp>
        <p:nvSpPr>
          <p:cNvPr id="6" name="CuadroTexto 14">
            <a:extLst>
              <a:ext uri="{FF2B5EF4-FFF2-40B4-BE49-F238E27FC236}">
                <a16:creationId xmlns:a16="http://schemas.microsoft.com/office/drawing/2014/main" id="{02ECC847-B093-95F2-D07B-C172DE40B87E}"/>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3" name="Rectángulo 2">
            <a:extLst>
              <a:ext uri="{FF2B5EF4-FFF2-40B4-BE49-F238E27FC236}">
                <a16:creationId xmlns:a16="http://schemas.microsoft.com/office/drawing/2014/main" id="{5C0C61B0-A14A-E717-4817-B492F7CFAB91}"/>
              </a:ext>
            </a:extLst>
          </p:cNvPr>
          <p:cNvSpPr/>
          <p:nvPr/>
        </p:nvSpPr>
        <p:spPr>
          <a:xfrm>
            <a:off x="462077"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-PEI  </a:t>
            </a:r>
          </a:p>
        </p:txBody>
      </p:sp>
      <p:sp>
        <p:nvSpPr>
          <p:cNvPr id="4" name="CuadroTexto 3">
            <a:extLst>
              <a:ext uri="{FF2B5EF4-FFF2-40B4-BE49-F238E27FC236}">
                <a16:creationId xmlns:a16="http://schemas.microsoft.com/office/drawing/2014/main" id="{963C91D3-33BA-9673-017C-6F73E7D7E070}"/>
              </a:ext>
            </a:extLst>
          </p:cNvPr>
          <p:cNvSpPr txBox="1"/>
          <p:nvPr/>
        </p:nvSpPr>
        <p:spPr>
          <a:xfrm>
            <a:off x="614375" y="843039"/>
            <a:ext cx="10617732" cy="738664"/>
          </a:xfrm>
          <a:prstGeom prst="rect">
            <a:avLst/>
          </a:prstGeom>
          <a:noFill/>
        </p:spPr>
        <p:txBody>
          <a:bodyPr wrap="square">
            <a:spAutoFit/>
          </a:bodyPr>
          <a:lstStyle/>
          <a:p>
            <a:pPr defTabSz="378652">
              <a:defRPr/>
            </a:pPr>
            <a:r>
              <a:rPr lang="es-CO" b="1" dirty="0"/>
              <a:t>Objetivo Institucional 3: </a:t>
            </a:r>
            <a:r>
              <a:rPr lang="es-CO" dirty="0"/>
              <a:t>alineado con el eje estructural </a:t>
            </a:r>
            <a:r>
              <a:rPr lang="es-CO" sz="2400" b="1" dirty="0"/>
              <a:t>Participar</a:t>
            </a:r>
            <a:r>
              <a:rPr lang="es-CO" sz="2400" dirty="0"/>
              <a:t> </a:t>
            </a:r>
            <a:r>
              <a:rPr lang="es-CO" dirty="0"/>
              <a:t>que contribuyen al avance de dos (2) objetivos estratégicos; </a:t>
            </a:r>
            <a:r>
              <a:rPr lang="es-CO" b="1" dirty="0"/>
              <a:t>Total de actividades PAI 15.</a:t>
            </a:r>
            <a:endParaRPr lang="es-CO" dirty="0"/>
          </a:p>
        </p:txBody>
      </p:sp>
      <p:graphicFrame>
        <p:nvGraphicFramePr>
          <p:cNvPr id="8" name="Tabla 7">
            <a:extLst>
              <a:ext uri="{FF2B5EF4-FFF2-40B4-BE49-F238E27FC236}">
                <a16:creationId xmlns:a16="http://schemas.microsoft.com/office/drawing/2014/main" id="{315A60A4-AF08-06D4-3A7F-197721F3D996}"/>
              </a:ext>
            </a:extLst>
          </p:cNvPr>
          <p:cNvGraphicFramePr>
            <a:graphicFrameLocks noGrp="1"/>
          </p:cNvGraphicFramePr>
          <p:nvPr>
            <p:extLst>
              <p:ext uri="{D42A27DB-BD31-4B8C-83A1-F6EECF244321}">
                <p14:modId xmlns:p14="http://schemas.microsoft.com/office/powerpoint/2010/main" val="3876409335"/>
              </p:ext>
            </p:extLst>
          </p:nvPr>
        </p:nvGraphicFramePr>
        <p:xfrm>
          <a:off x="1692653" y="1740714"/>
          <a:ext cx="8806693" cy="4724616"/>
        </p:xfrm>
        <a:graphic>
          <a:graphicData uri="http://schemas.openxmlformats.org/drawingml/2006/table">
            <a:tbl>
              <a:tblPr/>
              <a:tblGrid>
                <a:gridCol w="2149222">
                  <a:extLst>
                    <a:ext uri="{9D8B030D-6E8A-4147-A177-3AD203B41FA5}">
                      <a16:colId xmlns:a16="http://schemas.microsoft.com/office/drawing/2014/main" val="846329902"/>
                    </a:ext>
                  </a:extLst>
                </a:gridCol>
                <a:gridCol w="1426161">
                  <a:extLst>
                    <a:ext uri="{9D8B030D-6E8A-4147-A177-3AD203B41FA5}">
                      <a16:colId xmlns:a16="http://schemas.microsoft.com/office/drawing/2014/main" val="4016871693"/>
                    </a:ext>
                  </a:extLst>
                </a:gridCol>
                <a:gridCol w="2361063">
                  <a:extLst>
                    <a:ext uri="{9D8B030D-6E8A-4147-A177-3AD203B41FA5}">
                      <a16:colId xmlns:a16="http://schemas.microsoft.com/office/drawing/2014/main" val="4122655346"/>
                    </a:ext>
                  </a:extLst>
                </a:gridCol>
                <a:gridCol w="1187355">
                  <a:extLst>
                    <a:ext uri="{9D8B030D-6E8A-4147-A177-3AD203B41FA5}">
                      <a16:colId xmlns:a16="http://schemas.microsoft.com/office/drawing/2014/main" val="567005806"/>
                    </a:ext>
                  </a:extLst>
                </a:gridCol>
                <a:gridCol w="1682892">
                  <a:extLst>
                    <a:ext uri="{9D8B030D-6E8A-4147-A177-3AD203B41FA5}">
                      <a16:colId xmlns:a16="http://schemas.microsoft.com/office/drawing/2014/main" val="1289510559"/>
                    </a:ext>
                  </a:extLst>
                </a:gridCol>
              </a:tblGrid>
              <a:tr h="520080">
                <a:tc>
                  <a:txBody>
                    <a:bodyPr/>
                    <a:lstStyle/>
                    <a:p>
                      <a:pPr algn="ctr" fontAlgn="ctr">
                        <a:buNone/>
                      </a:pPr>
                      <a:r>
                        <a:rPr lang="es-CO" sz="1200" b="1" i="0" u="none" strike="noStrike" dirty="0">
                          <a:solidFill>
                            <a:srgbClr val="FFFFFF"/>
                          </a:solidFill>
                          <a:effectLst/>
                          <a:latin typeface="Calibri" panose="020F0502020204030204" pitchFamily="34" charset="0"/>
                        </a:rPr>
                        <a:t>OBJETIVO INSTITUCIONAL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200" b="1" i="0" u="none" strike="noStrike">
                          <a:solidFill>
                            <a:srgbClr val="FFFFFF"/>
                          </a:solidFill>
                          <a:effectLst/>
                          <a:latin typeface="Calibri" panose="020F0502020204030204" pitchFamily="34" charset="0"/>
                        </a:rPr>
                        <a:t>EJES ESTRUCTURALES PEI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200" b="1" i="0" u="none" strike="noStrike">
                          <a:solidFill>
                            <a:srgbClr val="FFFFFF"/>
                          </a:solidFill>
                          <a:effectLst/>
                          <a:latin typeface="Calibri" panose="020F0502020204030204" pitchFamily="34" charset="0"/>
                        </a:rPr>
                        <a:t>OBJETIVO ESTRATEGICO PEI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200" b="1" i="0" u="none" strike="noStrike">
                          <a:solidFill>
                            <a:srgbClr val="FFFFFF"/>
                          </a:solidFill>
                          <a:effectLst/>
                          <a:latin typeface="Calibri" panose="020F0502020204030204" pitchFamily="34" charset="0"/>
                        </a:rPr>
                        <a:t>CUMPLIMIENTO</a:t>
                      </a:r>
                      <a:br>
                        <a:rPr lang="es-CO" sz="1200" b="1" i="0" u="none" strike="noStrike">
                          <a:solidFill>
                            <a:srgbClr val="FFFFFF"/>
                          </a:solidFill>
                          <a:effectLst/>
                          <a:latin typeface="Calibri" panose="020F0502020204030204" pitchFamily="34" charset="0"/>
                        </a:rPr>
                      </a:br>
                      <a:r>
                        <a:rPr lang="es-CO" sz="1200" b="1" i="0" u="none" strike="noStrike">
                          <a:solidFill>
                            <a:srgbClr val="FFFFFF"/>
                          </a:solidFill>
                          <a:effectLst/>
                          <a:latin typeface="Calibri" panose="020F0502020204030204" pitchFamily="34" charset="0"/>
                        </a:rPr>
                        <a:t>PESO 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200" b="1" i="0" u="none" strike="noStrike">
                          <a:solidFill>
                            <a:srgbClr val="FFFFFF"/>
                          </a:solidFill>
                          <a:effectLst/>
                          <a:latin typeface="Calibri" panose="020F0502020204030204" pitchFamily="34" charset="0"/>
                        </a:rPr>
                        <a:t>TOTAL ACTIVIDADES CUMPLIDAS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21912324"/>
                  </a:ext>
                </a:extLst>
              </a:tr>
              <a:tr h="1560241">
                <a:tc rowSpan="2">
                  <a:txBody>
                    <a:bodyPr/>
                    <a:lstStyle/>
                    <a:p>
                      <a:pPr algn="l" fontAlgn="ctr">
                        <a:buNone/>
                      </a:pPr>
                      <a:r>
                        <a:rPr lang="es-MX" sz="1200" b="0" i="0" u="none" strike="noStrike" dirty="0">
                          <a:solidFill>
                            <a:srgbClr val="000000"/>
                          </a:solidFill>
                          <a:effectLst/>
                          <a:latin typeface="Calibri" panose="020F0502020204030204" pitchFamily="34" charset="0"/>
                        </a:rPr>
                        <a:t>Objetivo Institucional III: Promover el relacionamiento con la ciudadanía y los grupos de interés y la articulación interinstitucional, basándose en la transparencia, la participación y el servicio con estándares de calidad, para generar valor público en el servicio de bomberos.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buNone/>
                      </a:pPr>
                      <a:r>
                        <a:rPr lang="es-CO" sz="1200" b="1" i="0" u="none" strike="noStrike" dirty="0">
                          <a:solidFill>
                            <a:srgbClr val="000000"/>
                          </a:solidFill>
                          <a:effectLst/>
                          <a:latin typeface="Calibri" panose="020F0502020204030204" pitchFamily="34" charset="0"/>
                        </a:rPr>
                        <a:t>3 PARTICIPAR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MX" sz="1200" b="0" i="0" u="none" strike="noStrike" dirty="0">
                          <a:solidFill>
                            <a:srgbClr val="000000"/>
                          </a:solidFill>
                          <a:effectLst/>
                          <a:latin typeface="Calibri" panose="020F0502020204030204" pitchFamily="34" charset="0"/>
                        </a:rPr>
                        <a:t>3.1 Consolidar  el relacionamiento con la ciudadanía y grupos de interés con una gestión institucional abierta, con enfoque de género  y diferencial, soportada en la garantía de la participación ciudadana, el control social, la transparencia, acceso a la información pública y lucha conta la corrupción para  generar valor público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200" b="1"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200" b="0" i="0" u="none" strike="noStrike" dirty="0">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7232588"/>
                  </a:ext>
                </a:extLst>
              </a:tr>
              <a:tr h="1906961">
                <a:tc vMerge="1">
                  <a:txBody>
                    <a:bodyPr/>
                    <a:lstStyle/>
                    <a:p>
                      <a:endParaRPr lang="es-CO"/>
                    </a:p>
                  </a:txBody>
                  <a:tcPr/>
                </a:tc>
                <a:tc vMerge="1">
                  <a:txBody>
                    <a:bodyPr/>
                    <a:lstStyle/>
                    <a:p>
                      <a:endParaRPr lang="es-CO"/>
                    </a:p>
                  </a:txBody>
                  <a:tcPr/>
                </a:tc>
                <a:tc>
                  <a:txBody>
                    <a:bodyPr/>
                    <a:lstStyle/>
                    <a:p>
                      <a:pPr algn="l" fontAlgn="b">
                        <a:buNone/>
                      </a:pPr>
                      <a:r>
                        <a:rPr lang="es-MX" sz="1200" b="0" i="0" u="none" strike="noStrike">
                          <a:solidFill>
                            <a:srgbClr val="000000"/>
                          </a:solidFill>
                          <a:effectLst/>
                          <a:latin typeface="Calibri" panose="020F0502020204030204" pitchFamily="34" charset="0"/>
                        </a:rPr>
                        <a:t>3.2 Fortalecer la capacidad institucional para la generación, procesamiento, reporte, difusión y uso de información estadística de calidad, mediante la consolidación de estrategias articuladas garantizando la toma de decisiones basadas en datos confiables y promoviendo el mejoramiento continuo de las operaciones estadísticas y el aprovechamiento de registros administrativos.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200" b="1"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200" b="0" i="0" u="none" strike="noStrike" dirty="0">
                          <a:solidFill>
                            <a:srgbClr val="000000"/>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04775361"/>
                  </a:ext>
                </a:extLst>
              </a:tr>
              <a:tr h="364056">
                <a:tc gridSpan="4">
                  <a:txBody>
                    <a:bodyPr/>
                    <a:lstStyle/>
                    <a:p>
                      <a:pPr algn="ctr" fontAlgn="ctr">
                        <a:buNone/>
                      </a:pPr>
                      <a:r>
                        <a:rPr lang="es-CO" sz="1200" b="1" i="0" u="none" strike="noStrike">
                          <a:solidFill>
                            <a:srgbClr val="000000"/>
                          </a:solidFill>
                          <a:effectLst/>
                          <a:latin typeface="Calibri" panose="020F0502020204030204" pitchFamily="34" charset="0"/>
                        </a:rPr>
                        <a:t>TOTAL ACTIVIDADES OBJETIVO 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buNone/>
                      </a:pPr>
                      <a:r>
                        <a:rPr lang="es-CO" sz="1200" b="1"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40180188"/>
                  </a:ext>
                </a:extLst>
              </a:tr>
            </a:tbl>
          </a:graphicData>
        </a:graphic>
      </p:graphicFrame>
    </p:spTree>
    <p:extLst>
      <p:ext uri="{BB962C8B-B14F-4D97-AF65-F5344CB8AC3E}">
        <p14:creationId xmlns:p14="http://schemas.microsoft.com/office/powerpoint/2010/main" val="2534416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91CED2B-AD8E-0331-9CB5-6E452756BC40}"/>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F80EA93C-F3DE-85CC-46B2-4B721C4D8E98}"/>
              </a:ext>
            </a:extLst>
          </p:cNvPr>
          <p:cNvSpPr txBox="1"/>
          <p:nvPr/>
        </p:nvSpPr>
        <p:spPr>
          <a:xfrm>
            <a:off x="1703127" y="754870"/>
            <a:ext cx="8785746" cy="5348259"/>
          </a:xfrm>
          <a:prstGeom prst="rect">
            <a:avLst/>
          </a:prstGeom>
          <a:noFill/>
        </p:spPr>
        <p:txBody>
          <a:bodyPr wrap="square">
            <a:spAutoFit/>
          </a:bodyPr>
          <a:lstStyle/>
          <a:p>
            <a:pPr>
              <a:lnSpc>
                <a:spcPct val="107000"/>
              </a:lnSpc>
              <a:spcBef>
                <a:spcPts val="1800"/>
              </a:spcBef>
              <a:spcAft>
                <a:spcPts val="400"/>
              </a:spcAft>
              <a:buNone/>
            </a:pPr>
            <a:r>
              <a:rPr lang="es-CO" sz="2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Estado del Plan de Acción 2025:</a:t>
            </a:r>
            <a:endParaRPr lang="es-CO" sz="28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buNone/>
            </a:pPr>
            <a:r>
              <a:rPr lang="es-CO" sz="14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es-CO" sz="14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buFont typeface="Wingdings" panose="05000000000000000000" pitchFamily="2" charset="2"/>
              <a:buChar char=""/>
            </a:pPr>
            <a:r>
              <a:rPr lang="es-CO" sz="1800" kern="100" dirty="0">
                <a:effectLst/>
                <a:latin typeface="Arial" panose="020B0604020202020204" pitchFamily="34" charset="0"/>
                <a:ea typeface="Aptos" panose="020B0004020202020204" pitchFamily="34" charset="0"/>
                <a:cs typeface="Times New Roman" panose="02020603050405020304" pitchFamily="18" charset="0"/>
              </a:rPr>
              <a:t>Para el último trimestre del año </a:t>
            </a:r>
            <a:r>
              <a:rPr lang="es-CO" kern="100" dirty="0">
                <a:latin typeface="Arial" panose="020B0604020202020204" pitchFamily="34" charset="0"/>
                <a:ea typeface="Aptos" panose="020B0004020202020204" pitchFamily="34" charset="0"/>
                <a:cs typeface="Times New Roman" panose="02020603050405020304" pitchFamily="18" charset="0"/>
              </a:rPr>
              <a:t>se</a:t>
            </a:r>
            <a:r>
              <a:rPr lang="es-CO" sz="1800" kern="100" dirty="0">
                <a:effectLst/>
                <a:latin typeface="Arial" panose="020B0604020202020204" pitchFamily="34" charset="0"/>
                <a:ea typeface="Aptos" panose="020B0004020202020204" pitchFamily="34" charset="0"/>
                <a:cs typeface="Times New Roman" panose="02020603050405020304" pitchFamily="18" charset="0"/>
              </a:rPr>
              <a:t> programaron 92 de las 94 actividades del PAI, toda vez que 2 ya se programaron y cumplieron al </a:t>
            </a:r>
            <a:r>
              <a:rPr lang="es-CO" sz="2000" b="1" kern="100" dirty="0">
                <a:solidFill>
                  <a:schemeClr val="accent3"/>
                </a:solidFill>
                <a:effectLst/>
                <a:latin typeface="Arial" panose="020B0604020202020204" pitchFamily="34" charset="0"/>
                <a:ea typeface="Aptos" panose="020B0004020202020204" pitchFamily="34" charset="0"/>
                <a:cs typeface="Times New Roman" panose="02020603050405020304" pitchFamily="18" charset="0"/>
              </a:rPr>
              <a:t>100%.</a:t>
            </a:r>
            <a:endParaRPr lang="es-CO" sz="2000" b="1" kern="100" dirty="0">
              <a:solidFill>
                <a:schemeClr val="accent3"/>
              </a:solidFill>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07000"/>
              </a:lnSpc>
              <a:buNone/>
            </a:pPr>
            <a:r>
              <a:rPr lang="es-CO" sz="1800" kern="0" dirty="0">
                <a:effectLst/>
                <a:latin typeface="Arial" panose="020B0604020202020204" pitchFamily="34" charset="0"/>
                <a:ea typeface="Times New Roman" panose="02020603050405020304" pitchFamily="18" charset="0"/>
                <a:cs typeface="Times New Roman" panose="02020603050405020304" pitchFamily="18" charset="0"/>
              </a:rPr>
              <a:t> </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s-CO" sz="1800" kern="0" dirty="0">
                <a:effectLst/>
                <a:latin typeface="Arial" panose="020B0604020202020204" pitchFamily="34" charset="0"/>
                <a:ea typeface="Times New Roman" panose="02020603050405020304" pitchFamily="18" charset="0"/>
                <a:cs typeface="Times New Roman" panose="02020603050405020304" pitchFamily="18" charset="0"/>
              </a:rPr>
              <a:t>El cumplimiento total acumulado del plan de acción institucional a 31 de diciembre 2025 se describe a continuación:</a:t>
            </a:r>
            <a:endParaRPr lang="es-CO" sz="1400" kern="100" dirty="0">
              <a:effectLst/>
              <a:latin typeface="Aptos" panose="020B0004020202020204" pitchFamily="34" charset="0"/>
              <a:ea typeface="Aptos" panose="020B0004020202020204" pitchFamily="34" charset="0"/>
              <a:cs typeface="Times New Roman" panose="02020603050405020304" pitchFamily="18" charset="0"/>
            </a:endParaRPr>
          </a:p>
          <a:p>
            <a:pPr algn="just" fontAlgn="base">
              <a:buNone/>
            </a:pPr>
            <a:r>
              <a:rPr lang="es-ES" sz="1800" dirty="0">
                <a:solidFill>
                  <a:srgbClr val="000000"/>
                </a:solidFill>
                <a:effectLst/>
                <a:latin typeface="Arial" panose="020B0604020202020204" pitchFamily="34" charset="0"/>
                <a:ea typeface="Times New Roman" panose="02020603050405020304" pitchFamily="18" charset="0"/>
              </a:rPr>
              <a:t> </a:t>
            </a:r>
            <a:endParaRPr lang="es-CO" sz="1600" dirty="0">
              <a:effectLst/>
              <a:latin typeface="Times New Roman" panose="02020603050405020304" pitchFamily="18" charset="0"/>
              <a:ea typeface="Times New Roman" panose="02020603050405020304" pitchFamily="18" charset="0"/>
            </a:endParaRPr>
          </a:p>
          <a:p>
            <a:pPr marL="342900" marR="199390" lvl="0" indent="-342900" algn="just">
              <a:buFont typeface="Wingdings" panose="05000000000000000000" pitchFamily="2" charset="2"/>
              <a:buChar char=""/>
            </a:pPr>
            <a:r>
              <a:rPr lang="es-CO" sz="1800" dirty="0">
                <a:effectLst/>
                <a:latin typeface="Arial" panose="020B0604020202020204" pitchFamily="34" charset="0"/>
                <a:ea typeface="Verdana" panose="020B0604030504040204" pitchFamily="34" charset="0"/>
                <a:cs typeface="Verdana" panose="020B0604030504040204" pitchFamily="34" charset="0"/>
              </a:rPr>
              <a:t>100% de efectividad en la ejecución del Plan de Acción 2025</a:t>
            </a:r>
            <a:endParaRPr lang="es-CO" sz="1400" dirty="0">
              <a:effectLst/>
              <a:latin typeface="Verdana" panose="020B0604030504040204" pitchFamily="34" charset="0"/>
              <a:ea typeface="Verdana" panose="020B0604030504040204" pitchFamily="34" charset="0"/>
              <a:cs typeface="Verdana" panose="020B0604030504040204" pitchFamily="34" charset="0"/>
            </a:endParaRPr>
          </a:p>
          <a:p>
            <a:pPr marR="199390" algn="just">
              <a:buNone/>
            </a:pPr>
            <a:r>
              <a:rPr lang="es-CO" sz="1800" dirty="0">
                <a:effectLst/>
                <a:latin typeface="Arial" panose="020B0604020202020204" pitchFamily="34" charset="0"/>
                <a:ea typeface="Verdana" panose="020B0604030504040204" pitchFamily="34" charset="0"/>
                <a:cs typeface="Verdana" panose="020B0604030504040204" pitchFamily="34" charset="0"/>
              </a:rPr>
              <a:t> </a:t>
            </a:r>
            <a:endParaRPr lang="es-CO" sz="1400" dirty="0">
              <a:effectLst/>
              <a:latin typeface="Verdana" panose="020B0604030504040204" pitchFamily="34" charset="0"/>
              <a:ea typeface="Verdana" panose="020B0604030504040204" pitchFamily="34" charset="0"/>
              <a:cs typeface="Verdana" panose="020B0604030504040204" pitchFamily="34" charset="0"/>
            </a:endParaRPr>
          </a:p>
          <a:p>
            <a:pPr marL="342900" marR="199390" lvl="0" indent="-342900" algn="just">
              <a:buFont typeface="Wingdings" panose="05000000000000000000" pitchFamily="2" charset="2"/>
              <a:buChar char=""/>
            </a:pPr>
            <a:r>
              <a:rPr lang="es-CO" sz="1800" dirty="0">
                <a:effectLst/>
                <a:latin typeface="Arial" panose="020B0604020202020204" pitchFamily="34" charset="0"/>
                <a:ea typeface="Verdana" panose="020B0604030504040204" pitchFamily="34" charset="0"/>
                <a:cs typeface="Verdana" panose="020B0604030504040204" pitchFamily="34" charset="0"/>
              </a:rPr>
              <a:t>De las 94 actividades programadas, 94 se cumplieron.</a:t>
            </a:r>
            <a:endParaRPr lang="es-CO" sz="1400" dirty="0">
              <a:effectLst/>
              <a:latin typeface="Verdana" panose="020B0604030504040204" pitchFamily="34" charset="0"/>
              <a:ea typeface="Verdana" panose="020B0604030504040204" pitchFamily="34" charset="0"/>
              <a:cs typeface="Verdana" panose="020B0604030504040204" pitchFamily="34" charset="0"/>
            </a:endParaRPr>
          </a:p>
          <a:p>
            <a:pPr marR="199390" algn="just">
              <a:buNone/>
            </a:pPr>
            <a:r>
              <a:rPr lang="es-CO" sz="1800" dirty="0">
                <a:effectLst/>
                <a:latin typeface="Arial" panose="020B0604020202020204" pitchFamily="34" charset="0"/>
                <a:ea typeface="Verdana" panose="020B0604030504040204" pitchFamily="34" charset="0"/>
                <a:cs typeface="Verdana" panose="020B0604030504040204" pitchFamily="34" charset="0"/>
              </a:rPr>
              <a:t> </a:t>
            </a:r>
            <a:endParaRPr lang="es-CO" sz="1400" dirty="0">
              <a:effectLst/>
              <a:latin typeface="Verdana" panose="020B0604030504040204" pitchFamily="34" charset="0"/>
              <a:ea typeface="Verdana" panose="020B0604030504040204" pitchFamily="34" charset="0"/>
              <a:cs typeface="Verdana" panose="020B0604030504040204" pitchFamily="34" charset="0"/>
            </a:endParaRPr>
          </a:p>
          <a:p>
            <a:pPr marL="342900" marR="199390" lvl="0" indent="-342900" algn="just">
              <a:buFont typeface="Wingdings" panose="05000000000000000000" pitchFamily="2" charset="2"/>
              <a:buChar char=""/>
            </a:pPr>
            <a:r>
              <a:rPr lang="es-CO" sz="1800" dirty="0">
                <a:effectLst/>
                <a:latin typeface="Arial" panose="020B0604020202020204" pitchFamily="34" charset="0"/>
                <a:ea typeface="Verdana" panose="020B0604030504040204" pitchFamily="34" charset="0"/>
                <a:cs typeface="Verdana" panose="020B0604030504040204" pitchFamily="34" charset="0"/>
              </a:rPr>
              <a:t>Lo anterior refleja la eficacia y la dedicación de todas las dependencias involucradas en la implementación de las acciones planificadas. Este alto nivel de cumplimiento es un testimonio del esfuerzo colectivo y la colaboración interinstitucional.</a:t>
            </a:r>
            <a:endParaRPr lang="es-CO" sz="14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5153351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B3816D0CC9E6C947A54E9A8E222A4551" ma:contentTypeVersion="13" ma:contentTypeDescription="Crear nuevo documento." ma:contentTypeScope="" ma:versionID="a93965e9b007b7e70b01d678cd0a259d">
  <xsd:schema xmlns:xsd="http://www.w3.org/2001/XMLSchema" xmlns:xs="http://www.w3.org/2001/XMLSchema" xmlns:p="http://schemas.microsoft.com/office/2006/metadata/properties" xmlns:ns3="2bac114d-8967-41f3-a89b-b5c57db4910f" targetNamespace="http://schemas.microsoft.com/office/2006/metadata/properties" ma:root="true" ma:fieldsID="241049e3dff13f93c2f6f7d8c1ee6b44" ns3:_="">
    <xsd:import namespace="2bac114d-8967-41f3-a89b-b5c57db4910f"/>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ac114d-8967-41f3-a89b-b5c57db4910f"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bac114d-8967-41f3-a89b-b5c57db4910f" xsi:nil="true"/>
  </documentManagement>
</p:properties>
</file>

<file path=customXml/itemProps1.xml><?xml version="1.0" encoding="utf-8"?>
<ds:datastoreItem xmlns:ds="http://schemas.openxmlformats.org/officeDocument/2006/customXml" ds:itemID="{45BAC4DF-9FCD-4A11-A7AD-4FF409BD3982}">
  <ds:schemaRefs>
    <ds:schemaRef ds:uri="http://schemas.microsoft.com/sharepoint/v3/contenttype/forms"/>
  </ds:schemaRefs>
</ds:datastoreItem>
</file>

<file path=customXml/itemProps2.xml><?xml version="1.0" encoding="utf-8"?>
<ds:datastoreItem xmlns:ds="http://schemas.openxmlformats.org/officeDocument/2006/customXml" ds:itemID="{CBD18A42-8127-4AF4-8E39-3CF7FA3B88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ac114d-8967-41f3-a89b-b5c57db491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378B86-BAEC-4197-887E-04643C42840E}">
  <ds:schemaRefs>
    <ds:schemaRef ds:uri="2bac114d-8967-41f3-a89b-b5c57db4910f"/>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dcmityp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7786</TotalTime>
  <Words>3209</Words>
  <Application>Microsoft Office PowerPoint</Application>
  <PresentationFormat>Panorámica</PresentationFormat>
  <Paragraphs>490</Paragraphs>
  <Slides>31</Slides>
  <Notes>1</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31</vt:i4>
      </vt:variant>
    </vt:vector>
  </HeadingPairs>
  <TitlesOfParts>
    <vt:vector size="45" baseType="lpstr">
      <vt:lpstr>Aptos</vt:lpstr>
      <vt:lpstr>Aptos Black</vt:lpstr>
      <vt:lpstr>Aptos Display</vt:lpstr>
      <vt:lpstr>Aptos ExtraBold</vt:lpstr>
      <vt:lpstr>Aptos Narrow</vt:lpstr>
      <vt:lpstr>Arial</vt:lpstr>
      <vt:lpstr>Calibri</vt:lpstr>
      <vt:lpstr>Calibri Light</vt:lpstr>
      <vt:lpstr>Impact</vt:lpstr>
      <vt:lpstr>Oswald</vt:lpstr>
      <vt:lpstr>Times New Roman</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Mileidy Zabala Medina</dc:creator>
  <cp:lastModifiedBy>Mileidy Zabala Medina</cp:lastModifiedBy>
  <cp:revision>45</cp:revision>
  <dcterms:created xsi:type="dcterms:W3CDTF">2012-07-30T22:48:03Z</dcterms:created>
  <dcterms:modified xsi:type="dcterms:W3CDTF">2026-01-22T20:18:02Z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0x010100B3816D0CC9E6C947A54E9A8E222A4551</vt:lpwstr>
  </property>
</Properties>
</file>