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2" r:id="rId2"/>
    <p:sldId id="827" r:id="rId3"/>
    <p:sldId id="961" r:id="rId4"/>
    <p:sldId id="1282" r:id="rId5"/>
    <p:sldId id="1283" r:id="rId6"/>
    <p:sldId id="1284" r:id="rId7"/>
    <p:sldId id="1285" r:id="rId8"/>
  </p:sldIdLst>
  <p:sldSz cx="15546388" cy="10059988"/>
  <p:notesSz cx="6858000" cy="9144000"/>
  <p:defaultTextStyle>
    <a:defPPr>
      <a:defRPr lang="es-CO"/>
    </a:defPPr>
    <a:lvl1pPr marL="0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351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70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05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408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6758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109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9462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0814" algn="l" defTabSz="146270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>
          <p15:clr>
            <a:srgbClr val="A4A3A4"/>
          </p15:clr>
        </p15:guide>
        <p15:guide id="2" pos="4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8409"/>
    <a:srgbClr val="E7C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>
      <p:cViewPr varScale="1">
        <p:scale>
          <a:sx n="66" d="100"/>
          <a:sy n="66" d="100"/>
        </p:scale>
        <p:origin x="492" y="84"/>
      </p:cViewPr>
      <p:guideLst>
        <p:guide orient="horz" pos="3169"/>
        <p:guide pos="4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ojas\Documents\Documents\2022\PLAN%20DE%20PARTICIPACION\SEGUIMIENTO%20PLAN%20DE%20PARTICIPACION%20CIUDADANA%202022%20V.%2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ojas\Documents\Documents\2022\PLAN%20DE%20PARTICIPACION\SEGUIMIENTO%20PLAN%20DE%20PARTICIPACION%20CIUDADANA%202022%20V.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2000" dirty="0">
                <a:solidFill>
                  <a:schemeClr val="tx1"/>
                </a:solidFill>
              </a:rPr>
              <a:t>Actividades por eje temático y cumplimento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22222222222227E-2"/>
          <c:y val="0.24345806936999326"/>
          <c:w val="0.81388888888888888"/>
          <c:h val="0.4514541708345088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650-481D-AA07-C4E3A90569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650-481D-AA07-C4E3A90569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650-481D-AA07-C4E3A90569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650-481D-AA07-C4E3A90569FE}"/>
              </c:ext>
            </c:extLst>
          </c:dPt>
          <c:dLbls>
            <c:dLbl>
              <c:idx val="0"/>
              <c:layout>
                <c:manualLayout>
                  <c:x val="-3.7193678915135607E-2"/>
                  <c:y val="-8.4915791776027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0-481D-AA07-C4E3A90569FE}"/>
                </c:ext>
              </c:extLst>
            </c:dLbl>
            <c:dLbl>
              <c:idx val="1"/>
              <c:layout>
                <c:manualLayout>
                  <c:x val="3.6842738407699038E-3"/>
                  <c:y val="-1.8273549139690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0-481D-AA07-C4E3A90569FE}"/>
                </c:ext>
              </c:extLst>
            </c:dLbl>
            <c:dLbl>
              <c:idx val="2"/>
              <c:layout>
                <c:manualLayout>
                  <c:x val="-3.4132874015748028E-2"/>
                  <c:y val="-4.5802712160979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0-481D-AA07-C4E3A90569FE}"/>
                </c:ext>
              </c:extLst>
            </c:dLbl>
            <c:dLbl>
              <c:idx val="3"/>
              <c:layout>
                <c:manualLayout>
                  <c:x val="-3.9704724409448822E-3"/>
                  <c:y val="-2.71177340617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50-481D-AA07-C4E3A9056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Hoja1!$D$23:$D$26</c:f>
              <c:strCache>
                <c:ptCount val="4"/>
                <c:pt idx="0">
                  <c:v>Gestión Misional de la Entidad</c:v>
                </c:pt>
                <c:pt idx="1">
                  <c:v>Servicio y atención al ciudadano</c:v>
                </c:pt>
                <c:pt idx="2">
                  <c:v>Gestión del Conocimiento</c:v>
                </c:pt>
                <c:pt idx="3">
                  <c:v>Rendición de cuentas</c:v>
                </c:pt>
              </c:strCache>
            </c:strRef>
          </c:cat>
          <c:val>
            <c:numRef>
              <c:f>Hoja1!$E$23:$E$26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0-481D-AA07-C4E3A9056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Distribución</a:t>
            </a:r>
            <a:r>
              <a:rPr lang="en-US" baseline="0" dirty="0"/>
              <a:t> de </a:t>
            </a:r>
            <a:r>
              <a:rPr lang="en-US" baseline="0" dirty="0" err="1"/>
              <a:t>actividades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Dependencia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4765335976261269"/>
          <c:y val="8.3000560662011488E-2"/>
          <c:w val="0.42320100024324242"/>
          <c:h val="0.586060927728997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83-4882-9FAC-FC64351AC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83-4882-9FAC-FC64351AC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83-4882-9FAC-FC64351AC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583-4882-9FAC-FC64351ACC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583-4882-9FAC-FC64351ACC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583-4882-9FAC-FC64351ACC97}"/>
              </c:ext>
            </c:extLst>
          </c:dPt>
          <c:dLbls>
            <c:dLbl>
              <c:idx val="1"/>
              <c:layout>
                <c:manualLayout>
                  <c:x val="6.5125703626669293E-2"/>
                  <c:y val="-8.29697429953235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3-4882-9FAC-FC64351ACC97}"/>
                </c:ext>
              </c:extLst>
            </c:dLbl>
            <c:dLbl>
              <c:idx val="2"/>
              <c:layout>
                <c:manualLayout>
                  <c:x val="6.3943610822232128E-2"/>
                  <c:y val="-3.18406011431312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3-4882-9FAC-FC64351ACC97}"/>
                </c:ext>
              </c:extLst>
            </c:dLbl>
            <c:dLbl>
              <c:idx val="3"/>
              <c:layout>
                <c:manualLayout>
                  <c:x val="6.1847174763531916E-2"/>
                  <c:y val="1.15362990793663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3-4882-9FAC-FC64351ACC97}"/>
                </c:ext>
              </c:extLst>
            </c:dLbl>
            <c:dLbl>
              <c:idx val="4"/>
              <c:layout>
                <c:manualLayout>
                  <c:x val="5.5614651942092141E-2"/>
                  <c:y val="5.0317492039383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3-4882-9FAC-FC64351ACC97}"/>
                </c:ext>
              </c:extLst>
            </c:dLbl>
            <c:dLbl>
              <c:idx val="5"/>
              <c:layout>
                <c:manualLayout>
                  <c:x val="5.7434424470526053E-2"/>
                  <c:y val="8.70128036025953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3-4882-9FAC-FC64351ACC97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Hoja1!$D$39:$D$44</c:f>
              <c:strCache>
                <c:ptCount val="6"/>
                <c:pt idx="0">
                  <c:v>Subdireccion de Gestion del Riesgo </c:v>
                </c:pt>
                <c:pt idx="1">
                  <c:v>Subdirección de Gestión Humana</c:v>
                </c:pt>
                <c:pt idx="2">
                  <c:v>Dirección
Oficina Asesora de Planeación</c:v>
                </c:pt>
                <c:pt idx="3">
                  <c:v>Subdirección de gestión de riesgo / Dirección (Comunicaciones y prensa) / Oficina Asesora de Planeación (Cooperación)</c:v>
                </c:pt>
                <c:pt idx="4">
                  <c:v>Oficina Asesora de Planeación</c:v>
                </c:pt>
                <c:pt idx="5">
                  <c:v>Subdirección de Gestión Corporativa - Servicio a la ciudadanía</c:v>
                </c:pt>
              </c:strCache>
            </c:strRef>
          </c:cat>
          <c:val>
            <c:numRef>
              <c:f>Hoja1!$E$39:$E$44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83-4882-9FAC-FC64351ACC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5835728697910932"/>
          <c:w val="0.93369505839036282"/>
          <c:h val="0.47841042272991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lnSpc>
              <a:spcPts val="1440"/>
            </a:lnSpc>
            <a:defRPr sz="1600" b="0" i="0" u="none" strike="noStrike" kern="1200" spc="-1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0.75833</cdr:x>
      <cdr:y>0.30619</cdr:y>
    </cdr:from>
    <cdr:to>
      <cdr:x>0.875</cdr:x>
      <cdr:y>0.37785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02E9E22-9057-C692-1876-058E5FF52EE9}"/>
            </a:ext>
          </a:extLst>
        </cdr:cNvPr>
        <cdr:cNvSpPr txBox="1"/>
      </cdr:nvSpPr>
      <cdr:spPr>
        <a:xfrm xmlns:a="http://schemas.openxmlformats.org/drawingml/2006/main">
          <a:off x="3467101" y="89535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  <cdr:relSizeAnchor xmlns:cdr="http://schemas.openxmlformats.org/drawingml/2006/chartDrawing">
    <cdr:from>
      <cdr:x>0.10069</cdr:x>
      <cdr:y>0.25841</cdr:y>
    </cdr:from>
    <cdr:to>
      <cdr:x>0.21736</cdr:x>
      <cdr:y>0.33008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1C63F6B-D5AA-A8E9-0AE2-70A79DBFF397}"/>
            </a:ext>
          </a:extLst>
        </cdr:cNvPr>
        <cdr:cNvSpPr txBox="1"/>
      </cdr:nvSpPr>
      <cdr:spPr>
        <a:xfrm xmlns:a="http://schemas.openxmlformats.org/drawingml/2006/main">
          <a:off x="460375" y="75565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  <cdr:relSizeAnchor xmlns:cdr="http://schemas.openxmlformats.org/drawingml/2006/chartDrawing">
    <cdr:from>
      <cdr:x>0.13403</cdr:x>
      <cdr:y>0.62975</cdr:y>
    </cdr:from>
    <cdr:to>
      <cdr:x>0.25069</cdr:x>
      <cdr:y>0.70141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B79B6493-EA81-E0DC-BEAB-21DCC1F19C7C}"/>
            </a:ext>
          </a:extLst>
        </cdr:cNvPr>
        <cdr:cNvSpPr txBox="1"/>
      </cdr:nvSpPr>
      <cdr:spPr>
        <a:xfrm xmlns:a="http://schemas.openxmlformats.org/drawingml/2006/main">
          <a:off x="612775" y="184150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0.52986</cdr:x>
      <cdr:y>0.72747</cdr:y>
    </cdr:from>
    <cdr:to>
      <cdr:x>0.64653</cdr:x>
      <cdr:y>0.79913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D727333F-703C-BE52-AC33-C275A9F593CB}"/>
            </a:ext>
          </a:extLst>
        </cdr:cNvPr>
        <cdr:cNvSpPr txBox="1"/>
      </cdr:nvSpPr>
      <cdr:spPr>
        <a:xfrm xmlns:a="http://schemas.openxmlformats.org/drawingml/2006/main">
          <a:off x="2422525" y="2127250"/>
          <a:ext cx="533400" cy="2095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solidFill>
                <a:schemeClr val="bg2"/>
              </a:solidFill>
            </a:rPr>
            <a:t>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110B-8354-4260-997B-43871FB28C11}" type="datetimeFigureOut">
              <a:rPr lang="es-CO" smtClean="0"/>
              <a:t>26/07/2022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C54F-4870-4027-A4D2-0DB7A4E257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79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41375" y="1241425"/>
            <a:ext cx="517525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4A9AC-53F2-4FFF-AE35-C01AE269D65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9C54F-4870-4027-A4D2-0DB7A4E2576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90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65979" y="3125126"/>
            <a:ext cx="13214430" cy="21563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1958" y="5700660"/>
            <a:ext cx="1088247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8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9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2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43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271131" y="402868"/>
            <a:ext cx="3497937" cy="85835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77323" y="402868"/>
            <a:ext cx="10234705" cy="858359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213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58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8056" y="6464484"/>
            <a:ext cx="13214430" cy="1998025"/>
          </a:xfrm>
        </p:spPr>
        <p:txBody>
          <a:bodyPr anchor="t"/>
          <a:lstStyle>
            <a:lvl1pPr algn="l">
              <a:defRPr sz="5564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8056" y="4263854"/>
            <a:ext cx="13214430" cy="2200622"/>
          </a:xfrm>
        </p:spPr>
        <p:txBody>
          <a:bodyPr anchor="b"/>
          <a:lstStyle>
            <a:lvl1pPr marL="0" indent="0">
              <a:buNone/>
              <a:defRPr sz="2782">
                <a:solidFill>
                  <a:schemeClr val="tx1">
                    <a:tint val="75000"/>
                  </a:schemeClr>
                </a:solidFill>
              </a:defRPr>
            </a:lvl1pPr>
            <a:lvl2pPr marL="635659" indent="0">
              <a:buNone/>
              <a:defRPr sz="2521">
                <a:solidFill>
                  <a:schemeClr val="tx1">
                    <a:tint val="75000"/>
                  </a:schemeClr>
                </a:solidFill>
              </a:defRPr>
            </a:lvl2pPr>
            <a:lvl3pPr marL="1271320" indent="0">
              <a:buNone/>
              <a:defRPr sz="2260">
                <a:solidFill>
                  <a:schemeClr val="tx1">
                    <a:tint val="75000"/>
                  </a:schemeClr>
                </a:solidFill>
              </a:defRPr>
            </a:lvl3pPr>
            <a:lvl4pPr marL="190697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4pPr>
            <a:lvl5pPr marL="2542640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5pPr>
            <a:lvl6pPr marL="317829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6pPr>
            <a:lvl7pPr marL="3813957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7pPr>
            <a:lvl8pPr marL="444961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8pPr>
            <a:lvl9pPr marL="5085279" indent="0">
              <a:buNone/>
              <a:defRPr sz="18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34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7322" y="2347340"/>
            <a:ext cx="6866321" cy="6639127"/>
          </a:xfrm>
        </p:spPr>
        <p:txBody>
          <a:bodyPr/>
          <a:lstStyle>
            <a:lvl1pPr>
              <a:defRPr sz="3825"/>
            </a:lvl1pPr>
            <a:lvl2pPr>
              <a:defRPr sz="3303"/>
            </a:lvl2pPr>
            <a:lvl3pPr>
              <a:defRPr sz="2782"/>
            </a:lvl3pPr>
            <a:lvl4pPr>
              <a:defRPr sz="2521"/>
            </a:lvl4pPr>
            <a:lvl5pPr>
              <a:defRPr sz="2521"/>
            </a:lvl5pPr>
            <a:lvl6pPr>
              <a:defRPr sz="2521"/>
            </a:lvl6pPr>
            <a:lvl7pPr>
              <a:defRPr sz="2521"/>
            </a:lvl7pPr>
            <a:lvl8pPr>
              <a:defRPr sz="2521"/>
            </a:lvl8pPr>
            <a:lvl9pPr>
              <a:defRPr sz="252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902748" y="2347340"/>
            <a:ext cx="6866321" cy="6639127"/>
          </a:xfrm>
        </p:spPr>
        <p:txBody>
          <a:bodyPr/>
          <a:lstStyle>
            <a:lvl1pPr>
              <a:defRPr sz="3825"/>
            </a:lvl1pPr>
            <a:lvl2pPr>
              <a:defRPr sz="3303"/>
            </a:lvl2pPr>
            <a:lvl3pPr>
              <a:defRPr sz="2782"/>
            </a:lvl3pPr>
            <a:lvl4pPr>
              <a:defRPr sz="2521"/>
            </a:lvl4pPr>
            <a:lvl5pPr>
              <a:defRPr sz="2521"/>
            </a:lvl5pPr>
            <a:lvl6pPr>
              <a:defRPr sz="2521"/>
            </a:lvl6pPr>
            <a:lvl7pPr>
              <a:defRPr sz="2521"/>
            </a:lvl7pPr>
            <a:lvl8pPr>
              <a:defRPr sz="2521"/>
            </a:lvl8pPr>
            <a:lvl9pPr>
              <a:defRPr sz="252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06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322" y="2251854"/>
            <a:ext cx="6869020" cy="938466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35659" indent="0">
              <a:buNone/>
              <a:defRPr sz="2782" b="1"/>
            </a:lvl2pPr>
            <a:lvl3pPr marL="1271320" indent="0">
              <a:buNone/>
              <a:defRPr sz="2521" b="1"/>
            </a:lvl3pPr>
            <a:lvl4pPr marL="1906979" indent="0">
              <a:buNone/>
              <a:defRPr sz="2260" b="1"/>
            </a:lvl4pPr>
            <a:lvl5pPr marL="2542640" indent="0">
              <a:buNone/>
              <a:defRPr sz="2260" b="1"/>
            </a:lvl5pPr>
            <a:lvl6pPr marL="3178299" indent="0">
              <a:buNone/>
              <a:defRPr sz="2260" b="1"/>
            </a:lvl6pPr>
            <a:lvl7pPr marL="3813957" indent="0">
              <a:buNone/>
              <a:defRPr sz="2260" b="1"/>
            </a:lvl7pPr>
            <a:lvl8pPr marL="4449619" indent="0">
              <a:buNone/>
              <a:defRPr sz="2260" b="1"/>
            </a:lvl8pPr>
            <a:lvl9pPr marL="5085279" indent="0">
              <a:buNone/>
              <a:defRPr sz="22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77322" y="3190322"/>
            <a:ext cx="6869020" cy="5796137"/>
          </a:xfrm>
        </p:spPr>
        <p:txBody>
          <a:bodyPr/>
          <a:lstStyle>
            <a:lvl1pPr>
              <a:defRPr sz="3303"/>
            </a:lvl1pPr>
            <a:lvl2pPr>
              <a:defRPr sz="2782"/>
            </a:lvl2pPr>
            <a:lvl3pPr>
              <a:defRPr sz="2521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897357" y="2251854"/>
            <a:ext cx="6871719" cy="938466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35659" indent="0">
              <a:buNone/>
              <a:defRPr sz="2782" b="1"/>
            </a:lvl2pPr>
            <a:lvl3pPr marL="1271320" indent="0">
              <a:buNone/>
              <a:defRPr sz="2521" b="1"/>
            </a:lvl3pPr>
            <a:lvl4pPr marL="1906979" indent="0">
              <a:buNone/>
              <a:defRPr sz="2260" b="1"/>
            </a:lvl4pPr>
            <a:lvl5pPr marL="2542640" indent="0">
              <a:buNone/>
              <a:defRPr sz="2260" b="1"/>
            </a:lvl5pPr>
            <a:lvl6pPr marL="3178299" indent="0">
              <a:buNone/>
              <a:defRPr sz="2260" b="1"/>
            </a:lvl6pPr>
            <a:lvl7pPr marL="3813957" indent="0">
              <a:buNone/>
              <a:defRPr sz="2260" b="1"/>
            </a:lvl7pPr>
            <a:lvl8pPr marL="4449619" indent="0">
              <a:buNone/>
              <a:defRPr sz="2260" b="1"/>
            </a:lvl8pPr>
            <a:lvl9pPr marL="5085279" indent="0">
              <a:buNone/>
              <a:defRPr sz="22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897357" y="3190322"/>
            <a:ext cx="6871719" cy="5796137"/>
          </a:xfrm>
        </p:spPr>
        <p:txBody>
          <a:bodyPr/>
          <a:lstStyle>
            <a:lvl1pPr>
              <a:defRPr sz="3303"/>
            </a:lvl1pPr>
            <a:lvl2pPr>
              <a:defRPr sz="2782"/>
            </a:lvl2pPr>
            <a:lvl3pPr>
              <a:defRPr sz="2521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85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8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5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7327" y="400541"/>
            <a:ext cx="5114655" cy="1704609"/>
          </a:xfrm>
        </p:spPr>
        <p:txBody>
          <a:bodyPr anchor="b"/>
          <a:lstStyle>
            <a:lvl1pPr algn="l">
              <a:defRPr sz="2782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8208" y="400546"/>
            <a:ext cx="8690862" cy="8585921"/>
          </a:xfrm>
        </p:spPr>
        <p:txBody>
          <a:bodyPr/>
          <a:lstStyle>
            <a:lvl1pPr>
              <a:defRPr sz="4347"/>
            </a:lvl1pPr>
            <a:lvl2pPr>
              <a:defRPr sz="3825"/>
            </a:lvl2pPr>
            <a:lvl3pPr>
              <a:defRPr sz="3303"/>
            </a:lvl3pPr>
            <a:lvl4pPr>
              <a:defRPr sz="2782"/>
            </a:lvl4pPr>
            <a:lvl5pPr>
              <a:defRPr sz="2782"/>
            </a:lvl5pPr>
            <a:lvl6pPr>
              <a:defRPr sz="2782"/>
            </a:lvl6pPr>
            <a:lvl7pPr>
              <a:defRPr sz="2782"/>
            </a:lvl7pPr>
            <a:lvl8pPr>
              <a:defRPr sz="2782"/>
            </a:lvl8pPr>
            <a:lvl9pPr>
              <a:defRPr sz="278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77327" y="2105146"/>
            <a:ext cx="5114655" cy="6881312"/>
          </a:xfrm>
        </p:spPr>
        <p:txBody>
          <a:bodyPr/>
          <a:lstStyle>
            <a:lvl1pPr marL="0" indent="0">
              <a:buNone/>
              <a:defRPr sz="1826"/>
            </a:lvl1pPr>
            <a:lvl2pPr marL="635659" indent="0">
              <a:buNone/>
              <a:defRPr sz="1565"/>
            </a:lvl2pPr>
            <a:lvl3pPr marL="1271320" indent="0">
              <a:buNone/>
              <a:defRPr sz="1304"/>
            </a:lvl3pPr>
            <a:lvl4pPr marL="1906979" indent="0">
              <a:buNone/>
              <a:defRPr sz="1217"/>
            </a:lvl4pPr>
            <a:lvl5pPr marL="2542640" indent="0">
              <a:buNone/>
              <a:defRPr sz="1217"/>
            </a:lvl5pPr>
            <a:lvl6pPr marL="3178299" indent="0">
              <a:buNone/>
              <a:defRPr sz="1217"/>
            </a:lvl6pPr>
            <a:lvl7pPr marL="3813957" indent="0">
              <a:buNone/>
              <a:defRPr sz="1217"/>
            </a:lvl7pPr>
            <a:lvl8pPr marL="4449619" indent="0">
              <a:buNone/>
              <a:defRPr sz="1217"/>
            </a:lvl8pPr>
            <a:lvl9pPr marL="5085279" indent="0">
              <a:buNone/>
              <a:defRPr sz="121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97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7204" y="7041993"/>
            <a:ext cx="9327833" cy="831347"/>
          </a:xfrm>
        </p:spPr>
        <p:txBody>
          <a:bodyPr anchor="b"/>
          <a:lstStyle>
            <a:lvl1pPr algn="l">
              <a:defRPr sz="2782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7204" y="898880"/>
            <a:ext cx="9327833" cy="6035993"/>
          </a:xfrm>
        </p:spPr>
        <p:txBody>
          <a:bodyPr/>
          <a:lstStyle>
            <a:lvl1pPr marL="0" indent="0">
              <a:buNone/>
              <a:defRPr sz="4347"/>
            </a:lvl1pPr>
            <a:lvl2pPr marL="635659" indent="0">
              <a:buNone/>
              <a:defRPr sz="3825"/>
            </a:lvl2pPr>
            <a:lvl3pPr marL="1271320" indent="0">
              <a:buNone/>
              <a:defRPr sz="3303"/>
            </a:lvl3pPr>
            <a:lvl4pPr marL="1906979" indent="0">
              <a:buNone/>
              <a:defRPr sz="2782"/>
            </a:lvl4pPr>
            <a:lvl5pPr marL="2542640" indent="0">
              <a:buNone/>
              <a:defRPr sz="2782"/>
            </a:lvl5pPr>
            <a:lvl6pPr marL="3178299" indent="0">
              <a:buNone/>
              <a:defRPr sz="2782"/>
            </a:lvl6pPr>
            <a:lvl7pPr marL="3813957" indent="0">
              <a:buNone/>
              <a:defRPr sz="2782"/>
            </a:lvl7pPr>
            <a:lvl8pPr marL="4449619" indent="0">
              <a:buNone/>
              <a:defRPr sz="2782"/>
            </a:lvl8pPr>
            <a:lvl9pPr marL="5085279" indent="0">
              <a:buNone/>
              <a:defRPr sz="2782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7204" y="7873341"/>
            <a:ext cx="9327833" cy="1180651"/>
          </a:xfrm>
        </p:spPr>
        <p:txBody>
          <a:bodyPr/>
          <a:lstStyle>
            <a:lvl1pPr marL="0" indent="0">
              <a:buNone/>
              <a:defRPr sz="1826"/>
            </a:lvl1pPr>
            <a:lvl2pPr marL="635659" indent="0">
              <a:buNone/>
              <a:defRPr sz="1565"/>
            </a:lvl2pPr>
            <a:lvl3pPr marL="1271320" indent="0">
              <a:buNone/>
              <a:defRPr sz="1304"/>
            </a:lvl3pPr>
            <a:lvl4pPr marL="1906979" indent="0">
              <a:buNone/>
              <a:defRPr sz="1217"/>
            </a:lvl4pPr>
            <a:lvl5pPr marL="2542640" indent="0">
              <a:buNone/>
              <a:defRPr sz="1217"/>
            </a:lvl5pPr>
            <a:lvl6pPr marL="3178299" indent="0">
              <a:buNone/>
              <a:defRPr sz="1217"/>
            </a:lvl6pPr>
            <a:lvl7pPr marL="3813957" indent="0">
              <a:buNone/>
              <a:defRPr sz="1217"/>
            </a:lvl7pPr>
            <a:lvl8pPr marL="4449619" indent="0">
              <a:buNone/>
              <a:defRPr sz="1217"/>
            </a:lvl8pPr>
            <a:lvl9pPr marL="5085279" indent="0">
              <a:buNone/>
              <a:defRPr sz="121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1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77323" y="402869"/>
            <a:ext cx="13991749" cy="1676665"/>
          </a:xfrm>
          <a:prstGeom prst="rect">
            <a:avLst/>
          </a:prstGeom>
        </p:spPr>
        <p:txBody>
          <a:bodyPr vert="horz" lIns="146245" tIns="73123" rIns="146245" bIns="7312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77323" y="2347340"/>
            <a:ext cx="13991749" cy="6639127"/>
          </a:xfrm>
          <a:prstGeom prst="rect">
            <a:avLst/>
          </a:prstGeom>
        </p:spPr>
        <p:txBody>
          <a:bodyPr vert="horz" lIns="146245" tIns="73123" rIns="146245" bIns="7312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77320" y="9324128"/>
            <a:ext cx="3627491" cy="535601"/>
          </a:xfrm>
          <a:prstGeom prst="rect">
            <a:avLst/>
          </a:prstGeom>
        </p:spPr>
        <p:txBody>
          <a:bodyPr vert="horz" lIns="146245" tIns="73123" rIns="146245" bIns="73123" rtlCol="0" anchor="ctr"/>
          <a:lstStyle>
            <a:lvl1pPr algn="l">
              <a:defRPr sz="1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43B-98C4-4EC7-80D1-165B094B92B0}" type="datetimeFigureOut">
              <a:rPr lang="es-CO" smtClean="0"/>
              <a:pPr/>
              <a:t>26/07/2022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311685" y="9324128"/>
            <a:ext cx="4923023" cy="535601"/>
          </a:xfrm>
          <a:prstGeom prst="rect">
            <a:avLst/>
          </a:prstGeom>
        </p:spPr>
        <p:txBody>
          <a:bodyPr vert="horz" lIns="146245" tIns="73123" rIns="146245" bIns="73123" rtlCol="0" anchor="ctr"/>
          <a:lstStyle>
            <a:lvl1pPr algn="ctr">
              <a:defRPr sz="1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41579" y="9324128"/>
            <a:ext cx="3627491" cy="535601"/>
          </a:xfrm>
          <a:prstGeom prst="rect">
            <a:avLst/>
          </a:prstGeom>
        </p:spPr>
        <p:txBody>
          <a:bodyPr vert="horz" lIns="146245" tIns="73123" rIns="146245" bIns="73123" rtlCol="0" anchor="ctr"/>
          <a:lstStyle>
            <a:lvl1pPr algn="r">
              <a:defRPr sz="1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89A-DDEF-4F7F-ABFE-81D42DC1AA0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71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71320" rtl="0" eaLnBrk="1" latinLnBrk="0" hangingPunct="1">
        <a:spcBef>
          <a:spcPct val="0"/>
        </a:spcBef>
        <a:buNone/>
        <a:defRPr sz="60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745" indent="-476745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47" kern="1200">
          <a:solidFill>
            <a:schemeClr val="tx1"/>
          </a:solidFill>
          <a:latin typeface="+mn-lt"/>
          <a:ea typeface="+mn-ea"/>
          <a:cs typeface="+mn-cs"/>
        </a:defRPr>
      </a:lvl1pPr>
      <a:lvl2pPr marL="1032946" indent="-397287" algn="l" defTabSz="127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25" kern="1200">
          <a:solidFill>
            <a:schemeClr val="tx1"/>
          </a:solidFill>
          <a:latin typeface="+mn-lt"/>
          <a:ea typeface="+mn-ea"/>
          <a:cs typeface="+mn-cs"/>
        </a:defRPr>
      </a:lvl2pPr>
      <a:lvl3pPr marL="1589148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224809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82" kern="1200">
          <a:solidFill>
            <a:schemeClr val="tx1"/>
          </a:solidFill>
          <a:latin typeface="+mn-lt"/>
          <a:ea typeface="+mn-ea"/>
          <a:cs typeface="+mn-cs"/>
        </a:defRPr>
      </a:lvl4pPr>
      <a:lvl5pPr marL="2860473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82" kern="1200">
          <a:solidFill>
            <a:schemeClr val="tx1"/>
          </a:solidFill>
          <a:latin typeface="+mn-lt"/>
          <a:ea typeface="+mn-ea"/>
          <a:cs typeface="+mn-cs"/>
        </a:defRPr>
      </a:lvl5pPr>
      <a:lvl6pPr marL="3496130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6pPr>
      <a:lvl7pPr marL="4131788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7pPr>
      <a:lvl8pPr marL="4767447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8pPr>
      <a:lvl9pPr marL="5403108" indent="-317831" algn="l" defTabSz="127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1pPr>
      <a:lvl2pPr marL="63565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2pPr>
      <a:lvl3pPr marL="1271320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90697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4pPr>
      <a:lvl5pPr marL="2542640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5pPr>
      <a:lvl6pPr marL="317829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6pPr>
      <a:lvl7pPr marL="3813957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7pPr>
      <a:lvl8pPr marL="444961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8pPr>
      <a:lvl9pPr marL="5085279" algn="l" defTabSz="1271320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hyperlink" Target="https://www.bomberosbogota.gov.co/content/participa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 noGrp="1"/>
          </p:cNvSpPr>
          <p:nvPr>
            <p:ph type="title" idx="4294967295"/>
          </p:nvPr>
        </p:nvSpPr>
        <p:spPr>
          <a:xfrm>
            <a:off x="4643537" y="4589558"/>
            <a:ext cx="1064083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17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r" defTabSz="1271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1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Informe I Semestre</a:t>
            </a:r>
          </a:p>
          <a:p>
            <a:pPr marL="0" marR="0" lvl="0" indent="0" algn="r" defTabSz="1271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1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Plan Institucional de 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29535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6121748" y="1390779"/>
            <a:ext cx="4043033" cy="794900"/>
          </a:xfrm>
        </p:spPr>
        <p:txBody>
          <a:bodyPr>
            <a:normAutofit/>
          </a:bodyPr>
          <a:lstStyle/>
          <a:p>
            <a:pPr algn="l"/>
            <a:r>
              <a:rPr lang="es-MX" sz="382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Contenido</a:t>
            </a:r>
            <a:endParaRPr lang="es-ES" sz="3825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Conector recto 17" descr="Elemento de diseño, línea recta divisoria de contenido"/>
          <p:cNvCxnSpPr/>
          <p:nvPr/>
        </p:nvCxnSpPr>
        <p:spPr>
          <a:xfrm>
            <a:off x="6189018" y="2185679"/>
            <a:ext cx="909067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2 CuadroTexto">
            <a:extLst>
              <a:ext uri="{FF2B5EF4-FFF2-40B4-BE49-F238E27FC236}">
                <a16:creationId xmlns:a16="http://schemas.microsoft.com/office/drawing/2014/main" id="{80FB7CE3-7ABB-C347-A637-882B61D5C670}"/>
              </a:ext>
            </a:extLst>
          </p:cNvPr>
          <p:cNvSpPr txBox="1"/>
          <p:nvPr/>
        </p:nvSpPr>
        <p:spPr>
          <a:xfrm>
            <a:off x="6121748" y="3229794"/>
            <a:ext cx="8534725" cy="2696347"/>
          </a:xfrm>
          <a:prstGeom prst="rect">
            <a:avLst/>
          </a:prstGeom>
          <a:noFill/>
        </p:spPr>
        <p:txBody>
          <a:bodyPr wrap="square" lIns="79472" tIns="39735" rIns="79472" bIns="39735" rtlCol="0">
            <a:spAutoFit/>
          </a:bodyPr>
          <a:lstStyle/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hlinkClick r:id="rId4" action="ppaction://hlinksldjump"/>
              </a:rPr>
              <a:t>Introducción 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hlinkClick r:id="rId5" action="ppaction://hlinksldjump"/>
              </a:rPr>
              <a:t>Avance plan de participación ciudadana I semestre 2022 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  <a:hlinkClick r:id="rId6" action="ppaction://hlinksldjump"/>
              </a:rPr>
              <a:t>Cumplimiento por eje temático y dependencia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  <a:hlinkClick r:id="rId7" action="ppaction://hlinksldjump"/>
              </a:rPr>
              <a:t>Logros y actividades</a:t>
            </a:r>
            <a:endParaRPr lang="es-MX" sz="2800" b="1" spc="-150" dirty="0">
              <a:solidFill>
                <a:srgbClr val="1F497D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98083" indent="-298083" algn="just" defTabSz="1271320">
              <a:spcAft>
                <a:spcPts val="869"/>
              </a:spcAft>
              <a:buFont typeface="+mj-lt"/>
              <a:buAutoNum type="arabicPeriod"/>
              <a:tabLst>
                <a:tab pos="397444" algn="l"/>
              </a:tabLst>
            </a:pPr>
            <a:r>
              <a:rPr lang="es-MX" sz="2800" b="1" spc="-150" dirty="0">
                <a:solidFill>
                  <a:srgbClr val="1F497D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  <a:hlinkClick r:id="rId8" action="ppaction://hlinksldjump"/>
              </a:rPr>
              <a:t>Conclusiones y recomendaciones</a:t>
            </a:r>
            <a:endParaRPr lang="es-CO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Abecé de la participación ciudadana y el control social - Unidades  Tecnológicas de Santander">
            <a:extLst>
              <a:ext uri="{FF2B5EF4-FFF2-40B4-BE49-F238E27FC236}">
                <a16:creationId xmlns:a16="http://schemas.microsoft.com/office/drawing/2014/main" id="{E4A7A137-9B98-B4CA-987D-F013A3A3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85" y="2005658"/>
            <a:ext cx="6723224" cy="61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1868538" y="1141562"/>
            <a:ext cx="1301937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607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1. Introducción</a:t>
            </a:r>
          </a:p>
        </p:txBody>
      </p:sp>
      <p:cxnSp>
        <p:nvCxnSpPr>
          <p:cNvPr id="11" name="Conector recto 10" descr="Elemento de diseño, línea recta divisoria de contenido"/>
          <p:cNvCxnSpPr/>
          <p:nvPr/>
        </p:nvCxnSpPr>
        <p:spPr>
          <a:xfrm flipH="1">
            <a:off x="4533185" y="2221682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129B7-0A7F-46F5-0AC9-AFA8AB7A2524}"/>
              </a:ext>
            </a:extLst>
          </p:cNvPr>
          <p:cNvSpPr txBox="1"/>
          <p:nvPr/>
        </p:nvSpPr>
        <p:spPr>
          <a:xfrm>
            <a:off x="2600500" y="2725738"/>
            <a:ext cx="1116124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Plan Institucional de Participación Ciudadana de la entidad se enmarca en los pilares de Gobierno Abierto de transparencia, participación e integridad, cumpliendo el objetivo de garantizar el derecho consagrado en la Constitución de 1991 de participación ciudadana y control social.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plan diseñado y que se viene ejecutando en el 2022, se desarrolla en 4 ejes temáticos: gestión misional, gestión del conocimiento, rendición de cuentas y servicio y atención al ciudadano.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 continuación se muestra el cumplimiento en el avance planeado de las actividades que conforman la estrategia de participación ciudadana y que fortalecen la interacción con la ciudadanía en el ciclo de la gestión pública de la entidad.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83695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2372594" y="925538"/>
            <a:ext cx="1301937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2. Avance plan de participación ciudadana </a:t>
            </a:r>
          </a:p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I semestre 2022</a:t>
            </a:r>
            <a:endParaRPr kumimoji="0" lang="es-CO" sz="4400" b="1" i="0" u="none" strike="noStrike" kern="1200" cap="none" spc="-1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Conector recto 10" descr="Elemento de diseño, línea recta divisoria de contenido"/>
          <p:cNvCxnSpPr/>
          <p:nvPr/>
        </p:nvCxnSpPr>
        <p:spPr>
          <a:xfrm flipH="1">
            <a:off x="4533185" y="2221682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129B7-0A7F-46F5-0AC9-AFA8AB7A2524}"/>
              </a:ext>
            </a:extLst>
          </p:cNvPr>
          <p:cNvSpPr txBox="1"/>
          <p:nvPr/>
        </p:nvSpPr>
        <p:spPr>
          <a:xfrm>
            <a:off x="2600500" y="2725738"/>
            <a:ext cx="1116124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804545" algn="just">
              <a:spcAft>
                <a:spcPts val="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De acuerdo al consolidado de la gestión por las dependencias y po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r ejes temáticos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en el Plan de participación</a:t>
            </a:r>
            <a:r>
              <a:rPr lang="es-ES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Ciudadana se</a:t>
            </a:r>
            <a:r>
              <a:rPr lang="es-ES" sz="1800" spc="-1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refleja en el primer semestre del año un</a:t>
            </a:r>
            <a:r>
              <a:rPr lang="es-ES" sz="1800" spc="-1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cumplimiento del 99% del</a:t>
            </a:r>
            <a:r>
              <a:rPr lang="es-ES" sz="1800" spc="5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avance</a:t>
            </a:r>
            <a:r>
              <a:rPr lang="es-ES" sz="1800" spc="-5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reportado respecto a la meta programada.</a:t>
            </a:r>
            <a:endParaRPr lang="es-CO" sz="1800" dirty="0">
              <a:solidFill>
                <a:schemeClr val="tx2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4" name="Imagen 3" descr="Gráfico circular que muestra el nivel de cumplimiento en 99% frente a la meta programada en el primer semestre">
            <a:extLst>
              <a:ext uri="{FF2B5EF4-FFF2-40B4-BE49-F238E27FC236}">
                <a16:creationId xmlns:a16="http://schemas.microsoft.com/office/drawing/2014/main" id="{E4289C49-EF05-9FD8-59D0-D14CA087C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725"/>
          <a:stretch/>
        </p:blipFill>
        <p:spPr>
          <a:xfrm>
            <a:off x="4533185" y="3733850"/>
            <a:ext cx="7486537" cy="30063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B345-C8EF-FBD2-D848-80DB69F22978}"/>
              </a:ext>
            </a:extLst>
          </p:cNvPr>
          <p:cNvSpPr txBox="1"/>
          <p:nvPr/>
        </p:nvSpPr>
        <p:spPr>
          <a:xfrm>
            <a:off x="5108898" y="6914976"/>
            <a:ext cx="655272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804545" algn="ctr">
              <a:spcAft>
                <a:spcPts val="0"/>
              </a:spcAft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  <a:latin typeface="Arial MT"/>
                <a:ea typeface="Arial MT"/>
                <a:cs typeface="Arial MT"/>
              </a:rPr>
              <a:t>Cumplimiento de la meta programada </a:t>
            </a:r>
            <a:r>
              <a:rPr lang="es-ES" sz="3600" b="1" dirty="0">
                <a:solidFill>
                  <a:schemeClr val="accent3">
                    <a:lumMod val="50000"/>
                  </a:schemeClr>
                </a:solidFill>
                <a:latin typeface="Arial MT"/>
                <a:ea typeface="Arial MT"/>
                <a:cs typeface="Arial MT"/>
              </a:rPr>
              <a:t>99%</a:t>
            </a:r>
            <a:endParaRPr lang="es-CO" sz="1800" b="1" dirty="0">
              <a:solidFill>
                <a:schemeClr val="accent3">
                  <a:lumMod val="50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762957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95388" y="790631"/>
            <a:ext cx="1301937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3. Cumplimiento por eje temático y dependencia</a:t>
            </a:r>
          </a:p>
        </p:txBody>
      </p:sp>
      <p:cxnSp>
        <p:nvCxnSpPr>
          <p:cNvPr id="11" name="Conector rec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33185" y="1933650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129B7-0A7F-46F5-0AC9-AFA8AB7A2524}"/>
              </a:ext>
            </a:extLst>
          </p:cNvPr>
          <p:cNvSpPr txBox="1"/>
          <p:nvPr/>
        </p:nvSpPr>
        <p:spPr>
          <a:xfrm>
            <a:off x="320366" y="2200007"/>
            <a:ext cx="697289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415925" algn="just"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 distribución de actividades por eje temático del plan muestra que la estrategia de participación ciudadana de la entidad se concentra en los temas de gestión misional (7 actividades) y espacios de rendición de cuentas (6 actividades)</a:t>
            </a:r>
            <a:endParaRPr lang="es-CO" sz="18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6CB345-C8EF-FBD2-D848-80DB69F22978}"/>
              </a:ext>
            </a:extLst>
          </p:cNvPr>
          <p:cNvSpPr txBox="1"/>
          <p:nvPr/>
        </p:nvSpPr>
        <p:spPr>
          <a:xfrm>
            <a:off x="392375" y="7172528"/>
            <a:ext cx="690088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pPr marL="1055370" marR="804545" algn="just">
              <a:spcAft>
                <a:spcPts val="0"/>
              </a:spcAft>
            </a:pPr>
            <a:r>
              <a:rPr lang="es-MX" sz="1400" dirty="0">
                <a:latin typeface="Arial MT"/>
                <a:ea typeface="Arial MT"/>
                <a:cs typeface="Arial MT"/>
              </a:rPr>
              <a:t>Se observa un cumplimiento del 100% en la ejecución programada de las actividades de los ejes temáticos: gestión misional de la entidad, rendición de cunetas y servicio y atención al ciudadano y 10% en gestión del conocimiento debido al avance de la actividad: Generar un espacio de intercambio de conocimientos y experiencia en temas misionales de la UAECOB (Encuentro jefes de bomberos), la cual se reprogramó para el cuarto trimestre</a:t>
            </a:r>
            <a:endParaRPr lang="es-CO" sz="14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537FAA-D721-2F2A-3354-F153B7BF7004}"/>
              </a:ext>
            </a:extLst>
          </p:cNvPr>
          <p:cNvSpPr txBox="1"/>
          <p:nvPr/>
        </p:nvSpPr>
        <p:spPr>
          <a:xfrm>
            <a:off x="7917564" y="2221682"/>
            <a:ext cx="697289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055370" marR="415925">
              <a:spcAft>
                <a:spcPts val="0"/>
              </a:spcAft>
            </a:pPr>
            <a:r>
              <a:rPr lang="es-ES" sz="1800" dirty="0">
                <a:latin typeface="Arial MT"/>
                <a:ea typeface="Arial MT"/>
                <a:cs typeface="Arial MT"/>
              </a:rPr>
              <a:t>La Subdirección de gestión del riesgo ejecuta el 56% de las actividades del plan de participación ciudadana (9) </a:t>
            </a:r>
            <a:endParaRPr lang="es-CO" sz="1800" dirty="0">
              <a:effectLst/>
              <a:latin typeface="Arial MT"/>
              <a:ea typeface="Arial MT"/>
              <a:cs typeface="Arial MT"/>
            </a:endParaRPr>
          </a:p>
        </p:txBody>
      </p:sp>
      <p:graphicFrame>
        <p:nvGraphicFramePr>
          <p:cNvPr id="13" name="Gráfico 12" descr="Grafico circular de distribución de actividades por eje temático y su cumplimiento así:&#10;Gestión Misional de la Entidad: 7 -100%&#10;Servicio y atención al ciudadano: 2 - 100%&#10;Gestión del Conocimiento: 1 - 10%&#10;Rendición de cuentas: 6 - 100%&#10;">
            <a:extLst>
              <a:ext uri="{FF2B5EF4-FFF2-40B4-BE49-F238E27FC236}">
                <a16:creationId xmlns:a16="http://schemas.microsoft.com/office/drawing/2014/main" id="{21E5344B-BB65-5D7C-7EE1-19802820A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176338"/>
              </p:ext>
            </p:extLst>
          </p:nvPr>
        </p:nvGraphicFramePr>
        <p:xfrm>
          <a:off x="890489" y="3604503"/>
          <a:ext cx="5832648" cy="356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 descr="Distribución de actividades por Dependencia&#10;Subdireccion de Gestion del Riesgo: 56% de actividades&#10;Subdirección de Gestión Humana: 13% de actividades&#10;&quot;Dirección&#10;Oficina Asesora de Planeación&quot; : 6% de actividades&#10;Subdirección de gestión de riesgo / Dirección (Comunicaciones y prensa) / Oficina Asesora de Planeación (Cooperación): 6% de actividades&#10;Oficina Asesora de Planeación : 6% de actividades&#10;Subdirección de Gestión Corporativa - Servicio a la ciudadanía : 13% de actividades&#10;&#10;">
            <a:extLst>
              <a:ext uri="{FF2B5EF4-FFF2-40B4-BE49-F238E27FC236}">
                <a16:creationId xmlns:a16="http://schemas.microsoft.com/office/drawing/2014/main" id="{28D8DE29-D022-1205-A234-700CD1C5F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261612"/>
              </p:ext>
            </p:extLst>
          </p:nvPr>
        </p:nvGraphicFramePr>
        <p:xfrm>
          <a:off x="7485162" y="3364701"/>
          <a:ext cx="7391802" cy="562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51962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Ilustración del Clicking hand icon on click - ID:109776021 - Imagen libre  de regalías - Stocklib">
            <a:hlinkClick r:id="rId3"/>
            <a:extLst>
              <a:ext uri="{FF2B5EF4-FFF2-40B4-BE49-F238E27FC236}">
                <a16:creationId xmlns:a16="http://schemas.microsoft.com/office/drawing/2014/main" id="{AFA9A594-75DD-ABAA-C862-D7CEE37C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16" y="1507230"/>
            <a:ext cx="2021034" cy="9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6104831" y="-86006"/>
            <a:ext cx="9109720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4. Logros y actividades</a:t>
            </a:r>
          </a:p>
        </p:txBody>
      </p:sp>
      <p:cxnSp>
        <p:nvCxnSpPr>
          <p:cNvPr id="11" name="Conector rec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93009" y="997546"/>
            <a:ext cx="720331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D1D0559-8A8C-273D-3231-6809ED17A929}"/>
              </a:ext>
            </a:extLst>
          </p:cNvPr>
          <p:cNvSpPr txBox="1"/>
          <p:nvPr/>
        </p:nvSpPr>
        <p:spPr>
          <a:xfrm>
            <a:off x="5315698" y="1254688"/>
            <a:ext cx="633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8409"/>
                </a:solidFill>
                <a:highlight>
                  <a:srgbClr val="000080"/>
                </a:highlight>
              </a:rPr>
              <a:t>Botón participa: </a:t>
            </a:r>
            <a:r>
              <a:rPr lang="es-MX" sz="2400" b="1" dirty="0">
                <a:solidFill>
                  <a:srgbClr val="FF8409"/>
                </a:solidFill>
              </a:rPr>
              <a:t>sección con información sobre participación ciudadana </a:t>
            </a:r>
            <a:endParaRPr lang="es-CO" sz="2400" b="1" dirty="0">
              <a:solidFill>
                <a:srgbClr val="FF8409"/>
              </a:solidFill>
            </a:endParaRPr>
          </a:p>
        </p:txBody>
      </p:sp>
      <p:pic>
        <p:nvPicPr>
          <p:cNvPr id="16" name="Imagen 15" descr="Toma de pantalla sección participa página web">
            <a:extLst>
              <a:ext uri="{FF2B5EF4-FFF2-40B4-BE49-F238E27FC236}">
                <a16:creationId xmlns:a16="http://schemas.microsoft.com/office/drawing/2014/main" id="{5356F519-07CB-43E6-9323-E7E3F7277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7593" y="1079630"/>
            <a:ext cx="2615802" cy="1425511"/>
          </a:xfrm>
          <a:prstGeom prst="rect">
            <a:avLst/>
          </a:prstGeom>
        </p:spPr>
      </p:pic>
      <p:pic>
        <p:nvPicPr>
          <p:cNvPr id="22" name="Gráfico 21" descr="Internet contorno">
            <a:extLst>
              <a:ext uri="{FF2B5EF4-FFF2-40B4-BE49-F238E27FC236}">
                <a16:creationId xmlns:a16="http://schemas.microsoft.com/office/drawing/2014/main" id="{E1590D7E-6326-DEFD-9848-CE7EFD97C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15233" y="1440185"/>
            <a:ext cx="1281827" cy="1281827"/>
          </a:xfrm>
          <a:prstGeom prst="rect">
            <a:avLst/>
          </a:prstGeom>
        </p:spPr>
      </p:pic>
      <p:pic>
        <p:nvPicPr>
          <p:cNvPr id="1028" name="Picture 4" descr="Pieza gráfica botón acceso curso bomberitos Nicolás Quevedo Rizo">
            <a:extLst>
              <a:ext uri="{FF2B5EF4-FFF2-40B4-BE49-F238E27FC236}">
                <a16:creationId xmlns:a16="http://schemas.microsoft.com/office/drawing/2014/main" id="{CDAD7EBB-F63D-0209-ABA9-86F9201AED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" y="1619667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C2CB37D-5C42-26F6-B04F-32EC8A85B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788" y="1792385"/>
            <a:ext cx="426757" cy="22191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41F099-5596-723F-5D07-273E46AA8E9B}"/>
              </a:ext>
            </a:extLst>
          </p:cNvPr>
          <p:cNvSpPr txBox="1"/>
          <p:nvPr/>
        </p:nvSpPr>
        <p:spPr>
          <a:xfrm>
            <a:off x="3017018" y="2171287"/>
            <a:ext cx="2749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badi" panose="020B0604020202020204" pitchFamily="34" charset="0"/>
              </a:rPr>
              <a:t>2 cursos bomberitos</a:t>
            </a:r>
          </a:p>
          <a:p>
            <a:r>
              <a:rPr lang="es-MX" sz="1800" dirty="0">
                <a:solidFill>
                  <a:schemeClr val="accent3">
                    <a:lumMod val="50000"/>
                  </a:schemeClr>
                </a:solidFill>
                <a:latin typeface="Abadi" panose="020B0604020202020204" pitchFamily="34" charset="0"/>
              </a:rPr>
              <a:t>4 actividades Bomberitos de corazón : 240 niños</a:t>
            </a:r>
            <a:endParaRPr lang="es-CO" sz="1800" dirty="0">
              <a:solidFill>
                <a:schemeClr val="accent3">
                  <a:lumMod val="50000"/>
                </a:schemeClr>
              </a:solidFill>
              <a:latin typeface="Abadi" panose="020B0604020202020204" pitchFamily="34" charset="0"/>
            </a:endParaRPr>
          </a:p>
        </p:txBody>
      </p:sp>
      <p:pic>
        <p:nvPicPr>
          <p:cNvPr id="1030" name="Picture 6" descr="Pieza gráfica botón enlace sensibilización vivienda segura, mi casa sin incendios">
            <a:extLst>
              <a:ext uri="{FF2B5EF4-FFF2-40B4-BE49-F238E27FC236}">
                <a16:creationId xmlns:a16="http://schemas.microsoft.com/office/drawing/2014/main" id="{EA9C2421-1B67-BD7F-F1FD-C14ED7E8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2" y="4312665"/>
            <a:ext cx="2522269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eza gráfica actividad salvando patas">
            <a:extLst>
              <a:ext uri="{FF2B5EF4-FFF2-40B4-BE49-F238E27FC236}">
                <a16:creationId xmlns:a16="http://schemas.microsoft.com/office/drawing/2014/main" id="{B5645008-3D1F-626D-D600-BB01B098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9" y="6656188"/>
            <a:ext cx="2341502" cy="23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87EBB36-035D-AC58-1043-73528A290F9C}"/>
              </a:ext>
            </a:extLst>
          </p:cNvPr>
          <p:cNvSpPr txBox="1"/>
          <p:nvPr/>
        </p:nvSpPr>
        <p:spPr>
          <a:xfrm>
            <a:off x="3286891" y="7688646"/>
            <a:ext cx="249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1 Jornada: mayo 14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8" name="Picture 14" descr="Pieza gráfica convocatoria rendición de cuentas 9 de junio">
            <a:extLst>
              <a:ext uri="{FF2B5EF4-FFF2-40B4-BE49-F238E27FC236}">
                <a16:creationId xmlns:a16="http://schemas.microsoft.com/office/drawing/2014/main" id="{4BE71135-DD4C-CA6E-8E44-6EF9486D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3" y="2417840"/>
            <a:ext cx="2792553" cy="27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eza gráfica convocatoria y botón enlace página web Bienvenidos a MasterClass">
            <a:extLst>
              <a:ext uri="{FF2B5EF4-FFF2-40B4-BE49-F238E27FC236}">
                <a16:creationId xmlns:a16="http://schemas.microsoft.com/office/drawing/2014/main" id="{E6C9A6C4-B795-2FD5-1C63-94AE3B8B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03" y="2679678"/>
            <a:ext cx="6062302" cy="10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6749C64-5C12-863E-7CB0-FB9AC2E4F430}"/>
              </a:ext>
            </a:extLst>
          </p:cNvPr>
          <p:cNvSpPr txBox="1"/>
          <p:nvPr/>
        </p:nvSpPr>
        <p:spPr>
          <a:xfrm>
            <a:off x="10648692" y="3843732"/>
            <a:ext cx="24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</a:rPr>
              <a:t>4 Masterclass</a:t>
            </a:r>
            <a:endParaRPr lang="es-CO" sz="2400" b="1" dirty="0">
              <a:solidFill>
                <a:srgbClr val="00B050"/>
              </a:solidFill>
            </a:endParaRPr>
          </a:p>
        </p:txBody>
      </p:sp>
      <p:pic>
        <p:nvPicPr>
          <p:cNvPr id="1044" name="Picture 20" descr="Pieza gráfica convocatoria conversatorio lecciones aprendidas sobre seguridad humana y protección contra incendios">
            <a:extLst>
              <a:ext uri="{FF2B5EF4-FFF2-40B4-BE49-F238E27FC236}">
                <a16:creationId xmlns:a16="http://schemas.microsoft.com/office/drawing/2014/main" id="{8DE8AC69-4A56-1EE3-B185-7C27CE93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45" y="3734217"/>
            <a:ext cx="2921971" cy="29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eza gráfica convocatoria conversatorio niños y niñas en la gestión del riesgo: mayo 13">
            <a:extLst>
              <a:ext uri="{FF2B5EF4-FFF2-40B4-BE49-F238E27FC236}">
                <a16:creationId xmlns:a16="http://schemas.microsoft.com/office/drawing/2014/main" id="{728A3186-DE30-35D9-F280-EC41266D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33" y="5585038"/>
            <a:ext cx="3060132" cy="30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Pieza gráfica convocatoria feria de servicios 30 de junio">
            <a:extLst>
              <a:ext uri="{FF2B5EF4-FFF2-40B4-BE49-F238E27FC236}">
                <a16:creationId xmlns:a16="http://schemas.microsoft.com/office/drawing/2014/main" id="{7C2C99E0-770E-AC9B-C533-E6EFE38C87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82" y="4305397"/>
            <a:ext cx="3425109" cy="3425109"/>
          </a:xfrm>
          <a:prstGeom prst="rect">
            <a:avLst/>
          </a:prstGeom>
        </p:spPr>
      </p:pic>
      <p:pic>
        <p:nvPicPr>
          <p:cNvPr id="1040" name="Picture 16" descr="Pieza gráfica convocatoria aprovechamiento de datos abiertos: junio 29">
            <a:extLst>
              <a:ext uri="{FF2B5EF4-FFF2-40B4-BE49-F238E27FC236}">
                <a16:creationId xmlns:a16="http://schemas.microsoft.com/office/drawing/2014/main" id="{4E13A3B2-7A80-1F36-A15D-527CBA1D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623" y="5939706"/>
            <a:ext cx="2834703" cy="28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527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95388" y="790631"/>
            <a:ext cx="12550614" cy="14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7124" tIns="63562" rIns="127124" bIns="635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2715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5. Conclusiones y 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F95953-7FFE-5D72-73C9-FE2EC99C4CF0}"/>
              </a:ext>
            </a:extLst>
          </p:cNvPr>
          <p:cNvSpPr txBox="1"/>
          <p:nvPr/>
        </p:nvSpPr>
        <p:spPr>
          <a:xfrm>
            <a:off x="2890448" y="2234953"/>
            <a:ext cx="11737304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Se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destaca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el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impacto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positivo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MX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 las actividades programadas de participación ciudadana, fortaleciendo la interacción y el relacionamiento con la ciudadanía y los grupos de interés.</a:t>
            </a: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MX" sz="2000" dirty="0"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El cumplimiento de la ejecución de las actividades frente a la meta formulada es excelente de un 99%.</a:t>
            </a:r>
            <a:endParaRPr lang="es-MX" sz="20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MX" sz="2000" dirty="0"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Se recomienda generar actividades de participación ciudadana en articulación con otras entidades del distrito, alcaldías locales o entidades del orden nacional.</a:t>
            </a:r>
            <a:endParaRPr lang="es-CO" sz="2000" dirty="0"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CO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Se recomienda incluir actividades de participación ciudadana en cada fase del ciclo de gestión: diagnóstico, formulación, ejecución y evaluación de los programas y proyectos de la entidad.</a:t>
            </a: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La </a:t>
            </a:r>
            <a:r>
              <a:rPr lang="es-ES" sz="2000" dirty="0"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Oficina Asesora de Planeación realiza monitoreo trimestral e informe semestral del 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presente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plan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por lo que es importante que las áreas responsables del mismo,</a:t>
            </a:r>
            <a:r>
              <a:rPr lang="es-ES" sz="20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adopten</a:t>
            </a:r>
            <a:r>
              <a:rPr lang="es-ES" sz="2000" spc="-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herramientas</a:t>
            </a:r>
            <a:r>
              <a:rPr lang="es-ES" sz="2000" spc="-1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000" spc="-1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control</a:t>
            </a:r>
            <a:r>
              <a:rPr lang="es-ES" sz="2000" spc="-1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que</a:t>
            </a:r>
            <a:r>
              <a:rPr lang="es-ES" sz="2000" spc="-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permitan</a:t>
            </a:r>
            <a:r>
              <a:rPr lang="es-ES" sz="2000" spc="-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evaluar su</a:t>
            </a:r>
            <a:r>
              <a:rPr lang="es-ES" sz="2000" spc="-1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cumplimiento</a:t>
            </a:r>
            <a:r>
              <a:rPr lang="es-ES" sz="2000" spc="-1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s-ES" sz="2000" spc="-2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0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ejecución (primera línea de defensa).</a:t>
            </a: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Incluir en el botón “participa” de la página web institucional las convocatorias, publicaciones e informes de los espacios de participación, consulta y rendición de cuentas.</a:t>
            </a:r>
            <a:endParaRPr lang="es-ES" sz="20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887095" lvl="0" indent="-342900" algn="just">
              <a:spcBef>
                <a:spcPts val="1145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1327150" algn="l"/>
              </a:tabLst>
            </a:pPr>
            <a:r>
              <a:rPr lang="es-ES" sz="2000" dirty="0"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Se recomienda revisar la planeación de las actividades incluidas en el plan para incluir acciones que no se encuentren registradas y realizar ajustes en cuanto a fechas y metas de ser necesario.</a:t>
            </a:r>
            <a:endParaRPr lang="es-CO" sz="20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s-CO" sz="3200" dirty="0"/>
          </a:p>
        </p:txBody>
      </p:sp>
      <p:cxnSp>
        <p:nvCxnSpPr>
          <p:cNvPr id="11" name="Conector rect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533185" y="1933650"/>
            <a:ext cx="1101320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3C941544-6B43-72EF-910E-938D455B3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2578" y="1653733"/>
            <a:ext cx="3391276" cy="8152126"/>
            <a:chOff x="-82578" y="1653733"/>
            <a:chExt cx="3391276" cy="815212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353246F-2852-7E93-D71C-0A957BEE3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</a:blip>
            <a:stretch>
              <a:fillRect/>
            </a:stretch>
          </p:blipFill>
          <p:spPr>
            <a:xfrm>
              <a:off x="126547" y="1653733"/>
              <a:ext cx="3182151" cy="292377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B124656-CE08-AFD7-246E-A74B3199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</a:blip>
            <a:stretch>
              <a:fillRect/>
            </a:stretch>
          </p:blipFill>
          <p:spPr>
            <a:xfrm>
              <a:off x="-82578" y="3396518"/>
              <a:ext cx="3182151" cy="292377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92D7E3-8F39-4B3E-A462-D6AD8D01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</a:blip>
            <a:stretch>
              <a:fillRect/>
            </a:stretch>
          </p:blipFill>
          <p:spPr>
            <a:xfrm>
              <a:off x="126546" y="5139303"/>
              <a:ext cx="3182151" cy="292377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A449646-9DC8-90DB-FF1D-5BD062C2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</a:blip>
            <a:stretch>
              <a:fillRect/>
            </a:stretch>
          </p:blipFill>
          <p:spPr>
            <a:xfrm>
              <a:off x="-82578" y="6882088"/>
              <a:ext cx="3182151" cy="2923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4472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9018</TotalTime>
  <Words>632</Words>
  <Application>Microsoft Office PowerPoint</Application>
  <PresentationFormat>Personalizado</PresentationFormat>
  <Paragraphs>54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Abadi</vt:lpstr>
      <vt:lpstr>Arial</vt:lpstr>
      <vt:lpstr>Arial MT</vt:lpstr>
      <vt:lpstr>Calibri</vt:lpstr>
      <vt:lpstr>Symbol</vt:lpstr>
      <vt:lpstr>1_Tema de Office</vt:lpstr>
      <vt:lpstr> Informe I Semestre Plan Institucional de Participación Ciudadana</vt:lpstr>
      <vt:lpstr>Contenido</vt:lpstr>
      <vt:lpstr>1. Introducción</vt:lpstr>
      <vt:lpstr>2. Avance plan de participación ciudadana  I semestre 2022</vt:lpstr>
      <vt:lpstr>3. Cumplimiento por eje temático y dependencia</vt:lpstr>
      <vt:lpstr>4. Logros y actividades</vt:lpstr>
      <vt:lpstr>5. Conclusiones y 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Erika Lizeth Vasquez Ramirez</dc:creator>
  <cp:lastModifiedBy>Iveet Saudy Rojas Paez</cp:lastModifiedBy>
  <cp:revision>55</cp:revision>
  <dcterms:created xsi:type="dcterms:W3CDTF">2018-03-08T19:33:51Z</dcterms:created>
  <dcterms:modified xsi:type="dcterms:W3CDTF">2022-07-28T16:08:30Z</dcterms:modified>
</cp:coreProperties>
</file>