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4927" r:id="rId5"/>
    <p:sldId id="4928" r:id="rId6"/>
    <p:sldId id="4929" r:id="rId7"/>
    <p:sldId id="4881" r:id="rId8"/>
    <p:sldId id="4882" r:id="rId9"/>
    <p:sldId id="4883" r:id="rId10"/>
    <p:sldId id="4884" r:id="rId11"/>
    <p:sldId id="4931" r:id="rId12"/>
    <p:sldId id="4592" r:id="rId13"/>
    <p:sldId id="4891" r:id="rId14"/>
    <p:sldId id="4948" r:id="rId15"/>
    <p:sldId id="4901" r:id="rId16"/>
    <p:sldId id="4574" r:id="rId17"/>
    <p:sldId id="4569" r:id="rId18"/>
    <p:sldId id="4575" r:id="rId19"/>
    <p:sldId id="262" r:id="rId20"/>
    <p:sldId id="4576" r:id="rId21"/>
    <p:sldId id="4890" r:id="rId22"/>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20" autoAdjust="0"/>
    <p:restoredTop sz="94660"/>
  </p:normalViewPr>
  <p:slideViewPr>
    <p:cSldViewPr snapToGrid="0">
      <p:cViewPr>
        <p:scale>
          <a:sx n="77" d="100"/>
          <a:sy n="77" d="100"/>
        </p:scale>
        <p:origin x="336"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s>
</file>

<file path=ppt/charts/_rels/chart1.xml.rels><?xml version="1.0" encoding="UTF-8" standalone="yes"?>
<Relationships xmlns="http://schemas.openxmlformats.org/package/2006/relationships"><Relationship Id="rId3" Type="http://schemas.openxmlformats.org/officeDocument/2006/relationships/oleObject" Target="Libro2"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7902495983121058"/>
          <c:y val="0.15126281605154401"/>
          <c:w val="0.63355656091536527"/>
          <c:h val="0.72336611037768339"/>
        </c:manualLayout>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p:cNvSpPr>
            <a:spLocks noGrp="1"/>
          </p:cNvSpPr>
          <p:nvPr>
            <p:ph type="dt" sz="half" idx="10"/>
          </p:nvPr>
        </p:nvSpPr>
        <p:spPr/>
        <p:txBody>
          <a:bodyPr/>
          <a:lstStyle/>
          <a:p>
            <a:fld id="{40771E8B-6CA5-40B2-8038-0E112F3DAC1C}" type="datetimeFigureOut">
              <a:rPr lang="es-ES" smtClean="0"/>
              <a:t>19/03/2025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22881914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40771E8B-6CA5-40B2-8038-0E112F3DAC1C}" type="datetimeFigureOut">
              <a:rPr lang="es-ES" smtClean="0"/>
              <a:t>19/03/2025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5418632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40771E8B-6CA5-40B2-8038-0E112F3DAC1C}" type="datetimeFigureOut">
              <a:rPr lang="es-ES" smtClean="0"/>
              <a:t>19/03/2025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22150962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ido 02">
    <p:spTree>
      <p:nvGrpSpPr>
        <p:cNvPr id="1" name=""/>
        <p:cNvGrpSpPr/>
        <p:nvPr/>
      </p:nvGrpSpPr>
      <p:grpSpPr>
        <a:xfrm>
          <a:off x="0" y="0"/>
          <a:ext cx="0" cy="0"/>
          <a:chOff x="0" y="0"/>
          <a:chExt cx="0" cy="0"/>
        </a:xfrm>
      </p:grpSpPr>
      <p:pic>
        <p:nvPicPr>
          <p:cNvPr id="3" name="Google Shape;138;p18"/>
          <p:cNvPicPr preferRelativeResize="0"/>
          <p:nvPr userDrawn="1"/>
        </p:nvPicPr>
        <p:blipFill>
          <a:blip r:embed="rId2">
            <a:alphaModFix/>
          </a:blip>
          <a:stretch>
            <a:fillRect/>
          </a:stretch>
        </p:blipFill>
        <p:spPr>
          <a:xfrm>
            <a:off x="0" y="0"/>
            <a:ext cx="12192000" cy="8125975"/>
          </a:xfrm>
          <a:prstGeom prst="rect">
            <a:avLst/>
          </a:prstGeom>
          <a:noFill/>
          <a:ln>
            <a:noFill/>
          </a:ln>
        </p:spPr>
      </p:pic>
      <p:sp>
        <p:nvSpPr>
          <p:cNvPr id="4" name="Google Shape;140;p18"/>
          <p:cNvSpPr/>
          <p:nvPr userDrawn="1"/>
        </p:nvSpPr>
        <p:spPr>
          <a:xfrm flipH="1">
            <a:off x="10943672" y="3130062"/>
            <a:ext cx="1245319" cy="5004808"/>
          </a:xfrm>
          <a:prstGeom prst="rtTriangle">
            <a:avLst/>
          </a:prstGeom>
          <a:solidFill>
            <a:srgbClr val="FF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9" name="Google Shape;152;p19"/>
          <p:cNvPicPr preferRelativeResize="0"/>
          <p:nvPr userDrawn="1"/>
        </p:nvPicPr>
        <p:blipFill>
          <a:blip r:embed="rId3"/>
          <a:stretch>
            <a:fillRect/>
          </a:stretch>
        </p:blipFill>
        <p:spPr>
          <a:xfrm>
            <a:off x="11097909" y="7576474"/>
            <a:ext cx="1103614" cy="375229"/>
          </a:xfrm>
          <a:prstGeom prst="rect">
            <a:avLst/>
          </a:prstGeom>
          <a:noFill/>
          <a:ln>
            <a:noFill/>
          </a:ln>
        </p:spPr>
      </p:pic>
      <p:sp>
        <p:nvSpPr>
          <p:cNvPr id="10" name="Google Shape;97;p14"/>
          <p:cNvSpPr/>
          <p:nvPr userDrawn="1"/>
        </p:nvSpPr>
        <p:spPr>
          <a:xfrm rot="10800000">
            <a:off x="10956223" y="-8896"/>
            <a:ext cx="1245300" cy="3232741"/>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x-none">
                <a:latin typeface="Calibri"/>
                <a:ea typeface="Calibri"/>
                <a:cs typeface="Calibri"/>
                <a:sym typeface="Calibri"/>
              </a:rPr>
              <a:t> </a:t>
            </a:r>
            <a:endParaRPr>
              <a:latin typeface="Calibri"/>
              <a:ea typeface="Calibri"/>
              <a:cs typeface="Calibri"/>
              <a:sym typeface="Calibri"/>
            </a:endParaRPr>
          </a:p>
        </p:txBody>
      </p:sp>
    </p:spTree>
    <p:extLst>
      <p:ext uri="{BB962C8B-B14F-4D97-AF65-F5344CB8AC3E}">
        <p14:creationId xmlns:p14="http://schemas.microsoft.com/office/powerpoint/2010/main" val="35232401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ido">
    <p:spTree>
      <p:nvGrpSpPr>
        <p:cNvPr id="1" name=""/>
        <p:cNvGrpSpPr/>
        <p:nvPr/>
      </p:nvGrpSpPr>
      <p:grpSpPr>
        <a:xfrm>
          <a:off x="0" y="0"/>
          <a:ext cx="0" cy="0"/>
          <a:chOff x="0" y="0"/>
          <a:chExt cx="0" cy="0"/>
        </a:xfrm>
      </p:grpSpPr>
      <p:pic>
        <p:nvPicPr>
          <p:cNvPr id="10" name="Google Shape;138;p18"/>
          <p:cNvPicPr preferRelativeResize="0"/>
          <p:nvPr userDrawn="1"/>
        </p:nvPicPr>
        <p:blipFill>
          <a:blip r:embed="rId2">
            <a:alphaModFix/>
          </a:blip>
          <a:stretch>
            <a:fillRect/>
          </a:stretch>
        </p:blipFill>
        <p:spPr>
          <a:xfrm>
            <a:off x="0" y="1"/>
            <a:ext cx="12192000" cy="8125975"/>
          </a:xfrm>
          <a:prstGeom prst="rect">
            <a:avLst/>
          </a:prstGeom>
          <a:noFill/>
          <a:ln>
            <a:noFill/>
          </a:ln>
        </p:spPr>
      </p:pic>
      <p:sp>
        <p:nvSpPr>
          <p:cNvPr id="4" name="Google Shape;140;p18"/>
          <p:cNvSpPr/>
          <p:nvPr userDrawn="1"/>
        </p:nvSpPr>
        <p:spPr>
          <a:xfrm flipH="1">
            <a:off x="10946682" y="2532552"/>
            <a:ext cx="1245319" cy="4325448"/>
          </a:xfrm>
          <a:prstGeom prst="rtTriangle">
            <a:avLst/>
          </a:prstGeom>
          <a:solidFill>
            <a:srgbClr val="FF0000"/>
          </a:solidFill>
          <a:ln>
            <a:noFill/>
          </a:ln>
        </p:spPr>
        <p:txBody>
          <a:bodyPr spcFirstLastPara="1" wrap="square" lIns="91423" tIns="91423" rIns="91423" bIns="91423" anchor="ctr" anchorCtr="0">
            <a:noAutofit/>
          </a:bodyPr>
          <a:lstStyle/>
          <a:p>
            <a:pPr marL="0" lvl="0" indent="0" algn="ctr" rtl="0">
              <a:spcBef>
                <a:spcPts val="0"/>
              </a:spcBef>
              <a:spcAft>
                <a:spcPts val="0"/>
              </a:spcAft>
              <a:buNone/>
            </a:pPr>
            <a:endParaRPr sz="2900">
              <a:latin typeface="Calibri"/>
              <a:ea typeface="Calibri"/>
              <a:cs typeface="Calibri"/>
              <a:sym typeface="Calibri"/>
            </a:endParaRPr>
          </a:p>
        </p:txBody>
      </p:sp>
      <p:sp>
        <p:nvSpPr>
          <p:cNvPr id="5" name="Google Shape;141;p18"/>
          <p:cNvSpPr/>
          <p:nvPr userDrawn="1"/>
        </p:nvSpPr>
        <p:spPr>
          <a:xfrm rot="10800000">
            <a:off x="10946682" y="304"/>
            <a:ext cx="1245319" cy="2532249"/>
          </a:xfrm>
          <a:prstGeom prst="rtTriangle">
            <a:avLst/>
          </a:prstGeom>
          <a:solidFill>
            <a:srgbClr val="CC0000"/>
          </a:solidFill>
          <a:ln>
            <a:noFill/>
          </a:ln>
        </p:spPr>
        <p:txBody>
          <a:bodyPr spcFirstLastPara="1" wrap="square" lIns="91423" tIns="91423" rIns="91423" bIns="91423" anchor="ctr" anchorCtr="0">
            <a:noAutofit/>
          </a:bodyPr>
          <a:lstStyle/>
          <a:p>
            <a:pPr marL="0" lvl="0" indent="0" algn="ctr" rtl="0">
              <a:spcBef>
                <a:spcPts val="0"/>
              </a:spcBef>
              <a:spcAft>
                <a:spcPts val="0"/>
              </a:spcAft>
              <a:buNone/>
            </a:pPr>
            <a:r>
              <a:rPr lang="x-none" sz="2900">
                <a:latin typeface="Calibri"/>
                <a:ea typeface="Calibri"/>
                <a:cs typeface="Calibri"/>
                <a:sym typeface="Calibri"/>
              </a:rPr>
              <a:t> </a:t>
            </a:r>
            <a:endParaRPr sz="2900">
              <a:latin typeface="Calibri"/>
              <a:ea typeface="Calibri"/>
              <a:cs typeface="Calibri"/>
              <a:sym typeface="Calibri"/>
            </a:endParaRPr>
          </a:p>
        </p:txBody>
      </p:sp>
      <p:pic>
        <p:nvPicPr>
          <p:cNvPr id="9" name="Google Shape;152;p19"/>
          <p:cNvPicPr preferRelativeResize="0"/>
          <p:nvPr userDrawn="1"/>
        </p:nvPicPr>
        <p:blipFill>
          <a:blip r:embed="rId3"/>
          <a:stretch>
            <a:fillRect/>
          </a:stretch>
        </p:blipFill>
        <p:spPr>
          <a:xfrm>
            <a:off x="11040404" y="6390954"/>
            <a:ext cx="1103614" cy="375229"/>
          </a:xfrm>
          <a:prstGeom prst="rect">
            <a:avLst/>
          </a:prstGeom>
          <a:noFill/>
          <a:ln>
            <a:noFill/>
          </a:ln>
        </p:spPr>
      </p:pic>
      <p:sp>
        <p:nvSpPr>
          <p:cNvPr id="2" name="Marcador de texto 2">
            <a:extLst>
              <a:ext uri="{FF2B5EF4-FFF2-40B4-BE49-F238E27FC236}">
                <a16:creationId xmlns:a16="http://schemas.microsoft.com/office/drawing/2014/main" id="{16E2FB50-6E05-7DAD-C77F-8C3008E11CF8}"/>
              </a:ext>
            </a:extLst>
          </p:cNvPr>
          <p:cNvSpPr>
            <a:spLocks noGrp="1"/>
          </p:cNvSpPr>
          <p:nvPr>
            <p:ph type="body" sz="quarter" idx="11" hasCustomPrompt="1"/>
          </p:nvPr>
        </p:nvSpPr>
        <p:spPr>
          <a:xfrm>
            <a:off x="491981" y="372776"/>
            <a:ext cx="6397499" cy="1012825"/>
          </a:xfrm>
          <a:prstGeom prst="rect">
            <a:avLst/>
          </a:prstGeom>
        </p:spPr>
        <p:txBody>
          <a:bodyPr/>
          <a:lstStyle>
            <a:lvl1pPr marL="0" indent="0" algn="l">
              <a:buNone/>
              <a:defRPr sz="5700" b="1">
                <a:solidFill>
                  <a:srgbClr val="CC0000"/>
                </a:solidFill>
                <a:latin typeface="Oswald" pitchFamily="2" charset="77"/>
              </a:defRPr>
            </a:lvl1pPr>
          </a:lstStyle>
          <a:p>
            <a:pPr lvl="0"/>
            <a:r>
              <a:rPr lang="es-CO"/>
              <a:t>TITULO</a:t>
            </a:r>
          </a:p>
        </p:txBody>
      </p:sp>
    </p:spTree>
    <p:extLst>
      <p:ext uri="{BB962C8B-B14F-4D97-AF65-F5344CB8AC3E}">
        <p14:creationId xmlns:p14="http://schemas.microsoft.com/office/powerpoint/2010/main" val="33123367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ido 02">
    <p:spTree>
      <p:nvGrpSpPr>
        <p:cNvPr id="1" name=""/>
        <p:cNvGrpSpPr/>
        <p:nvPr/>
      </p:nvGrpSpPr>
      <p:grpSpPr>
        <a:xfrm>
          <a:off x="0" y="0"/>
          <a:ext cx="0" cy="0"/>
          <a:chOff x="0" y="0"/>
          <a:chExt cx="0" cy="0"/>
        </a:xfrm>
      </p:grpSpPr>
      <p:pic>
        <p:nvPicPr>
          <p:cNvPr id="3" name="Google Shape;138;p18"/>
          <p:cNvPicPr preferRelativeResize="0"/>
          <p:nvPr userDrawn="1"/>
        </p:nvPicPr>
        <p:blipFill>
          <a:blip r:embed="rId2">
            <a:alphaModFix/>
          </a:blip>
          <a:stretch>
            <a:fillRect/>
          </a:stretch>
        </p:blipFill>
        <p:spPr>
          <a:xfrm>
            <a:off x="0" y="1"/>
            <a:ext cx="12192000" cy="8125975"/>
          </a:xfrm>
          <a:prstGeom prst="rect">
            <a:avLst/>
          </a:prstGeom>
          <a:noFill/>
          <a:ln>
            <a:noFill/>
          </a:ln>
        </p:spPr>
      </p:pic>
      <p:sp>
        <p:nvSpPr>
          <p:cNvPr id="4" name="Google Shape;140;p18"/>
          <p:cNvSpPr/>
          <p:nvPr userDrawn="1"/>
        </p:nvSpPr>
        <p:spPr>
          <a:xfrm flipH="1">
            <a:off x="10946682" y="2532552"/>
            <a:ext cx="1245319" cy="4325448"/>
          </a:xfrm>
          <a:prstGeom prst="rtTriangle">
            <a:avLst/>
          </a:prstGeom>
          <a:solidFill>
            <a:srgbClr val="FF0000"/>
          </a:solidFill>
          <a:ln>
            <a:noFill/>
          </a:ln>
        </p:spPr>
        <p:txBody>
          <a:bodyPr spcFirstLastPara="1" wrap="square" lIns="91423" tIns="91423" rIns="91423" bIns="91423" anchor="ctr" anchorCtr="0">
            <a:noAutofit/>
          </a:bodyPr>
          <a:lstStyle/>
          <a:p>
            <a:pPr marL="0" lvl="0" indent="0" algn="ctr" rtl="0">
              <a:spcBef>
                <a:spcPts val="0"/>
              </a:spcBef>
              <a:spcAft>
                <a:spcPts val="0"/>
              </a:spcAft>
              <a:buNone/>
            </a:pPr>
            <a:endParaRPr sz="2900">
              <a:latin typeface="Calibri"/>
              <a:ea typeface="Calibri"/>
              <a:cs typeface="Calibri"/>
              <a:sym typeface="Calibri"/>
            </a:endParaRPr>
          </a:p>
        </p:txBody>
      </p:sp>
      <p:pic>
        <p:nvPicPr>
          <p:cNvPr id="9" name="Google Shape;152;p19"/>
          <p:cNvPicPr preferRelativeResize="0"/>
          <p:nvPr userDrawn="1"/>
        </p:nvPicPr>
        <p:blipFill>
          <a:blip r:embed="rId3"/>
          <a:stretch>
            <a:fillRect/>
          </a:stretch>
        </p:blipFill>
        <p:spPr>
          <a:xfrm>
            <a:off x="11014527" y="6382328"/>
            <a:ext cx="1103614" cy="375229"/>
          </a:xfrm>
          <a:prstGeom prst="rect">
            <a:avLst/>
          </a:prstGeom>
          <a:noFill/>
          <a:ln>
            <a:noFill/>
          </a:ln>
        </p:spPr>
      </p:pic>
      <p:sp>
        <p:nvSpPr>
          <p:cNvPr id="10" name="Google Shape;97;p14"/>
          <p:cNvSpPr/>
          <p:nvPr userDrawn="1"/>
        </p:nvSpPr>
        <p:spPr>
          <a:xfrm rot="10800000">
            <a:off x="10956223" y="-8895"/>
            <a:ext cx="1245300" cy="2532300"/>
          </a:xfrm>
          <a:prstGeom prst="rtTriangle">
            <a:avLst/>
          </a:prstGeom>
          <a:solidFill>
            <a:schemeClr val="accent4"/>
          </a:solidFill>
          <a:ln>
            <a:noFill/>
          </a:ln>
        </p:spPr>
        <p:txBody>
          <a:bodyPr spcFirstLastPara="1" wrap="square" lIns="91423" tIns="91423" rIns="91423" bIns="91423" anchor="ctr" anchorCtr="0">
            <a:noAutofit/>
          </a:bodyPr>
          <a:lstStyle/>
          <a:p>
            <a:pPr marL="0" lvl="0" indent="0" algn="ctr" rtl="0">
              <a:spcBef>
                <a:spcPts val="0"/>
              </a:spcBef>
              <a:spcAft>
                <a:spcPts val="0"/>
              </a:spcAft>
              <a:buNone/>
            </a:pPr>
            <a:r>
              <a:rPr lang="x-none" sz="2900">
                <a:latin typeface="Calibri"/>
                <a:ea typeface="Calibri"/>
                <a:cs typeface="Calibri"/>
                <a:sym typeface="Calibri"/>
              </a:rPr>
              <a:t> </a:t>
            </a:r>
            <a:endParaRPr sz="2900">
              <a:latin typeface="Calibri"/>
              <a:ea typeface="Calibri"/>
              <a:cs typeface="Calibri"/>
              <a:sym typeface="Calibri"/>
            </a:endParaRPr>
          </a:p>
        </p:txBody>
      </p:sp>
      <p:sp>
        <p:nvSpPr>
          <p:cNvPr id="5" name="Marcador de texto 2">
            <a:extLst>
              <a:ext uri="{FF2B5EF4-FFF2-40B4-BE49-F238E27FC236}">
                <a16:creationId xmlns:a16="http://schemas.microsoft.com/office/drawing/2014/main" id="{A30BF919-1C67-7267-80BE-B4CF276F1BA3}"/>
              </a:ext>
            </a:extLst>
          </p:cNvPr>
          <p:cNvSpPr>
            <a:spLocks noGrp="1"/>
          </p:cNvSpPr>
          <p:nvPr>
            <p:ph type="body" sz="quarter" idx="11" hasCustomPrompt="1"/>
          </p:nvPr>
        </p:nvSpPr>
        <p:spPr>
          <a:xfrm>
            <a:off x="391397" y="363632"/>
            <a:ext cx="6397499" cy="1012825"/>
          </a:xfrm>
          <a:prstGeom prst="rect">
            <a:avLst/>
          </a:prstGeom>
        </p:spPr>
        <p:txBody>
          <a:bodyPr/>
          <a:lstStyle>
            <a:lvl1pPr marL="0" indent="0" algn="l">
              <a:buNone/>
              <a:defRPr sz="5700" b="1">
                <a:solidFill>
                  <a:srgbClr val="CC0000"/>
                </a:solidFill>
                <a:latin typeface="Oswald" pitchFamily="2" charset="77"/>
              </a:defRPr>
            </a:lvl1pPr>
          </a:lstStyle>
          <a:p>
            <a:pPr lvl="0"/>
            <a:r>
              <a:rPr lang="es-CO"/>
              <a:t>TITULO</a:t>
            </a:r>
          </a:p>
        </p:txBody>
      </p:sp>
    </p:spTree>
    <p:extLst>
      <p:ext uri="{BB962C8B-B14F-4D97-AF65-F5344CB8AC3E}">
        <p14:creationId xmlns:p14="http://schemas.microsoft.com/office/powerpoint/2010/main" val="23464316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Diseño personalizado">
    <p:spTree>
      <p:nvGrpSpPr>
        <p:cNvPr id="1" name=""/>
        <p:cNvGrpSpPr/>
        <p:nvPr/>
      </p:nvGrpSpPr>
      <p:grpSpPr>
        <a:xfrm>
          <a:off x="0" y="0"/>
          <a:ext cx="0" cy="0"/>
          <a:chOff x="0" y="0"/>
          <a:chExt cx="0" cy="0"/>
        </a:xfrm>
      </p:grpSpPr>
      <p:sp>
        <p:nvSpPr>
          <p:cNvPr id="6" name="Google Shape;84;p13"/>
          <p:cNvSpPr/>
          <p:nvPr userDrawn="1"/>
        </p:nvSpPr>
        <p:spPr>
          <a:xfrm>
            <a:off x="0" y="-2125"/>
            <a:ext cx="12206700" cy="6857700"/>
          </a:xfrm>
          <a:prstGeom prst="rect">
            <a:avLst/>
          </a:prstGeom>
          <a:solidFill>
            <a:srgbClr val="E4032E"/>
          </a:solidFill>
          <a:ln>
            <a:noFill/>
          </a:ln>
        </p:spPr>
        <p:txBody>
          <a:bodyPr spcFirstLastPara="1" wrap="square" lIns="91423" tIns="91423" rIns="91423" bIns="91423" anchor="ctr" anchorCtr="0">
            <a:noAutofit/>
          </a:bodyPr>
          <a:lstStyle/>
          <a:p>
            <a:pPr marL="0" lvl="0" indent="0" algn="ctr" rtl="0">
              <a:spcBef>
                <a:spcPts val="0"/>
              </a:spcBef>
              <a:spcAft>
                <a:spcPts val="0"/>
              </a:spcAft>
              <a:buNone/>
            </a:pPr>
            <a:endParaRPr sz="2900">
              <a:solidFill>
                <a:schemeClr val="lt1"/>
              </a:solidFill>
              <a:latin typeface="Calibri"/>
              <a:ea typeface="Calibri"/>
              <a:cs typeface="Calibri"/>
              <a:sym typeface="Calibri"/>
            </a:endParaRPr>
          </a:p>
        </p:txBody>
      </p:sp>
      <p:sp>
        <p:nvSpPr>
          <p:cNvPr id="5" name="Google Shape;120;p16"/>
          <p:cNvSpPr/>
          <p:nvPr userDrawn="1"/>
        </p:nvSpPr>
        <p:spPr>
          <a:xfrm flipH="1">
            <a:off x="0" y="0"/>
            <a:ext cx="6397500" cy="6858000"/>
          </a:xfrm>
          <a:prstGeom prst="parallelogram">
            <a:avLst>
              <a:gd name="adj" fmla="val 45538"/>
            </a:avLst>
          </a:prstGeom>
          <a:solidFill>
            <a:srgbClr val="CC0000"/>
          </a:solidFill>
          <a:ln>
            <a:noFill/>
          </a:ln>
        </p:spPr>
        <p:txBody>
          <a:bodyPr spcFirstLastPara="1" wrap="square" lIns="91423" tIns="91423" rIns="91423" bIns="91423" anchor="ctr" anchorCtr="0">
            <a:noAutofit/>
          </a:bodyPr>
          <a:lstStyle/>
          <a:p>
            <a:pPr marL="0" lvl="0" indent="0" algn="ctr" rtl="0">
              <a:spcBef>
                <a:spcPts val="0"/>
              </a:spcBef>
              <a:spcAft>
                <a:spcPts val="0"/>
              </a:spcAft>
              <a:buNone/>
            </a:pPr>
            <a:r>
              <a:rPr lang="x-none" sz="2900">
                <a:latin typeface="Calibri"/>
                <a:ea typeface="Calibri"/>
                <a:cs typeface="Calibri"/>
                <a:sym typeface="Calibri"/>
              </a:rPr>
              <a:t> </a:t>
            </a:r>
            <a:endParaRPr sz="2900">
              <a:latin typeface="Calibri"/>
              <a:ea typeface="Calibri"/>
              <a:cs typeface="Calibri"/>
              <a:sym typeface="Calibri"/>
            </a:endParaRPr>
          </a:p>
        </p:txBody>
      </p:sp>
      <p:sp>
        <p:nvSpPr>
          <p:cNvPr id="10" name="Google Shape;129;p17"/>
          <p:cNvSpPr/>
          <p:nvPr userDrawn="1"/>
        </p:nvSpPr>
        <p:spPr>
          <a:xfrm rot="10800000">
            <a:off x="10970259" y="0"/>
            <a:ext cx="1245300" cy="2532300"/>
          </a:xfrm>
          <a:prstGeom prst="rtTriangle">
            <a:avLst/>
          </a:prstGeom>
          <a:solidFill>
            <a:schemeClr val="accent4"/>
          </a:solidFill>
          <a:ln>
            <a:noFill/>
          </a:ln>
        </p:spPr>
        <p:txBody>
          <a:bodyPr spcFirstLastPara="1" wrap="square" lIns="91423" tIns="91423" rIns="91423" bIns="91423" anchor="ctr" anchorCtr="0">
            <a:noAutofit/>
          </a:bodyPr>
          <a:lstStyle/>
          <a:p>
            <a:pPr marL="0" lvl="0" indent="0" algn="ctr" rtl="0">
              <a:spcBef>
                <a:spcPts val="0"/>
              </a:spcBef>
              <a:spcAft>
                <a:spcPts val="0"/>
              </a:spcAft>
              <a:buNone/>
            </a:pPr>
            <a:r>
              <a:rPr lang="x-none" sz="2900">
                <a:latin typeface="Calibri"/>
                <a:ea typeface="Calibri"/>
                <a:cs typeface="Calibri"/>
                <a:sym typeface="Calibri"/>
              </a:rPr>
              <a:t> </a:t>
            </a:r>
            <a:endParaRPr sz="2900">
              <a:latin typeface="Calibri"/>
              <a:ea typeface="Calibri"/>
              <a:cs typeface="Calibri"/>
              <a:sym typeface="Calibri"/>
            </a:endParaRPr>
          </a:p>
        </p:txBody>
      </p:sp>
      <p:sp>
        <p:nvSpPr>
          <p:cNvPr id="11" name="Google Shape;117;p16"/>
          <p:cNvSpPr/>
          <p:nvPr userDrawn="1"/>
        </p:nvSpPr>
        <p:spPr>
          <a:xfrm flipH="1">
            <a:off x="10943683" y="2532197"/>
            <a:ext cx="1245300" cy="4325400"/>
          </a:xfrm>
          <a:prstGeom prst="rtTriangle">
            <a:avLst/>
          </a:prstGeom>
          <a:solidFill>
            <a:srgbClr val="FF0000"/>
          </a:solidFill>
          <a:ln>
            <a:noFill/>
          </a:ln>
        </p:spPr>
        <p:txBody>
          <a:bodyPr spcFirstLastPara="1" wrap="square" lIns="91423" tIns="91423" rIns="91423" bIns="91423" anchor="ctr" anchorCtr="0">
            <a:noAutofit/>
          </a:bodyPr>
          <a:lstStyle/>
          <a:p>
            <a:pPr marL="0" lvl="0" indent="0" algn="ctr" rtl="0">
              <a:spcBef>
                <a:spcPts val="0"/>
              </a:spcBef>
              <a:spcAft>
                <a:spcPts val="0"/>
              </a:spcAft>
              <a:buNone/>
            </a:pPr>
            <a:endParaRPr sz="2900">
              <a:latin typeface="Calibri"/>
              <a:ea typeface="Calibri"/>
              <a:cs typeface="Calibri"/>
              <a:sym typeface="Calibri"/>
            </a:endParaRPr>
          </a:p>
        </p:txBody>
      </p:sp>
      <p:pic>
        <p:nvPicPr>
          <p:cNvPr id="12" name="Google Shape;152;p19"/>
          <p:cNvPicPr preferRelativeResize="0"/>
          <p:nvPr userDrawn="1"/>
        </p:nvPicPr>
        <p:blipFill>
          <a:blip r:embed="rId2"/>
          <a:stretch>
            <a:fillRect/>
          </a:stretch>
        </p:blipFill>
        <p:spPr>
          <a:xfrm>
            <a:off x="11040404" y="6390954"/>
            <a:ext cx="1103614" cy="375229"/>
          </a:xfrm>
          <a:prstGeom prst="rect">
            <a:avLst/>
          </a:prstGeom>
          <a:noFill/>
          <a:ln>
            <a:noFill/>
          </a:ln>
        </p:spPr>
      </p:pic>
      <p:sp>
        <p:nvSpPr>
          <p:cNvPr id="2" name="Marcador de texto 2">
            <a:extLst>
              <a:ext uri="{FF2B5EF4-FFF2-40B4-BE49-F238E27FC236}">
                <a16:creationId xmlns:a16="http://schemas.microsoft.com/office/drawing/2014/main" id="{6B7F8AFD-852E-ACFB-627F-521860B1F09E}"/>
              </a:ext>
            </a:extLst>
          </p:cNvPr>
          <p:cNvSpPr>
            <a:spLocks noGrp="1"/>
          </p:cNvSpPr>
          <p:nvPr>
            <p:ph type="body" sz="quarter" idx="11" hasCustomPrompt="1"/>
          </p:nvPr>
        </p:nvSpPr>
        <p:spPr>
          <a:xfrm>
            <a:off x="2897252" y="2449015"/>
            <a:ext cx="6397499" cy="1012825"/>
          </a:xfrm>
          <a:prstGeom prst="rect">
            <a:avLst/>
          </a:prstGeom>
        </p:spPr>
        <p:txBody>
          <a:bodyPr/>
          <a:lstStyle>
            <a:lvl1pPr marL="0" indent="0" algn="ctr">
              <a:buNone/>
              <a:defRPr sz="5700" b="1">
                <a:solidFill>
                  <a:schemeClr val="bg1"/>
                </a:solidFill>
                <a:latin typeface="Oswald" pitchFamily="2" charset="77"/>
              </a:defRPr>
            </a:lvl1pPr>
          </a:lstStyle>
          <a:p>
            <a:pPr lvl="0"/>
            <a:r>
              <a:rPr lang="es-CO"/>
              <a:t>TITULO ABCDEFGHI</a:t>
            </a:r>
          </a:p>
        </p:txBody>
      </p:sp>
      <p:sp>
        <p:nvSpPr>
          <p:cNvPr id="3" name="Marcador de texto 2">
            <a:extLst>
              <a:ext uri="{FF2B5EF4-FFF2-40B4-BE49-F238E27FC236}">
                <a16:creationId xmlns:a16="http://schemas.microsoft.com/office/drawing/2014/main" id="{B4C14127-75FF-747B-9C9E-52E2978C055D}"/>
              </a:ext>
            </a:extLst>
          </p:cNvPr>
          <p:cNvSpPr>
            <a:spLocks noGrp="1"/>
          </p:cNvSpPr>
          <p:nvPr>
            <p:ph type="body" sz="quarter" idx="12" hasCustomPrompt="1"/>
          </p:nvPr>
        </p:nvSpPr>
        <p:spPr>
          <a:xfrm>
            <a:off x="2897251" y="3579077"/>
            <a:ext cx="6397499" cy="1012825"/>
          </a:xfrm>
          <a:prstGeom prst="rect">
            <a:avLst/>
          </a:prstGeom>
        </p:spPr>
        <p:txBody>
          <a:bodyPr/>
          <a:lstStyle>
            <a:lvl1pPr marL="0" indent="0" algn="ctr">
              <a:buNone/>
              <a:defRPr sz="5700" b="1">
                <a:solidFill>
                  <a:schemeClr val="bg1"/>
                </a:solidFill>
                <a:latin typeface="Oswald" pitchFamily="2" charset="77"/>
              </a:defRPr>
            </a:lvl1pPr>
          </a:lstStyle>
          <a:p>
            <a:pPr marL="0" lvl="0" indent="0" algn="ctr" rtl="0">
              <a:spcBef>
                <a:spcPts val="0"/>
              </a:spcBef>
              <a:spcAft>
                <a:spcPts val="0"/>
              </a:spcAft>
              <a:buNone/>
            </a:pPr>
            <a:r>
              <a:rPr lang="es-CO" sz="5700" b="1" err="1">
                <a:solidFill>
                  <a:schemeClr val="lt1"/>
                </a:solidFill>
                <a:latin typeface="Oswald"/>
                <a:ea typeface="Oswald"/>
                <a:cs typeface="Oswald"/>
                <a:sym typeface="Oswald"/>
              </a:rPr>
              <a:t>cap</a:t>
            </a:r>
            <a:r>
              <a:rPr lang="es-CO" sz="5700" b="1">
                <a:solidFill>
                  <a:schemeClr val="lt1"/>
                </a:solidFill>
                <a:latin typeface="Oswald"/>
                <a:ea typeface="Oswald"/>
                <a:cs typeface="Oswald"/>
                <a:sym typeface="Oswald"/>
              </a:rPr>
              <a:t> </a:t>
            </a:r>
            <a:r>
              <a:rPr lang="es-CO" sz="5700" b="1" err="1">
                <a:solidFill>
                  <a:schemeClr val="lt1"/>
                </a:solidFill>
                <a:latin typeface="Oswald"/>
                <a:ea typeface="Oswald"/>
                <a:cs typeface="Oswald"/>
                <a:sym typeface="Oswald"/>
              </a:rPr>
              <a:t>xxxxx</a:t>
            </a:r>
            <a:endParaRPr lang="es-CO" sz="5700" b="1">
              <a:solidFill>
                <a:schemeClr val="lt1"/>
              </a:solidFill>
              <a:latin typeface="Oswald"/>
              <a:ea typeface="Oswald"/>
              <a:cs typeface="Oswald"/>
              <a:sym typeface="Oswald"/>
            </a:endParaRPr>
          </a:p>
        </p:txBody>
      </p:sp>
    </p:spTree>
    <p:extLst>
      <p:ext uri="{BB962C8B-B14F-4D97-AF65-F5344CB8AC3E}">
        <p14:creationId xmlns:p14="http://schemas.microsoft.com/office/powerpoint/2010/main" val="3981150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apositiva de título 02">
    <p:spTree>
      <p:nvGrpSpPr>
        <p:cNvPr id="1" name=""/>
        <p:cNvGrpSpPr/>
        <p:nvPr/>
      </p:nvGrpSpPr>
      <p:grpSpPr>
        <a:xfrm>
          <a:off x="0" y="0"/>
          <a:ext cx="0" cy="0"/>
          <a:chOff x="0" y="0"/>
          <a:chExt cx="0" cy="0"/>
        </a:xfrm>
      </p:grpSpPr>
      <p:sp>
        <p:nvSpPr>
          <p:cNvPr id="10" name="Google Shape;84;p13"/>
          <p:cNvSpPr/>
          <p:nvPr userDrawn="1"/>
        </p:nvSpPr>
        <p:spPr>
          <a:xfrm>
            <a:off x="0" y="-2125"/>
            <a:ext cx="12206700" cy="6857700"/>
          </a:xfrm>
          <a:prstGeom prst="rect">
            <a:avLst/>
          </a:prstGeom>
          <a:solidFill>
            <a:srgbClr val="E4032E"/>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Calibri"/>
              <a:ea typeface="Calibri"/>
              <a:cs typeface="Calibri"/>
              <a:sym typeface="Calibri"/>
            </a:endParaRPr>
          </a:p>
        </p:txBody>
      </p:sp>
      <p:sp>
        <p:nvSpPr>
          <p:cNvPr id="7" name="Google Shape;96;p14"/>
          <p:cNvSpPr/>
          <p:nvPr userDrawn="1"/>
        </p:nvSpPr>
        <p:spPr>
          <a:xfrm flipH="1">
            <a:off x="10965015" y="2532197"/>
            <a:ext cx="1245300" cy="4325400"/>
          </a:xfrm>
          <a:prstGeom prst="rtTriangle">
            <a:avLst/>
          </a:prstGeom>
          <a:solidFill>
            <a:srgbClr val="FF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8" name="Google Shape;97;p14"/>
          <p:cNvSpPr/>
          <p:nvPr userDrawn="1"/>
        </p:nvSpPr>
        <p:spPr>
          <a:xfrm rot="10800000">
            <a:off x="10965015" y="-103"/>
            <a:ext cx="1245300" cy="25323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x-none">
                <a:latin typeface="Calibri"/>
                <a:ea typeface="Calibri"/>
                <a:cs typeface="Calibri"/>
                <a:sym typeface="Calibri"/>
              </a:rPr>
              <a:t> </a:t>
            </a:r>
            <a:endParaRPr>
              <a:latin typeface="Calibri"/>
              <a:ea typeface="Calibri"/>
              <a:cs typeface="Calibri"/>
              <a:sym typeface="Calibri"/>
            </a:endParaRPr>
          </a:p>
        </p:txBody>
      </p:sp>
      <p:sp>
        <p:nvSpPr>
          <p:cNvPr id="9" name="Google Shape;99;p14"/>
          <p:cNvSpPr/>
          <p:nvPr userDrawn="1"/>
        </p:nvSpPr>
        <p:spPr>
          <a:xfrm flipH="1">
            <a:off x="-1160900" y="479700"/>
            <a:ext cx="3074100" cy="6378300"/>
          </a:xfrm>
          <a:prstGeom prst="parallelogram">
            <a:avLst>
              <a:gd name="adj" fmla="val 71939"/>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x-none">
                <a:latin typeface="Calibri"/>
                <a:ea typeface="Calibri"/>
                <a:cs typeface="Calibri"/>
                <a:sym typeface="Calibri"/>
              </a:rPr>
              <a:t> </a:t>
            </a:r>
            <a:endParaRPr>
              <a:latin typeface="Calibri"/>
              <a:ea typeface="Calibri"/>
              <a:cs typeface="Calibri"/>
              <a:sym typeface="Calibri"/>
            </a:endParaRPr>
          </a:p>
        </p:txBody>
      </p:sp>
      <p:pic>
        <p:nvPicPr>
          <p:cNvPr id="11" name="Google Shape;87;p13" descr="Texto&#10;&#10;Descripción generada automáticamente"/>
          <p:cNvPicPr preferRelativeResize="0"/>
          <p:nvPr userDrawn="1"/>
        </p:nvPicPr>
        <p:blipFill>
          <a:blip r:embed="rId2"/>
          <a:stretch>
            <a:fillRect/>
          </a:stretch>
        </p:blipFill>
        <p:spPr>
          <a:xfrm>
            <a:off x="4205901" y="5290386"/>
            <a:ext cx="3794898" cy="1295052"/>
          </a:xfrm>
          <a:prstGeom prst="rect">
            <a:avLst/>
          </a:prstGeom>
          <a:noFill/>
          <a:ln>
            <a:noFill/>
          </a:ln>
        </p:spPr>
      </p:pic>
    </p:spTree>
    <p:extLst>
      <p:ext uri="{BB962C8B-B14F-4D97-AF65-F5344CB8AC3E}">
        <p14:creationId xmlns:p14="http://schemas.microsoft.com/office/powerpoint/2010/main" val="22305438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Contenido">
    <p:spTree>
      <p:nvGrpSpPr>
        <p:cNvPr id="1" name=""/>
        <p:cNvGrpSpPr/>
        <p:nvPr/>
      </p:nvGrpSpPr>
      <p:grpSpPr>
        <a:xfrm>
          <a:off x="0" y="0"/>
          <a:ext cx="0" cy="0"/>
          <a:chOff x="0" y="0"/>
          <a:chExt cx="0" cy="0"/>
        </a:xfrm>
      </p:grpSpPr>
      <p:pic>
        <p:nvPicPr>
          <p:cNvPr id="10" name="Google Shape;138;p18"/>
          <p:cNvPicPr preferRelativeResize="0"/>
          <p:nvPr userDrawn="1"/>
        </p:nvPicPr>
        <p:blipFill>
          <a:blip r:embed="rId2">
            <a:alphaModFix/>
          </a:blip>
          <a:stretch>
            <a:fillRect/>
          </a:stretch>
        </p:blipFill>
        <p:spPr>
          <a:xfrm>
            <a:off x="0" y="0"/>
            <a:ext cx="12192000" cy="8125975"/>
          </a:xfrm>
          <a:prstGeom prst="rect">
            <a:avLst/>
          </a:prstGeom>
          <a:noFill/>
          <a:ln>
            <a:noFill/>
          </a:ln>
        </p:spPr>
      </p:pic>
      <p:sp>
        <p:nvSpPr>
          <p:cNvPr id="4" name="Google Shape;140;p18"/>
          <p:cNvSpPr/>
          <p:nvPr userDrawn="1"/>
        </p:nvSpPr>
        <p:spPr>
          <a:xfrm flipH="1">
            <a:off x="10946681" y="2532552"/>
            <a:ext cx="1245319" cy="4325448"/>
          </a:xfrm>
          <a:prstGeom prst="rtTriangle">
            <a:avLst/>
          </a:prstGeom>
          <a:solidFill>
            <a:srgbClr val="FF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5" name="Google Shape;141;p18"/>
          <p:cNvSpPr/>
          <p:nvPr userDrawn="1"/>
        </p:nvSpPr>
        <p:spPr>
          <a:xfrm rot="10800000">
            <a:off x="10946681" y="303"/>
            <a:ext cx="1245319" cy="2532249"/>
          </a:xfrm>
          <a:prstGeom prst="rtTriangle">
            <a:avLst/>
          </a:prstGeom>
          <a:solidFill>
            <a:srgbClr val="CC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x-none">
                <a:latin typeface="Calibri"/>
                <a:ea typeface="Calibri"/>
                <a:cs typeface="Calibri"/>
                <a:sym typeface="Calibri"/>
              </a:rPr>
              <a:t> </a:t>
            </a:r>
            <a:endParaRPr>
              <a:latin typeface="Calibri"/>
              <a:ea typeface="Calibri"/>
              <a:cs typeface="Calibri"/>
              <a:sym typeface="Calibri"/>
            </a:endParaRPr>
          </a:p>
        </p:txBody>
      </p:sp>
      <p:pic>
        <p:nvPicPr>
          <p:cNvPr id="9" name="Google Shape;152;p19"/>
          <p:cNvPicPr preferRelativeResize="0"/>
          <p:nvPr userDrawn="1"/>
        </p:nvPicPr>
        <p:blipFill>
          <a:blip r:embed="rId3"/>
          <a:stretch>
            <a:fillRect/>
          </a:stretch>
        </p:blipFill>
        <p:spPr>
          <a:xfrm>
            <a:off x="11040404" y="6390953"/>
            <a:ext cx="1103614" cy="375229"/>
          </a:xfrm>
          <a:prstGeom prst="rect">
            <a:avLst/>
          </a:prstGeom>
          <a:noFill/>
          <a:ln>
            <a:noFill/>
          </a:ln>
        </p:spPr>
      </p:pic>
    </p:spTree>
    <p:extLst>
      <p:ext uri="{BB962C8B-B14F-4D97-AF65-F5344CB8AC3E}">
        <p14:creationId xmlns:p14="http://schemas.microsoft.com/office/powerpoint/2010/main" val="1813023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40771E8B-6CA5-40B2-8038-0E112F3DAC1C}" type="datetimeFigureOut">
              <a:rPr lang="es-ES" smtClean="0"/>
              <a:t>19/03/2025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3398174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40771E8B-6CA5-40B2-8038-0E112F3DAC1C}" type="datetimeFigureOut">
              <a:rPr lang="es-ES" smtClean="0"/>
              <a:t>19/03/2025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2339700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p:cNvSpPr>
            <a:spLocks noGrp="1"/>
          </p:cNvSpPr>
          <p:nvPr>
            <p:ph type="dt" sz="half" idx="10"/>
          </p:nvPr>
        </p:nvSpPr>
        <p:spPr/>
        <p:txBody>
          <a:bodyPr/>
          <a:lstStyle/>
          <a:p>
            <a:fld id="{40771E8B-6CA5-40B2-8038-0E112F3DAC1C}" type="datetimeFigureOut">
              <a:rPr lang="es-ES" smtClean="0"/>
              <a:t>19/03/2025</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979029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p:cNvSpPr>
            <a:spLocks noGrp="1"/>
          </p:cNvSpPr>
          <p:nvPr>
            <p:ph type="dt" sz="half" idx="10"/>
          </p:nvPr>
        </p:nvSpPr>
        <p:spPr/>
        <p:txBody>
          <a:bodyPr/>
          <a:lstStyle/>
          <a:p>
            <a:fld id="{40771E8B-6CA5-40B2-8038-0E112F3DAC1C}" type="datetimeFigureOut">
              <a:rPr lang="es-ES" smtClean="0"/>
              <a:t>19/03/2025</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1752394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fecha 2"/>
          <p:cNvSpPr>
            <a:spLocks noGrp="1"/>
          </p:cNvSpPr>
          <p:nvPr>
            <p:ph type="dt" sz="half" idx="10"/>
          </p:nvPr>
        </p:nvSpPr>
        <p:spPr/>
        <p:txBody>
          <a:bodyPr/>
          <a:lstStyle/>
          <a:p>
            <a:fld id="{40771E8B-6CA5-40B2-8038-0E112F3DAC1C}" type="datetimeFigureOut">
              <a:rPr lang="es-ES" smtClean="0"/>
              <a:t>19/03/2025</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36306586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40771E8B-6CA5-40B2-8038-0E112F3DAC1C}" type="datetimeFigureOut">
              <a:rPr lang="es-ES" smtClean="0"/>
              <a:t>19/03/2025</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36823756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40771E8B-6CA5-40B2-8038-0E112F3DAC1C}" type="datetimeFigureOut">
              <a:rPr lang="es-ES" smtClean="0"/>
              <a:t>19/03/2025</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13604498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40771E8B-6CA5-40B2-8038-0E112F3DAC1C}" type="datetimeFigureOut">
              <a:rPr lang="es-ES" smtClean="0"/>
              <a:t>19/03/2025</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3836035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0771E8B-6CA5-40B2-8038-0E112F3DAC1C}" type="datetimeFigureOut">
              <a:rPr lang="es-ES" smtClean="0"/>
              <a:t>19/03/2025</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F1556C4-DFC3-4611-A7CC-780699185E26}" type="slidenum">
              <a:rPr lang="es-ES" smtClean="0"/>
              <a:t>‹Nº›</a:t>
            </a:fld>
            <a:endParaRPr lang="es-ES"/>
          </a:p>
        </p:txBody>
      </p:sp>
    </p:spTree>
    <p:extLst>
      <p:ext uri="{BB962C8B-B14F-4D97-AF65-F5344CB8AC3E}">
        <p14:creationId xmlns:p14="http://schemas.microsoft.com/office/powerpoint/2010/main" val="29331189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13.xml"/><Relationship Id="rId4" Type="http://schemas.openxmlformats.org/officeDocument/2006/relationships/image" Target="../media/image8.sv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0.svg"/></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jpeg"/><Relationship Id="rId1" Type="http://schemas.openxmlformats.org/officeDocument/2006/relationships/slideLayout" Target="../slideLayouts/slideLayout14.xml"/><Relationship Id="rId4" Type="http://schemas.openxmlformats.org/officeDocument/2006/relationships/image" Target="../media/image8.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FC045A90-E02C-F1E8-A7FA-8E7DA4DF880C}"/>
              </a:ext>
            </a:extLst>
          </p:cNvPr>
          <p:cNvSpPr txBox="1"/>
          <p:nvPr/>
        </p:nvSpPr>
        <p:spPr>
          <a:xfrm>
            <a:off x="1087794" y="1362269"/>
            <a:ext cx="10016412"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defTabSz="1211407">
              <a:defRPr/>
            </a:pPr>
            <a:r>
              <a:rPr lang="es-MX" sz="6000" b="1" dirty="0">
                <a:solidFill>
                  <a:prstClr val="white"/>
                </a:solidFill>
                <a:latin typeface="Calibri" panose="020F0502020204030204"/>
              </a:rPr>
              <a:t>Informe de Seguimiento a la Gestión  Institucional </a:t>
            </a:r>
            <a:r>
              <a:rPr lang="es-MX" sz="6000" b="1" dirty="0">
                <a:solidFill>
                  <a:prstClr val="white"/>
                </a:solidFill>
                <a:latin typeface="Calibri" panose="020F0502020204030204"/>
                <a:cs typeface="Calibri"/>
              </a:rPr>
              <a:t>IV Trimestre</a:t>
            </a:r>
            <a:r>
              <a:rPr lang="es-MX" sz="6000" b="1" dirty="0">
                <a:solidFill>
                  <a:prstClr val="white"/>
                </a:solidFill>
                <a:latin typeface="Calibri" panose="020F0502020204030204"/>
              </a:rPr>
              <a:t> 2024</a:t>
            </a:r>
            <a:r>
              <a:rPr lang="es-CO" sz="6000" b="1" dirty="0">
                <a:solidFill>
                  <a:prstClr val="white"/>
                </a:solidFill>
                <a:latin typeface="Calibri" panose="020F0502020204030204"/>
                <a:cs typeface="Aharoni"/>
              </a:rPr>
              <a:t> </a:t>
            </a:r>
            <a:endParaRPr lang="es-CO" sz="6000" b="1" dirty="0">
              <a:solidFill>
                <a:prstClr val="white"/>
              </a:solidFill>
              <a:latin typeface="Calibri" panose="020F0502020204030204"/>
              <a:cs typeface="Aharoni" pitchFamily="2" charset="-79"/>
            </a:endParaRPr>
          </a:p>
        </p:txBody>
      </p:sp>
      <p:sp>
        <p:nvSpPr>
          <p:cNvPr id="5" name="CuadroTexto 4">
            <a:extLst>
              <a:ext uri="{FF2B5EF4-FFF2-40B4-BE49-F238E27FC236}">
                <a16:creationId xmlns:a16="http://schemas.microsoft.com/office/drawing/2014/main" id="{8B8A9413-2EA1-96AD-FCBB-1255ADBA5C5D}"/>
              </a:ext>
            </a:extLst>
          </p:cNvPr>
          <p:cNvSpPr txBox="1"/>
          <p:nvPr/>
        </p:nvSpPr>
        <p:spPr>
          <a:xfrm>
            <a:off x="2537581" y="4588304"/>
            <a:ext cx="7116838"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ES" sz="4000" dirty="0">
                <a:solidFill>
                  <a:schemeClr val="bg1"/>
                </a:solidFill>
                <a:latin typeface="Calibri Light"/>
                <a:ea typeface="Calibri"/>
                <a:cs typeface="Calibri"/>
              </a:rPr>
              <a:t>Oficina Asesora de Planeación</a:t>
            </a:r>
          </a:p>
          <a:p>
            <a:pPr algn="ctr"/>
            <a:r>
              <a:rPr lang="es-ES" sz="2400" dirty="0">
                <a:solidFill>
                  <a:schemeClr val="bg1"/>
                </a:solidFill>
                <a:latin typeface="Calibri Light"/>
                <a:ea typeface="Calibri"/>
                <a:cs typeface="Calibri"/>
              </a:rPr>
              <a:t>2025</a:t>
            </a:r>
          </a:p>
        </p:txBody>
      </p:sp>
      <p:sp>
        <p:nvSpPr>
          <p:cNvPr id="2" name="CuadroTexto 1">
            <a:extLst>
              <a:ext uri="{FF2B5EF4-FFF2-40B4-BE49-F238E27FC236}">
                <a16:creationId xmlns:a16="http://schemas.microsoft.com/office/drawing/2014/main" id="{28D92F4A-9894-B8A9-B5D1-0B32F9A4383D}"/>
              </a:ext>
              <a:ext uri="{C183D7F6-B498-43B3-948B-1728B52AA6E4}">
                <adec:decorative xmlns:adec="http://schemas.microsoft.com/office/drawing/2017/decorative" val="1"/>
              </a:ext>
            </a:extLst>
          </p:cNvPr>
          <p:cNvSpPr txBox="1"/>
          <p:nvPr/>
        </p:nvSpPr>
        <p:spPr>
          <a:xfrm>
            <a:off x="9271629" y="5543050"/>
            <a:ext cx="2756336" cy="931281"/>
          </a:xfrm>
          <a:prstGeom prst="rect">
            <a:avLst/>
          </a:prstGeom>
          <a:noFill/>
        </p:spPr>
        <p:txBody>
          <a:bodyPr wrap="square" rtlCol="0">
            <a:spAutoFit/>
          </a:bodyPr>
          <a:lstStyle/>
          <a:p>
            <a:pPr defTabSz="623346">
              <a:defRPr/>
            </a:pPr>
            <a:r>
              <a:rPr lang="es-CO" sz="1363" dirty="0">
                <a:solidFill>
                  <a:prstClr val="white"/>
                </a:solidFill>
                <a:latin typeface="Calibri"/>
              </a:rPr>
              <a:t>Plan de Acción</a:t>
            </a:r>
            <a:br>
              <a:rPr lang="es-CO" sz="1363" dirty="0">
                <a:solidFill>
                  <a:prstClr val="white"/>
                </a:solidFill>
                <a:latin typeface="Calibri"/>
              </a:rPr>
            </a:br>
            <a:r>
              <a:rPr lang="es-CO" sz="1363" dirty="0">
                <a:solidFill>
                  <a:prstClr val="white"/>
                </a:solidFill>
                <a:latin typeface="Calibri"/>
              </a:rPr>
              <a:t>Planes Institucionales </a:t>
            </a:r>
            <a:br>
              <a:rPr lang="es-CO" sz="1363" dirty="0">
                <a:solidFill>
                  <a:prstClr val="white"/>
                </a:solidFill>
                <a:latin typeface="Calibri"/>
              </a:rPr>
            </a:br>
            <a:r>
              <a:rPr lang="es-CO" sz="1363" dirty="0">
                <a:solidFill>
                  <a:prstClr val="white"/>
                </a:solidFill>
                <a:latin typeface="Calibri"/>
              </a:rPr>
              <a:t>Implementación MIPG</a:t>
            </a:r>
          </a:p>
          <a:p>
            <a:pPr defTabSz="623346">
              <a:defRPr/>
            </a:pPr>
            <a:r>
              <a:rPr lang="es-CO" sz="1363" dirty="0">
                <a:solidFill>
                  <a:prstClr val="white"/>
                </a:solidFill>
                <a:latin typeface="Calibri"/>
              </a:rPr>
              <a:t>Ejecución Proyectos de Inversión </a:t>
            </a:r>
          </a:p>
        </p:txBody>
      </p:sp>
    </p:spTree>
    <p:extLst>
      <p:ext uri="{BB962C8B-B14F-4D97-AF65-F5344CB8AC3E}">
        <p14:creationId xmlns:p14="http://schemas.microsoft.com/office/powerpoint/2010/main" val="40754210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2D01B622-E7BC-4640-411A-8D7AA230A6D0}"/>
            </a:ext>
          </a:extLst>
        </p:cNvPr>
        <p:cNvGrpSpPr/>
        <p:nvPr/>
      </p:nvGrpSpPr>
      <p:grpSpPr>
        <a:xfrm>
          <a:off x="0" y="0"/>
          <a:ext cx="0" cy="0"/>
          <a:chOff x="0" y="0"/>
          <a:chExt cx="0" cy="0"/>
        </a:xfrm>
      </p:grpSpPr>
      <p:sp>
        <p:nvSpPr>
          <p:cNvPr id="4" name="Rectángulo 3">
            <a:extLst>
              <a:ext uri="{FF2B5EF4-FFF2-40B4-BE49-F238E27FC236}">
                <a16:creationId xmlns:a16="http://schemas.microsoft.com/office/drawing/2014/main" id="{40E88D5E-C409-3822-E714-91B5E670523E}"/>
              </a:ext>
            </a:extLst>
          </p:cNvPr>
          <p:cNvSpPr/>
          <p:nvPr/>
        </p:nvSpPr>
        <p:spPr>
          <a:xfrm>
            <a:off x="541679" y="264697"/>
            <a:ext cx="10701709" cy="630942"/>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3500" b="1" i="0" u="none" strike="noStrike" kern="1200" cap="none" spc="0" normalizeH="0" baseline="0" noProof="0">
                <a:ln>
                  <a:noFill/>
                </a:ln>
                <a:solidFill>
                  <a:prstClr val="black">
                    <a:lumMod val="75000"/>
                    <a:lumOff val="25000"/>
                  </a:prstClr>
                </a:solidFill>
                <a:effectLst/>
                <a:uLnTx/>
                <a:uFillTx/>
                <a:latin typeface="Aptos ExtraBold"/>
                <a:ea typeface="+mn-ea"/>
                <a:cs typeface="+mn-cs"/>
              </a:rPr>
              <a:t>Modelo integrado de Planeación y Gestión - MIPG </a:t>
            </a:r>
          </a:p>
        </p:txBody>
      </p:sp>
      <p:sp>
        <p:nvSpPr>
          <p:cNvPr id="6" name="CuadroTexto 14">
            <a:extLst>
              <a:ext uri="{FF2B5EF4-FFF2-40B4-BE49-F238E27FC236}">
                <a16:creationId xmlns:a16="http://schemas.microsoft.com/office/drawing/2014/main" id="{3BE81961-1ED1-F77B-D2D2-56EB720DB588}"/>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a:t>
            </a:r>
          </a:p>
        </p:txBody>
      </p:sp>
      <p:sp>
        <p:nvSpPr>
          <p:cNvPr id="8" name="Rectángulo 7">
            <a:extLst>
              <a:ext uri="{FF2B5EF4-FFF2-40B4-BE49-F238E27FC236}">
                <a16:creationId xmlns:a16="http://schemas.microsoft.com/office/drawing/2014/main" id="{7811CAC8-9D38-BB9B-FC6E-1A260D84A856}"/>
              </a:ext>
            </a:extLst>
          </p:cNvPr>
          <p:cNvSpPr/>
          <p:nvPr/>
        </p:nvSpPr>
        <p:spPr>
          <a:xfrm>
            <a:off x="6419589" y="2080620"/>
            <a:ext cx="4738764" cy="246221"/>
          </a:xfrm>
          <a:prstGeom prst="rect">
            <a:avLst/>
          </a:prstGeom>
        </p:spPr>
        <p:txBody>
          <a:bodyPr wrap="square">
            <a:spAutoFit/>
          </a:bodyPr>
          <a:lstStyle/>
          <a:p>
            <a:pPr defTabSz="378652">
              <a:defRPr/>
            </a:pPr>
            <a:r>
              <a:rPr lang="es-CO" sz="1000" b="1" i="1">
                <a:solidFill>
                  <a:prstClr val="black"/>
                </a:solidFill>
              </a:rPr>
              <a:t>Gráfica 7. % de avance de MIPG por cada una de sus Políticas</a:t>
            </a:r>
          </a:p>
        </p:txBody>
      </p:sp>
      <p:sp>
        <p:nvSpPr>
          <p:cNvPr id="9" name="CuadroTexto 8">
            <a:extLst>
              <a:ext uri="{FF2B5EF4-FFF2-40B4-BE49-F238E27FC236}">
                <a16:creationId xmlns:a16="http://schemas.microsoft.com/office/drawing/2014/main" id="{E35315B2-5532-60E9-0122-55E89AACF7C3}"/>
              </a:ext>
            </a:extLst>
          </p:cNvPr>
          <p:cNvSpPr txBox="1"/>
          <p:nvPr/>
        </p:nvSpPr>
        <p:spPr>
          <a:xfrm>
            <a:off x="624323" y="946432"/>
            <a:ext cx="10160620" cy="726073"/>
          </a:xfrm>
          <a:prstGeom prst="rect">
            <a:avLst/>
          </a:prstGeom>
          <a:noFill/>
        </p:spPr>
        <p:txBody>
          <a:bodyPr wrap="square" lIns="62334" tIns="31167" rIns="62334" bIns="31167" rtlCol="0" anchor="t">
            <a:spAutoFit/>
          </a:bodyPr>
          <a:lstStyle/>
          <a:p>
            <a:pPr algn="just" defTabSz="623346">
              <a:defRPr/>
            </a:pPr>
            <a:r>
              <a:rPr lang="es-CO" sz="1909" kern="0" dirty="0">
                <a:solidFill>
                  <a:prstClr val="black"/>
                </a:solidFill>
              </a:rPr>
              <a:t>El avance en el plan de ajuste y sostenibilidad de MIPG es del </a:t>
            </a:r>
            <a:r>
              <a:rPr lang="es-CO" sz="2400" b="1" kern="0" dirty="0">
                <a:solidFill>
                  <a:prstClr val="black"/>
                </a:solidFill>
              </a:rPr>
              <a:t>99%</a:t>
            </a:r>
            <a:r>
              <a:rPr lang="es-CO" sz="1909" b="1" kern="0" dirty="0">
                <a:solidFill>
                  <a:prstClr val="black"/>
                </a:solidFill>
                <a:cs typeface="Calibri"/>
              </a:rPr>
              <a:t>.</a:t>
            </a:r>
          </a:p>
          <a:p>
            <a:pPr algn="just" defTabSz="623346">
              <a:defRPr/>
            </a:pPr>
            <a:endParaRPr lang="es-CO" sz="1909" b="1" kern="0" dirty="0">
              <a:solidFill>
                <a:prstClr val="black"/>
              </a:solidFill>
              <a:cs typeface="Calibri"/>
            </a:endParaRPr>
          </a:p>
        </p:txBody>
      </p:sp>
      <p:graphicFrame>
        <p:nvGraphicFramePr>
          <p:cNvPr id="43" name="Tabla 42">
            <a:extLst>
              <a:ext uri="{FF2B5EF4-FFF2-40B4-BE49-F238E27FC236}">
                <a16:creationId xmlns:a16="http://schemas.microsoft.com/office/drawing/2014/main" id="{63ED3273-A09F-5FF9-B6D7-4D1BF033416D}"/>
              </a:ext>
            </a:extLst>
          </p:cNvPr>
          <p:cNvGraphicFramePr>
            <a:graphicFrameLocks noGrp="1"/>
          </p:cNvGraphicFramePr>
          <p:nvPr>
            <p:extLst>
              <p:ext uri="{D42A27DB-BD31-4B8C-83A1-F6EECF244321}">
                <p14:modId xmlns:p14="http://schemas.microsoft.com/office/powerpoint/2010/main" val="2187715732"/>
              </p:ext>
            </p:extLst>
          </p:nvPr>
        </p:nvGraphicFramePr>
        <p:xfrm>
          <a:off x="364518" y="3339721"/>
          <a:ext cx="3740432" cy="1217930"/>
        </p:xfrm>
        <a:graphic>
          <a:graphicData uri="http://schemas.openxmlformats.org/drawingml/2006/table">
            <a:tbl>
              <a:tblPr>
                <a:tableStyleId>{0E3FDE45-AF77-4B5C-9715-49D594BDF05E}</a:tableStyleId>
              </a:tblPr>
              <a:tblGrid>
                <a:gridCol w="2822687">
                  <a:extLst>
                    <a:ext uri="{9D8B030D-6E8A-4147-A177-3AD203B41FA5}">
                      <a16:colId xmlns:a16="http://schemas.microsoft.com/office/drawing/2014/main" val="887481738"/>
                    </a:ext>
                  </a:extLst>
                </a:gridCol>
                <a:gridCol w="917745">
                  <a:extLst>
                    <a:ext uri="{9D8B030D-6E8A-4147-A177-3AD203B41FA5}">
                      <a16:colId xmlns:a16="http://schemas.microsoft.com/office/drawing/2014/main" val="299582162"/>
                    </a:ext>
                  </a:extLst>
                </a:gridCol>
              </a:tblGrid>
              <a:tr h="0">
                <a:tc>
                  <a:txBody>
                    <a:bodyPr/>
                    <a:lstStyle/>
                    <a:p>
                      <a:pPr algn="l" fontAlgn="b"/>
                      <a:r>
                        <a:rPr lang="es-MX" sz="1100" u="none" strike="noStrike">
                          <a:effectLst/>
                        </a:rPr>
                        <a:t>Dimensiones MIPG</a:t>
                      </a:r>
                      <a:endParaRPr lang="es-MX" sz="1100" b="1" i="0" u="none" strike="noStrike">
                        <a:solidFill>
                          <a:srgbClr val="000000"/>
                        </a:solidFill>
                        <a:effectLst/>
                        <a:latin typeface="Aptos Narrow" panose="020B0004020202020204" pitchFamily="34" charset="0"/>
                      </a:endParaRPr>
                    </a:p>
                  </a:txBody>
                  <a:tcPr marL="6350" marR="6350" marT="6350" marB="0" anchor="ctr">
                    <a:solidFill>
                      <a:srgbClr val="FFC000"/>
                    </a:solidFill>
                  </a:tcPr>
                </a:tc>
                <a:tc>
                  <a:txBody>
                    <a:bodyPr/>
                    <a:lstStyle/>
                    <a:p>
                      <a:pPr algn="ctr" fontAlgn="b"/>
                      <a:r>
                        <a:rPr lang="es-MX" sz="1100" b="1" i="0" u="none" strike="noStrike" dirty="0">
                          <a:solidFill>
                            <a:srgbClr val="000000"/>
                          </a:solidFill>
                          <a:effectLst/>
                          <a:latin typeface="Aptos Narrow" panose="020B0004020202020204" pitchFamily="34" charset="0"/>
                        </a:rPr>
                        <a:t> Acumulado Q4</a:t>
                      </a:r>
                    </a:p>
                  </a:txBody>
                  <a:tcPr marL="6350" marR="6350" marT="6350" marB="0" anchor="ctr">
                    <a:solidFill>
                      <a:srgbClr val="FFC000"/>
                    </a:solidFill>
                  </a:tcPr>
                </a:tc>
                <a:extLst>
                  <a:ext uri="{0D108BD9-81ED-4DB2-BD59-A6C34878D82A}">
                    <a16:rowId xmlns:a16="http://schemas.microsoft.com/office/drawing/2014/main" val="3224302722"/>
                  </a:ext>
                </a:extLst>
              </a:tr>
              <a:tr h="0">
                <a:tc>
                  <a:txBody>
                    <a:bodyPr/>
                    <a:lstStyle/>
                    <a:p>
                      <a:pPr algn="l" fontAlgn="b"/>
                      <a:r>
                        <a:rPr lang="es-MX" sz="1100" u="none" strike="noStrike">
                          <a:effectLst/>
                        </a:rPr>
                        <a:t>1. Talento Humano</a:t>
                      </a:r>
                      <a:endParaRPr lang="es-MX" sz="1100" b="0" i="0" u="none" strike="noStrike">
                        <a:solidFill>
                          <a:srgbClr val="000000"/>
                        </a:solidFill>
                        <a:effectLst/>
                        <a:latin typeface="Aptos Narrow" panose="020B0004020202020204" pitchFamily="34" charset="0"/>
                      </a:endParaRPr>
                    </a:p>
                  </a:txBody>
                  <a:tcPr marL="76200" marR="6350" marT="6350" marB="0" anchor="ctr"/>
                </a:tc>
                <a:tc>
                  <a:txBody>
                    <a:bodyPr/>
                    <a:lstStyle/>
                    <a:p>
                      <a:pPr algn="ctr" fontAlgn="b"/>
                      <a:r>
                        <a:rPr lang="es-MX" sz="1100" u="none" strike="noStrike" dirty="0">
                          <a:effectLst/>
                        </a:rPr>
                        <a:t>100%</a:t>
                      </a:r>
                      <a:endParaRPr lang="es-MX" sz="1100" b="0" i="0" u="none" strike="noStrike" dirty="0">
                        <a:solidFill>
                          <a:srgbClr val="000000"/>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1099965150"/>
                  </a:ext>
                </a:extLst>
              </a:tr>
              <a:tr h="0">
                <a:tc>
                  <a:txBody>
                    <a:bodyPr/>
                    <a:lstStyle/>
                    <a:p>
                      <a:pPr algn="l" fontAlgn="b"/>
                      <a:r>
                        <a:rPr lang="es-MX" sz="1100" u="none" strike="noStrike">
                          <a:effectLst/>
                        </a:rPr>
                        <a:t>2. Direccionamiento Estratégico y Planeación</a:t>
                      </a:r>
                      <a:endParaRPr lang="es-MX" sz="1100" b="0" i="0" u="none" strike="noStrike">
                        <a:solidFill>
                          <a:srgbClr val="000000"/>
                        </a:solidFill>
                        <a:effectLst/>
                        <a:latin typeface="Aptos Narrow" panose="020B0004020202020204" pitchFamily="34" charset="0"/>
                      </a:endParaRPr>
                    </a:p>
                  </a:txBody>
                  <a:tcPr marL="76200" marR="6350" marT="6350" marB="0" anchor="ctr"/>
                </a:tc>
                <a:tc>
                  <a:txBody>
                    <a:bodyPr/>
                    <a:lstStyle/>
                    <a:p>
                      <a:pPr algn="ctr" fontAlgn="b"/>
                      <a:r>
                        <a:rPr lang="es-MX" sz="1100" u="none" strike="noStrike" dirty="0">
                          <a:effectLst/>
                        </a:rPr>
                        <a:t>100%</a:t>
                      </a:r>
                      <a:endParaRPr lang="es-MX" sz="1100" b="0" i="0" u="none" strike="noStrike" dirty="0">
                        <a:solidFill>
                          <a:srgbClr val="000000"/>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3207508534"/>
                  </a:ext>
                </a:extLst>
              </a:tr>
              <a:tr h="0">
                <a:tc>
                  <a:txBody>
                    <a:bodyPr/>
                    <a:lstStyle/>
                    <a:p>
                      <a:pPr algn="l" fontAlgn="b"/>
                      <a:r>
                        <a:rPr lang="es-MX" sz="1100" u="none" strike="noStrike">
                          <a:effectLst/>
                        </a:rPr>
                        <a:t>3. Gestión con Valores para Resultado</a:t>
                      </a:r>
                      <a:endParaRPr lang="es-MX" sz="1100" b="0" i="0" u="none" strike="noStrike">
                        <a:solidFill>
                          <a:srgbClr val="000000"/>
                        </a:solidFill>
                        <a:effectLst/>
                        <a:latin typeface="Aptos Narrow" panose="020B0004020202020204" pitchFamily="34" charset="0"/>
                      </a:endParaRPr>
                    </a:p>
                  </a:txBody>
                  <a:tcPr marL="76200" marR="6350" marT="6350" marB="0" anchor="ctr"/>
                </a:tc>
                <a:tc>
                  <a:txBody>
                    <a:bodyPr/>
                    <a:lstStyle/>
                    <a:p>
                      <a:pPr algn="ctr" fontAlgn="b"/>
                      <a:r>
                        <a:rPr lang="es-MX" sz="1100" u="none" strike="noStrike" dirty="0">
                          <a:effectLst/>
                        </a:rPr>
                        <a:t>94%</a:t>
                      </a:r>
                      <a:endParaRPr lang="es-MX" sz="1100" b="0" i="0" u="none" strike="noStrike" dirty="0">
                        <a:solidFill>
                          <a:srgbClr val="000000"/>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789871956"/>
                  </a:ext>
                </a:extLst>
              </a:tr>
              <a:tr h="0">
                <a:tc>
                  <a:txBody>
                    <a:bodyPr/>
                    <a:lstStyle/>
                    <a:p>
                      <a:pPr algn="l" fontAlgn="b"/>
                      <a:r>
                        <a:rPr lang="es-MX" sz="1100" u="none" strike="noStrike">
                          <a:effectLst/>
                        </a:rPr>
                        <a:t>4. Evaluación de Resultados</a:t>
                      </a:r>
                      <a:endParaRPr lang="es-MX" sz="1100" b="0" i="0" u="none" strike="noStrike">
                        <a:solidFill>
                          <a:srgbClr val="000000"/>
                        </a:solidFill>
                        <a:effectLst/>
                        <a:latin typeface="Aptos Narrow" panose="020B0004020202020204" pitchFamily="34" charset="0"/>
                      </a:endParaRPr>
                    </a:p>
                  </a:txBody>
                  <a:tcPr marL="76200" marR="6350" marT="6350" marB="0" anchor="ctr"/>
                </a:tc>
                <a:tc>
                  <a:txBody>
                    <a:bodyPr/>
                    <a:lstStyle/>
                    <a:p>
                      <a:pPr algn="ctr" fontAlgn="b"/>
                      <a:r>
                        <a:rPr lang="es-MX" sz="1100" u="none" strike="noStrike" dirty="0">
                          <a:effectLst/>
                        </a:rPr>
                        <a:t>100%</a:t>
                      </a:r>
                      <a:endParaRPr lang="es-MX" sz="1100" b="0" i="0" u="none" strike="noStrike" dirty="0">
                        <a:solidFill>
                          <a:srgbClr val="000000"/>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2325505280"/>
                  </a:ext>
                </a:extLst>
              </a:tr>
              <a:tr h="0">
                <a:tc>
                  <a:txBody>
                    <a:bodyPr/>
                    <a:lstStyle/>
                    <a:p>
                      <a:pPr algn="l" fontAlgn="b"/>
                      <a:r>
                        <a:rPr lang="es-MX" sz="1100" u="none" strike="noStrike">
                          <a:effectLst/>
                        </a:rPr>
                        <a:t>6. Gestión del Conocimiento y la Innovación</a:t>
                      </a:r>
                      <a:endParaRPr lang="es-MX" sz="1100" b="0" i="0" u="none" strike="noStrike">
                        <a:solidFill>
                          <a:srgbClr val="000000"/>
                        </a:solidFill>
                        <a:effectLst/>
                        <a:latin typeface="Aptos Narrow" panose="020B0004020202020204" pitchFamily="34" charset="0"/>
                      </a:endParaRPr>
                    </a:p>
                  </a:txBody>
                  <a:tcPr marL="76200" marR="6350" marT="6350" marB="0" anchor="ctr"/>
                </a:tc>
                <a:tc>
                  <a:txBody>
                    <a:bodyPr/>
                    <a:lstStyle/>
                    <a:p>
                      <a:pPr algn="ctr" fontAlgn="b"/>
                      <a:r>
                        <a:rPr lang="es-MX" sz="1100" u="none" strike="noStrike" dirty="0">
                          <a:effectLst/>
                        </a:rPr>
                        <a:t>100%</a:t>
                      </a:r>
                      <a:endParaRPr lang="es-MX" sz="1100" b="0" i="0" u="none" strike="noStrike" dirty="0">
                        <a:solidFill>
                          <a:srgbClr val="000000"/>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2205855565"/>
                  </a:ext>
                </a:extLst>
              </a:tr>
              <a:tr h="0">
                <a:tc>
                  <a:txBody>
                    <a:bodyPr/>
                    <a:lstStyle/>
                    <a:p>
                      <a:pPr algn="l" fontAlgn="b"/>
                      <a:r>
                        <a:rPr lang="es-MX" sz="1100" u="none" strike="noStrike">
                          <a:effectLst/>
                        </a:rPr>
                        <a:t>7. Control Interno</a:t>
                      </a:r>
                      <a:endParaRPr lang="es-MX" sz="1100" b="0" i="0" u="none" strike="noStrike">
                        <a:solidFill>
                          <a:srgbClr val="000000"/>
                        </a:solidFill>
                        <a:effectLst/>
                        <a:latin typeface="Aptos Narrow" panose="020B0004020202020204" pitchFamily="34" charset="0"/>
                      </a:endParaRPr>
                    </a:p>
                  </a:txBody>
                  <a:tcPr marL="76200" marR="6350" marT="6350" marB="0" anchor="ctr"/>
                </a:tc>
                <a:tc>
                  <a:txBody>
                    <a:bodyPr/>
                    <a:lstStyle/>
                    <a:p>
                      <a:pPr algn="ctr" fontAlgn="b"/>
                      <a:r>
                        <a:rPr lang="es-MX" sz="1100" u="none" strike="noStrike" dirty="0">
                          <a:effectLst/>
                        </a:rPr>
                        <a:t>100%</a:t>
                      </a:r>
                      <a:endParaRPr lang="es-MX" sz="1100" b="0" i="0" u="none" strike="noStrike" dirty="0">
                        <a:solidFill>
                          <a:srgbClr val="000000"/>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2545815282"/>
                  </a:ext>
                </a:extLst>
              </a:tr>
            </a:tbl>
          </a:graphicData>
        </a:graphic>
      </p:graphicFrame>
      <p:sp>
        <p:nvSpPr>
          <p:cNvPr id="44" name="Rectángulo 43">
            <a:extLst>
              <a:ext uri="{FF2B5EF4-FFF2-40B4-BE49-F238E27FC236}">
                <a16:creationId xmlns:a16="http://schemas.microsoft.com/office/drawing/2014/main" id="{6568C564-41AC-0004-4500-9B0D7639FCEE}"/>
              </a:ext>
            </a:extLst>
          </p:cNvPr>
          <p:cNvSpPr/>
          <p:nvPr/>
        </p:nvSpPr>
        <p:spPr>
          <a:xfrm>
            <a:off x="584579" y="3030499"/>
            <a:ext cx="4738764" cy="246221"/>
          </a:xfrm>
          <a:prstGeom prst="rect">
            <a:avLst/>
          </a:prstGeom>
        </p:spPr>
        <p:txBody>
          <a:bodyPr wrap="square">
            <a:spAutoFit/>
          </a:bodyPr>
          <a:lstStyle/>
          <a:p>
            <a:pPr defTabSz="378652">
              <a:defRPr/>
            </a:pPr>
            <a:r>
              <a:rPr lang="es-CO" sz="1000" b="1" i="1" dirty="0">
                <a:solidFill>
                  <a:prstClr val="black"/>
                </a:solidFill>
              </a:rPr>
              <a:t>Gráfica 6. % de avance de MIPG por cada Dimensión</a:t>
            </a:r>
          </a:p>
        </p:txBody>
      </p:sp>
      <p:sp>
        <p:nvSpPr>
          <p:cNvPr id="51" name="CuadroTexto 50">
            <a:extLst>
              <a:ext uri="{FF2B5EF4-FFF2-40B4-BE49-F238E27FC236}">
                <a16:creationId xmlns:a16="http://schemas.microsoft.com/office/drawing/2014/main" id="{8444D709-1A3A-D48A-D566-227EEC62DFCE}"/>
              </a:ext>
            </a:extLst>
          </p:cNvPr>
          <p:cNvSpPr txBox="1"/>
          <p:nvPr/>
        </p:nvSpPr>
        <p:spPr>
          <a:xfrm>
            <a:off x="2901797" y="6639799"/>
            <a:ext cx="4843092" cy="218201"/>
          </a:xfrm>
          <a:prstGeom prst="rect">
            <a:avLst/>
          </a:prstGeom>
          <a:noFill/>
        </p:spPr>
        <p:txBody>
          <a:bodyPr wrap="square" rtlCol="0">
            <a:spAutoFit/>
          </a:bodyPr>
          <a:lstStyle/>
          <a:p>
            <a:pPr defTabSz="623346">
              <a:defRPr/>
            </a:pPr>
            <a:r>
              <a:rPr lang="es-ES" sz="818" i="1" kern="0">
                <a:solidFill>
                  <a:prstClr val="black"/>
                </a:solidFill>
                <a:latin typeface="Calibri" panose="020F0502020204030204"/>
              </a:rPr>
              <a:t>Fuente: Oficina Asesora de Planeación – U.A.E Cuerpo Oficial de Bomberos de Bogotá </a:t>
            </a:r>
            <a:endParaRPr lang="es-CO" sz="818" i="1" kern="0">
              <a:solidFill>
                <a:prstClr val="black"/>
              </a:solidFill>
              <a:latin typeface="Calibri" panose="020F0502020204030204"/>
            </a:endParaRPr>
          </a:p>
        </p:txBody>
      </p:sp>
      <p:graphicFrame>
        <p:nvGraphicFramePr>
          <p:cNvPr id="3" name="Tabla 2">
            <a:extLst>
              <a:ext uri="{FF2B5EF4-FFF2-40B4-BE49-F238E27FC236}">
                <a16:creationId xmlns:a16="http://schemas.microsoft.com/office/drawing/2014/main" id="{5B812BAB-5828-3BE8-31EA-54EB6D5BB751}"/>
              </a:ext>
            </a:extLst>
          </p:cNvPr>
          <p:cNvGraphicFramePr>
            <a:graphicFrameLocks noGrp="1"/>
          </p:cNvGraphicFramePr>
          <p:nvPr>
            <p:extLst>
              <p:ext uri="{D42A27DB-BD31-4B8C-83A1-F6EECF244321}">
                <p14:modId xmlns:p14="http://schemas.microsoft.com/office/powerpoint/2010/main" val="2863327424"/>
              </p:ext>
            </p:extLst>
          </p:nvPr>
        </p:nvGraphicFramePr>
        <p:xfrm>
          <a:off x="5161577" y="2363888"/>
          <a:ext cx="5184921" cy="4132801"/>
        </p:xfrm>
        <a:graphic>
          <a:graphicData uri="http://schemas.openxmlformats.org/drawingml/2006/table">
            <a:tbl>
              <a:tblPr bandRow="1">
                <a:tableStyleId>{72833802-FEF1-4C79-8D5D-14CF1EAF98D9}</a:tableStyleId>
              </a:tblPr>
              <a:tblGrid>
                <a:gridCol w="4339555">
                  <a:extLst>
                    <a:ext uri="{9D8B030D-6E8A-4147-A177-3AD203B41FA5}">
                      <a16:colId xmlns:a16="http://schemas.microsoft.com/office/drawing/2014/main" val="4071530623"/>
                    </a:ext>
                  </a:extLst>
                </a:gridCol>
                <a:gridCol w="845366">
                  <a:extLst>
                    <a:ext uri="{9D8B030D-6E8A-4147-A177-3AD203B41FA5}">
                      <a16:colId xmlns:a16="http://schemas.microsoft.com/office/drawing/2014/main" val="2790281053"/>
                    </a:ext>
                  </a:extLst>
                </a:gridCol>
              </a:tblGrid>
              <a:tr h="351432">
                <a:tc>
                  <a:txBody>
                    <a:bodyPr/>
                    <a:lstStyle/>
                    <a:p>
                      <a:r>
                        <a:rPr lang="es-ES" sz="1100" dirty="0">
                          <a:effectLst/>
                        </a:rPr>
                        <a:t>Política MIPG</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r>
                        <a:rPr lang="es-ES" sz="1100" dirty="0">
                          <a:effectLst/>
                        </a:rPr>
                        <a:t>Avance Acumulado</a:t>
                      </a:r>
                    </a:p>
                  </a:txBody>
                  <a:tcPr marL="0" marR="0" marT="0" marB="0" anchor="ctr">
                    <a:lnL>
                      <a:noFill/>
                    </a:lnL>
                    <a:solidFill>
                      <a:srgbClr val="FFC000"/>
                    </a:solidFill>
                  </a:tcPr>
                </a:tc>
                <a:extLst>
                  <a:ext uri="{0D108BD9-81ED-4DB2-BD59-A6C34878D82A}">
                    <a16:rowId xmlns:a16="http://schemas.microsoft.com/office/drawing/2014/main" val="226739307"/>
                  </a:ext>
                </a:extLst>
              </a:tr>
              <a:tr h="143487">
                <a:tc>
                  <a:txBody>
                    <a:bodyPr/>
                    <a:lstStyle/>
                    <a:p>
                      <a:r>
                        <a:rPr lang="es-ES" sz="1100" dirty="0">
                          <a:effectLst/>
                        </a:rPr>
                        <a:t>1.Planeación Institucional</a:t>
                      </a:r>
                    </a:p>
                  </a:txBody>
                  <a:tcPr marL="0" marR="0" marT="0" marB="0" anchor="ctr">
                    <a:lnT w="12700" cap="flat" cmpd="sng" algn="ctr">
                      <a:noFill/>
                      <a:prstDash val="solid"/>
                      <a:round/>
                      <a:headEnd type="none" w="med" len="med"/>
                      <a:tailEnd type="none" w="med" len="med"/>
                    </a:lnT>
                  </a:tcPr>
                </a:tc>
                <a:tc>
                  <a:txBody>
                    <a:bodyPr/>
                    <a:lstStyle/>
                    <a:p>
                      <a:r>
                        <a:rPr lang="es-ES" sz="1100" dirty="0">
                          <a:effectLst/>
                        </a:rPr>
                        <a:t>100%</a:t>
                      </a:r>
                    </a:p>
                  </a:txBody>
                  <a:tcPr marL="0" marR="0" marT="0" marB="0" anchor="ctr"/>
                </a:tc>
                <a:extLst>
                  <a:ext uri="{0D108BD9-81ED-4DB2-BD59-A6C34878D82A}">
                    <a16:rowId xmlns:a16="http://schemas.microsoft.com/office/drawing/2014/main" val="2667108518"/>
                  </a:ext>
                </a:extLst>
              </a:tr>
              <a:tr h="230941">
                <a:tc>
                  <a:txBody>
                    <a:bodyPr/>
                    <a:lstStyle/>
                    <a:p>
                      <a:r>
                        <a:rPr lang="es-ES" sz="1100" dirty="0">
                          <a:effectLst/>
                        </a:rPr>
                        <a:t>2. Gestión Presupuestal y Eficiencia del Gasto Público</a:t>
                      </a:r>
                    </a:p>
                  </a:txBody>
                  <a:tcPr marL="0" marR="0" marT="0" marB="0" anchor="ctr"/>
                </a:tc>
                <a:tc>
                  <a:txBody>
                    <a:bodyPr/>
                    <a:lstStyle/>
                    <a:p>
                      <a:r>
                        <a:rPr lang="es-ES" sz="1100" dirty="0">
                          <a:effectLst/>
                        </a:rPr>
                        <a:t>100%</a:t>
                      </a:r>
                    </a:p>
                  </a:txBody>
                  <a:tcPr marL="0" marR="0" marT="0" marB="0" anchor="ctr"/>
                </a:tc>
                <a:extLst>
                  <a:ext uri="{0D108BD9-81ED-4DB2-BD59-A6C34878D82A}">
                    <a16:rowId xmlns:a16="http://schemas.microsoft.com/office/drawing/2014/main" val="3392910114"/>
                  </a:ext>
                </a:extLst>
              </a:tr>
              <a:tr h="143487">
                <a:tc>
                  <a:txBody>
                    <a:bodyPr/>
                    <a:lstStyle/>
                    <a:p>
                      <a:r>
                        <a:rPr lang="es-ES" sz="1100" dirty="0">
                          <a:effectLst/>
                        </a:rPr>
                        <a:t>3.Compras y Contratación Pública </a:t>
                      </a:r>
                    </a:p>
                  </a:txBody>
                  <a:tcPr marL="0" marR="0" marT="0" marB="0" anchor="ctr"/>
                </a:tc>
                <a:tc>
                  <a:txBody>
                    <a:bodyPr/>
                    <a:lstStyle/>
                    <a:p>
                      <a:r>
                        <a:rPr lang="es-ES" sz="1100" dirty="0">
                          <a:effectLst/>
                        </a:rPr>
                        <a:t>100%</a:t>
                      </a:r>
                    </a:p>
                  </a:txBody>
                  <a:tcPr marL="0" marR="0" marT="0" marB="0" anchor="ctr"/>
                </a:tc>
                <a:extLst>
                  <a:ext uri="{0D108BD9-81ED-4DB2-BD59-A6C34878D82A}">
                    <a16:rowId xmlns:a16="http://schemas.microsoft.com/office/drawing/2014/main" val="3049215983"/>
                  </a:ext>
                </a:extLst>
              </a:tr>
              <a:tr h="143487">
                <a:tc>
                  <a:txBody>
                    <a:bodyPr/>
                    <a:lstStyle/>
                    <a:p>
                      <a:r>
                        <a:rPr lang="es-ES" sz="1100" dirty="0">
                          <a:effectLst/>
                        </a:rPr>
                        <a:t>4. Talento Humano</a:t>
                      </a:r>
                    </a:p>
                  </a:txBody>
                  <a:tcPr marL="0" marR="0" marT="0" marB="0" anchor="ctr"/>
                </a:tc>
                <a:tc>
                  <a:txBody>
                    <a:bodyPr/>
                    <a:lstStyle/>
                    <a:p>
                      <a:r>
                        <a:rPr lang="es-ES" sz="1100" dirty="0">
                          <a:effectLst/>
                        </a:rPr>
                        <a:t>100%</a:t>
                      </a:r>
                    </a:p>
                  </a:txBody>
                  <a:tcPr marL="0" marR="0" marT="0" marB="0" anchor="ctr"/>
                </a:tc>
                <a:extLst>
                  <a:ext uri="{0D108BD9-81ED-4DB2-BD59-A6C34878D82A}">
                    <a16:rowId xmlns:a16="http://schemas.microsoft.com/office/drawing/2014/main" val="797196606"/>
                  </a:ext>
                </a:extLst>
              </a:tr>
              <a:tr h="143487">
                <a:tc>
                  <a:txBody>
                    <a:bodyPr/>
                    <a:lstStyle/>
                    <a:p>
                      <a:r>
                        <a:rPr lang="es-ES" sz="1100" dirty="0">
                          <a:effectLst/>
                        </a:rPr>
                        <a:t>5. Integridad</a:t>
                      </a:r>
                    </a:p>
                  </a:txBody>
                  <a:tcPr marL="0" marR="0" marT="0" marB="0" anchor="ctr"/>
                </a:tc>
                <a:tc>
                  <a:txBody>
                    <a:bodyPr/>
                    <a:lstStyle/>
                    <a:p>
                      <a:r>
                        <a:rPr lang="es-ES" sz="1100" dirty="0">
                          <a:effectLst/>
                        </a:rPr>
                        <a:t>100%</a:t>
                      </a:r>
                    </a:p>
                  </a:txBody>
                  <a:tcPr marL="0" marR="0" marT="0" marB="0" anchor="ctr"/>
                </a:tc>
                <a:extLst>
                  <a:ext uri="{0D108BD9-81ED-4DB2-BD59-A6C34878D82A}">
                    <a16:rowId xmlns:a16="http://schemas.microsoft.com/office/drawing/2014/main" val="2886213372"/>
                  </a:ext>
                </a:extLst>
              </a:tr>
              <a:tr h="286973">
                <a:tc>
                  <a:txBody>
                    <a:bodyPr/>
                    <a:lstStyle/>
                    <a:p>
                      <a:r>
                        <a:rPr lang="es-ES" sz="1100" dirty="0">
                          <a:effectLst/>
                        </a:rPr>
                        <a:t>6. Transparencia, Acceso a la Información y Lucha Contra la Corrupción</a:t>
                      </a:r>
                    </a:p>
                  </a:txBody>
                  <a:tcPr marL="0" marR="0" marT="0" marB="0" anchor="ctr"/>
                </a:tc>
                <a:tc>
                  <a:txBody>
                    <a:bodyPr/>
                    <a:lstStyle/>
                    <a:p>
                      <a:r>
                        <a:rPr lang="es-ES" sz="1100" dirty="0">
                          <a:effectLst/>
                        </a:rPr>
                        <a:t> 100%</a:t>
                      </a:r>
                    </a:p>
                  </a:txBody>
                  <a:tcPr marL="0" marR="0" marT="0" marB="0" anchor="ctr"/>
                </a:tc>
                <a:extLst>
                  <a:ext uri="{0D108BD9-81ED-4DB2-BD59-A6C34878D82A}">
                    <a16:rowId xmlns:a16="http://schemas.microsoft.com/office/drawing/2014/main" val="1239457363"/>
                  </a:ext>
                </a:extLst>
              </a:tr>
              <a:tr h="286973">
                <a:tc>
                  <a:txBody>
                    <a:bodyPr/>
                    <a:lstStyle/>
                    <a:p>
                      <a:r>
                        <a:rPr lang="es-ES" sz="1100" dirty="0">
                          <a:effectLst/>
                        </a:rPr>
                        <a:t>7. Fortalecimiento Organizacional y Simplificación de Procesos</a:t>
                      </a:r>
                    </a:p>
                  </a:txBody>
                  <a:tcPr marL="0" marR="0" marT="0" marB="0" anchor="ctr"/>
                </a:tc>
                <a:tc>
                  <a:txBody>
                    <a:bodyPr/>
                    <a:lstStyle/>
                    <a:p>
                      <a:r>
                        <a:rPr lang="es-ES" sz="1100" dirty="0">
                          <a:effectLst/>
                        </a:rPr>
                        <a:t>95%</a:t>
                      </a:r>
                    </a:p>
                  </a:txBody>
                  <a:tcPr marL="0" marR="0" marT="0" marB="0" anchor="ctr"/>
                </a:tc>
                <a:extLst>
                  <a:ext uri="{0D108BD9-81ED-4DB2-BD59-A6C34878D82A}">
                    <a16:rowId xmlns:a16="http://schemas.microsoft.com/office/drawing/2014/main" val="1027476225"/>
                  </a:ext>
                </a:extLst>
              </a:tr>
              <a:tr h="143487">
                <a:tc>
                  <a:txBody>
                    <a:bodyPr/>
                    <a:lstStyle/>
                    <a:p>
                      <a:r>
                        <a:rPr lang="es-ES" sz="1100" dirty="0">
                          <a:effectLst/>
                        </a:rPr>
                        <a:t>7.1. Control Interno</a:t>
                      </a:r>
                    </a:p>
                  </a:txBody>
                  <a:tcPr marL="0" marR="0" marT="0" marB="0" anchor="ctr"/>
                </a:tc>
                <a:tc>
                  <a:txBody>
                    <a:bodyPr/>
                    <a:lstStyle/>
                    <a:p>
                      <a:r>
                        <a:rPr lang="es-ES" sz="1100" dirty="0">
                          <a:effectLst/>
                        </a:rPr>
                        <a:t>100%</a:t>
                      </a:r>
                    </a:p>
                  </a:txBody>
                  <a:tcPr marL="0" marR="0" marT="0" marB="0" anchor="ctr"/>
                </a:tc>
                <a:extLst>
                  <a:ext uri="{0D108BD9-81ED-4DB2-BD59-A6C34878D82A}">
                    <a16:rowId xmlns:a16="http://schemas.microsoft.com/office/drawing/2014/main" val="2820934038"/>
                  </a:ext>
                </a:extLst>
              </a:tr>
              <a:tr h="143487">
                <a:tc>
                  <a:txBody>
                    <a:bodyPr/>
                    <a:lstStyle/>
                    <a:p>
                      <a:r>
                        <a:rPr lang="es-ES" sz="1100" dirty="0">
                          <a:effectLst/>
                        </a:rPr>
                        <a:t>8.Servicio al Ciudadano</a:t>
                      </a:r>
                    </a:p>
                  </a:txBody>
                  <a:tcPr marL="0" marR="0" marT="0" marB="0" anchor="ctr"/>
                </a:tc>
                <a:tc>
                  <a:txBody>
                    <a:bodyPr/>
                    <a:lstStyle/>
                    <a:p>
                      <a:r>
                        <a:rPr lang="es-ES" sz="1100" dirty="0">
                          <a:effectLst/>
                        </a:rPr>
                        <a:t>100%</a:t>
                      </a:r>
                    </a:p>
                  </a:txBody>
                  <a:tcPr marL="0" marR="0" marT="0" marB="0" anchor="ctr"/>
                </a:tc>
                <a:extLst>
                  <a:ext uri="{0D108BD9-81ED-4DB2-BD59-A6C34878D82A}">
                    <a16:rowId xmlns:a16="http://schemas.microsoft.com/office/drawing/2014/main" val="2910052021"/>
                  </a:ext>
                </a:extLst>
              </a:tr>
              <a:tr h="230941">
                <a:tc>
                  <a:txBody>
                    <a:bodyPr/>
                    <a:lstStyle/>
                    <a:p>
                      <a:r>
                        <a:rPr lang="es-ES" sz="1100" dirty="0">
                          <a:effectLst/>
                        </a:rPr>
                        <a:t>9. Participación Ciudadana en la Gestión Pública</a:t>
                      </a:r>
                    </a:p>
                  </a:txBody>
                  <a:tcPr marL="0" marR="0" marT="0" marB="0" anchor="ctr"/>
                </a:tc>
                <a:tc>
                  <a:txBody>
                    <a:bodyPr/>
                    <a:lstStyle/>
                    <a:p>
                      <a:r>
                        <a:rPr lang="es-ES" sz="1100" dirty="0">
                          <a:effectLst/>
                        </a:rPr>
                        <a:t>100%</a:t>
                      </a:r>
                    </a:p>
                  </a:txBody>
                  <a:tcPr marL="0" marR="0" marT="0" marB="0" anchor="ctr"/>
                </a:tc>
                <a:extLst>
                  <a:ext uri="{0D108BD9-81ED-4DB2-BD59-A6C34878D82A}">
                    <a16:rowId xmlns:a16="http://schemas.microsoft.com/office/drawing/2014/main" val="2747729799"/>
                  </a:ext>
                </a:extLst>
              </a:tr>
              <a:tr h="143487">
                <a:tc>
                  <a:txBody>
                    <a:bodyPr/>
                    <a:lstStyle/>
                    <a:p>
                      <a:r>
                        <a:rPr lang="es-ES" sz="1100" dirty="0">
                          <a:effectLst/>
                        </a:rPr>
                        <a:t>10. Racionalización de Trámites</a:t>
                      </a:r>
                    </a:p>
                  </a:txBody>
                  <a:tcPr marL="0" marR="0" marT="0" marB="0" anchor="ctr"/>
                </a:tc>
                <a:tc>
                  <a:txBody>
                    <a:bodyPr/>
                    <a:lstStyle/>
                    <a:p>
                      <a:r>
                        <a:rPr lang="es-ES" sz="1100" dirty="0">
                          <a:effectLst/>
                        </a:rPr>
                        <a:t>100%</a:t>
                      </a:r>
                    </a:p>
                  </a:txBody>
                  <a:tcPr marL="0" marR="0" marT="0" marB="0" anchor="ctr"/>
                </a:tc>
                <a:extLst>
                  <a:ext uri="{0D108BD9-81ED-4DB2-BD59-A6C34878D82A}">
                    <a16:rowId xmlns:a16="http://schemas.microsoft.com/office/drawing/2014/main" val="3677359919"/>
                  </a:ext>
                </a:extLst>
              </a:tr>
              <a:tr h="143487">
                <a:tc>
                  <a:txBody>
                    <a:bodyPr/>
                    <a:lstStyle/>
                    <a:p>
                      <a:r>
                        <a:rPr lang="es-ES" sz="1100" dirty="0">
                          <a:effectLst/>
                        </a:rPr>
                        <a:t>11.Gobierno Digital</a:t>
                      </a:r>
                    </a:p>
                  </a:txBody>
                  <a:tcPr marL="0" marR="0" marT="0" marB="0" anchor="ctr"/>
                </a:tc>
                <a:tc>
                  <a:txBody>
                    <a:bodyPr/>
                    <a:lstStyle/>
                    <a:p>
                      <a:r>
                        <a:rPr lang="es-ES" sz="1100" dirty="0">
                          <a:effectLst/>
                        </a:rPr>
                        <a:t>100%</a:t>
                      </a:r>
                    </a:p>
                  </a:txBody>
                  <a:tcPr marL="0" marR="0" marT="0" marB="0" anchor="ctr"/>
                </a:tc>
                <a:extLst>
                  <a:ext uri="{0D108BD9-81ED-4DB2-BD59-A6C34878D82A}">
                    <a16:rowId xmlns:a16="http://schemas.microsoft.com/office/drawing/2014/main" val="4225104537"/>
                  </a:ext>
                </a:extLst>
              </a:tr>
              <a:tr h="143487">
                <a:tc>
                  <a:txBody>
                    <a:bodyPr/>
                    <a:lstStyle/>
                    <a:p>
                      <a:r>
                        <a:rPr lang="es-ES" sz="1100" dirty="0">
                          <a:effectLst/>
                        </a:rPr>
                        <a:t>12. Seguridad Digital</a:t>
                      </a:r>
                    </a:p>
                  </a:txBody>
                  <a:tcPr marL="0" marR="0" marT="0" marB="0" anchor="ctr"/>
                </a:tc>
                <a:tc>
                  <a:txBody>
                    <a:bodyPr/>
                    <a:lstStyle/>
                    <a:p>
                      <a:r>
                        <a:rPr lang="es-ES" sz="1100" dirty="0">
                          <a:effectLst/>
                        </a:rPr>
                        <a:t>98%</a:t>
                      </a:r>
                    </a:p>
                  </a:txBody>
                  <a:tcPr marL="0" marR="0" marT="0" marB="0" anchor="ctr"/>
                </a:tc>
                <a:extLst>
                  <a:ext uri="{0D108BD9-81ED-4DB2-BD59-A6C34878D82A}">
                    <a16:rowId xmlns:a16="http://schemas.microsoft.com/office/drawing/2014/main" val="1492984406"/>
                  </a:ext>
                </a:extLst>
              </a:tr>
              <a:tr h="143487">
                <a:tc>
                  <a:txBody>
                    <a:bodyPr/>
                    <a:lstStyle/>
                    <a:p>
                      <a:r>
                        <a:rPr lang="es-ES" sz="1100" dirty="0">
                          <a:effectLst/>
                        </a:rPr>
                        <a:t>13. Defensa Jurídica</a:t>
                      </a:r>
                    </a:p>
                  </a:txBody>
                  <a:tcPr marL="0" marR="0" marT="0" marB="0" anchor="ctr"/>
                </a:tc>
                <a:tc>
                  <a:txBody>
                    <a:bodyPr/>
                    <a:lstStyle/>
                    <a:p>
                      <a:r>
                        <a:rPr lang="es-ES" sz="1100" dirty="0">
                          <a:effectLst/>
                        </a:rPr>
                        <a:t>94%</a:t>
                      </a:r>
                    </a:p>
                  </a:txBody>
                  <a:tcPr marL="0" marR="0" marT="0" marB="0" anchor="ctr"/>
                </a:tc>
                <a:extLst>
                  <a:ext uri="{0D108BD9-81ED-4DB2-BD59-A6C34878D82A}">
                    <a16:rowId xmlns:a16="http://schemas.microsoft.com/office/drawing/2014/main" val="176801731"/>
                  </a:ext>
                </a:extLst>
              </a:tr>
              <a:tr h="143487">
                <a:tc>
                  <a:txBody>
                    <a:bodyPr/>
                    <a:lstStyle/>
                    <a:p>
                      <a:r>
                        <a:rPr lang="es-ES" sz="1100" dirty="0">
                          <a:effectLst/>
                        </a:rPr>
                        <a:t>14. Mejora Normativa</a:t>
                      </a:r>
                    </a:p>
                  </a:txBody>
                  <a:tcPr marL="0" marR="0" marT="0" marB="0" anchor="ctr"/>
                </a:tc>
                <a:tc>
                  <a:txBody>
                    <a:bodyPr/>
                    <a:lstStyle/>
                    <a:p>
                      <a:r>
                        <a:rPr lang="es-ES" sz="1100" dirty="0">
                          <a:effectLst/>
                        </a:rPr>
                        <a:t>100%</a:t>
                      </a:r>
                    </a:p>
                  </a:txBody>
                  <a:tcPr marL="0" marR="0" marT="0" marB="0" anchor="ctr"/>
                </a:tc>
                <a:extLst>
                  <a:ext uri="{0D108BD9-81ED-4DB2-BD59-A6C34878D82A}">
                    <a16:rowId xmlns:a16="http://schemas.microsoft.com/office/drawing/2014/main" val="277931637"/>
                  </a:ext>
                </a:extLst>
              </a:tr>
              <a:tr h="143487">
                <a:tc>
                  <a:txBody>
                    <a:bodyPr/>
                    <a:lstStyle/>
                    <a:p>
                      <a:r>
                        <a:rPr lang="es-ES" sz="1100" dirty="0">
                          <a:effectLst/>
                        </a:rPr>
                        <a:t>15. Gestión del Conocimiento y la Innovación</a:t>
                      </a:r>
                    </a:p>
                  </a:txBody>
                  <a:tcPr marL="0" marR="0" marT="0" marB="0" anchor="ctr"/>
                </a:tc>
                <a:tc>
                  <a:txBody>
                    <a:bodyPr/>
                    <a:lstStyle/>
                    <a:p>
                      <a:r>
                        <a:rPr lang="es-ES" sz="1100" dirty="0">
                          <a:effectLst/>
                        </a:rPr>
                        <a:t>100%</a:t>
                      </a:r>
                    </a:p>
                  </a:txBody>
                  <a:tcPr marL="0" marR="0" marT="0" marB="0" anchor="ctr"/>
                </a:tc>
                <a:extLst>
                  <a:ext uri="{0D108BD9-81ED-4DB2-BD59-A6C34878D82A}">
                    <a16:rowId xmlns:a16="http://schemas.microsoft.com/office/drawing/2014/main" val="389566205"/>
                  </a:ext>
                </a:extLst>
              </a:tr>
              <a:tr h="143487">
                <a:tc>
                  <a:txBody>
                    <a:bodyPr/>
                    <a:lstStyle/>
                    <a:p>
                      <a:r>
                        <a:rPr lang="es-ES" sz="1100" dirty="0">
                          <a:effectLst/>
                        </a:rPr>
                        <a:t>16. Gestión Documental</a:t>
                      </a:r>
                    </a:p>
                  </a:txBody>
                  <a:tcPr marL="0" marR="0" marT="0" marB="0" anchor="ctr"/>
                </a:tc>
                <a:tc>
                  <a:txBody>
                    <a:bodyPr/>
                    <a:lstStyle/>
                    <a:p>
                      <a:r>
                        <a:rPr lang="es-ES" sz="1100" dirty="0">
                          <a:effectLst/>
                        </a:rPr>
                        <a:t>88%</a:t>
                      </a:r>
                    </a:p>
                  </a:txBody>
                  <a:tcPr marL="0" marR="0" marT="0" marB="0" anchor="ctr"/>
                </a:tc>
                <a:extLst>
                  <a:ext uri="{0D108BD9-81ED-4DB2-BD59-A6C34878D82A}">
                    <a16:rowId xmlns:a16="http://schemas.microsoft.com/office/drawing/2014/main" val="2713639288"/>
                  </a:ext>
                </a:extLst>
              </a:tr>
              <a:tr h="230941">
                <a:tc>
                  <a:txBody>
                    <a:bodyPr/>
                    <a:lstStyle/>
                    <a:p>
                      <a:r>
                        <a:rPr lang="es-ES" sz="1100" dirty="0">
                          <a:effectLst/>
                        </a:rPr>
                        <a:t>18. Seguimiento y Evaluación del Desempeño Institucional</a:t>
                      </a:r>
                    </a:p>
                  </a:txBody>
                  <a:tcPr marL="0" marR="0" marT="0" marB="0" anchor="ctr"/>
                </a:tc>
                <a:tc>
                  <a:txBody>
                    <a:bodyPr/>
                    <a:lstStyle/>
                    <a:p>
                      <a:r>
                        <a:rPr lang="es-ES" sz="1100" dirty="0">
                          <a:effectLst/>
                        </a:rPr>
                        <a:t>100%</a:t>
                      </a:r>
                    </a:p>
                  </a:txBody>
                  <a:tcPr marL="0" marR="0" marT="0" marB="0" anchor="ctr"/>
                </a:tc>
                <a:extLst>
                  <a:ext uri="{0D108BD9-81ED-4DB2-BD59-A6C34878D82A}">
                    <a16:rowId xmlns:a16="http://schemas.microsoft.com/office/drawing/2014/main" val="700156764"/>
                  </a:ext>
                </a:extLst>
              </a:tr>
              <a:tr h="143487">
                <a:tc>
                  <a:txBody>
                    <a:bodyPr/>
                    <a:lstStyle/>
                    <a:p>
                      <a:r>
                        <a:rPr lang="es-ES" sz="1100" dirty="0">
                          <a:effectLst/>
                        </a:rPr>
                        <a:t>19. Control Interno</a:t>
                      </a:r>
                    </a:p>
                  </a:txBody>
                  <a:tcPr marL="0" marR="0" marT="0" marB="0" anchor="ctr"/>
                </a:tc>
                <a:tc>
                  <a:txBody>
                    <a:bodyPr/>
                    <a:lstStyle/>
                    <a:p>
                      <a:r>
                        <a:rPr lang="es-ES" sz="1100" dirty="0">
                          <a:effectLst/>
                        </a:rPr>
                        <a:t>100%</a:t>
                      </a:r>
                    </a:p>
                  </a:txBody>
                  <a:tcPr marL="0" marR="0" marT="0" marB="0" anchor="ctr"/>
                </a:tc>
                <a:extLst>
                  <a:ext uri="{0D108BD9-81ED-4DB2-BD59-A6C34878D82A}">
                    <a16:rowId xmlns:a16="http://schemas.microsoft.com/office/drawing/2014/main" val="21992144"/>
                  </a:ext>
                </a:extLst>
              </a:tr>
              <a:tr h="143487">
                <a:tc>
                  <a:txBody>
                    <a:bodyPr/>
                    <a:lstStyle/>
                    <a:p>
                      <a:r>
                        <a:rPr lang="es-ES" sz="1100" dirty="0">
                          <a:effectLst/>
                        </a:rPr>
                        <a:t>Total general</a:t>
                      </a:r>
                    </a:p>
                  </a:txBody>
                  <a:tcPr marL="0" marR="0" marT="0" marB="0" anchor="ctr"/>
                </a:tc>
                <a:tc>
                  <a:txBody>
                    <a:bodyPr/>
                    <a:lstStyle/>
                    <a:p>
                      <a:r>
                        <a:rPr lang="es-ES" sz="1100" dirty="0">
                          <a:effectLst/>
                        </a:rPr>
                        <a:t>99%</a:t>
                      </a:r>
                    </a:p>
                  </a:txBody>
                  <a:tcPr marL="0" marR="0" marT="0" marB="0" anchor="ctr"/>
                </a:tc>
                <a:extLst>
                  <a:ext uri="{0D108BD9-81ED-4DB2-BD59-A6C34878D82A}">
                    <a16:rowId xmlns:a16="http://schemas.microsoft.com/office/drawing/2014/main" val="1338014921"/>
                  </a:ext>
                </a:extLst>
              </a:tr>
            </a:tbl>
          </a:graphicData>
        </a:graphic>
      </p:graphicFrame>
    </p:spTree>
    <p:extLst>
      <p:ext uri="{BB962C8B-B14F-4D97-AF65-F5344CB8AC3E}">
        <p14:creationId xmlns:p14="http://schemas.microsoft.com/office/powerpoint/2010/main" val="28217015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rma libre: forma 1">
            <a:extLst>
              <a:ext uri="{FF2B5EF4-FFF2-40B4-BE49-F238E27FC236}">
                <a16:creationId xmlns:a16="http://schemas.microsoft.com/office/drawing/2014/main" id="{D99879A1-0D61-81A2-4EC1-1A91E0E99BF3}"/>
              </a:ext>
              <a:ext uri="{C183D7F6-B498-43B3-948B-1728B52AA6E4}">
                <adec:decorative xmlns:adec="http://schemas.microsoft.com/office/drawing/2017/decorative" val="1"/>
              </a:ext>
            </a:extLst>
          </p:cNvPr>
          <p:cNvSpPr/>
          <p:nvPr/>
        </p:nvSpPr>
        <p:spPr>
          <a:xfrm>
            <a:off x="1374944" y="2066945"/>
            <a:ext cx="9450275" cy="1839764"/>
          </a:xfrm>
          <a:custGeom>
            <a:avLst/>
            <a:gdLst/>
            <a:ahLst/>
            <a:cxnLst/>
            <a:rect l="l" t="t" r="r" b="b"/>
            <a:pathLst>
              <a:path w="5099735" h="909544">
                <a:moveTo>
                  <a:pt x="4080797" y="592164"/>
                </a:moveTo>
                <a:cubicBezTo>
                  <a:pt x="4047200" y="604163"/>
                  <a:pt x="4012202" y="614762"/>
                  <a:pt x="3975804" y="623962"/>
                </a:cubicBezTo>
                <a:cubicBezTo>
                  <a:pt x="3926207" y="637161"/>
                  <a:pt x="3894809" y="650160"/>
                  <a:pt x="3881610" y="662959"/>
                </a:cubicBezTo>
                <a:cubicBezTo>
                  <a:pt x="3868011" y="676159"/>
                  <a:pt x="3861211" y="691158"/>
                  <a:pt x="3861211" y="707957"/>
                </a:cubicBezTo>
                <a:cubicBezTo>
                  <a:pt x="3861211" y="727155"/>
                  <a:pt x="3867911" y="742854"/>
                  <a:pt x="3881310" y="755054"/>
                </a:cubicBezTo>
                <a:cubicBezTo>
                  <a:pt x="3894709" y="767253"/>
                  <a:pt x="3914408" y="773353"/>
                  <a:pt x="3940407" y="773353"/>
                </a:cubicBezTo>
                <a:cubicBezTo>
                  <a:pt x="3967605" y="773353"/>
                  <a:pt x="3992903" y="766753"/>
                  <a:pt x="4016301" y="753554"/>
                </a:cubicBezTo>
                <a:cubicBezTo>
                  <a:pt x="4039700" y="740355"/>
                  <a:pt x="4056299" y="724256"/>
                  <a:pt x="4066099" y="705257"/>
                </a:cubicBezTo>
                <a:cubicBezTo>
                  <a:pt x="4075898" y="686258"/>
                  <a:pt x="4080797" y="661559"/>
                  <a:pt x="4080797" y="631161"/>
                </a:cubicBezTo>
                <a:close/>
                <a:moveTo>
                  <a:pt x="2032923" y="592164"/>
                </a:moveTo>
                <a:cubicBezTo>
                  <a:pt x="1999325" y="604163"/>
                  <a:pt x="1964327" y="614762"/>
                  <a:pt x="1927929" y="623962"/>
                </a:cubicBezTo>
                <a:cubicBezTo>
                  <a:pt x="1878332" y="637161"/>
                  <a:pt x="1846934" y="650160"/>
                  <a:pt x="1833735" y="662959"/>
                </a:cubicBezTo>
                <a:cubicBezTo>
                  <a:pt x="1820136" y="676159"/>
                  <a:pt x="1813336" y="691158"/>
                  <a:pt x="1813336" y="707957"/>
                </a:cubicBezTo>
                <a:cubicBezTo>
                  <a:pt x="1813336" y="727155"/>
                  <a:pt x="1820036" y="742854"/>
                  <a:pt x="1833435" y="755054"/>
                </a:cubicBezTo>
                <a:cubicBezTo>
                  <a:pt x="1846834" y="767253"/>
                  <a:pt x="1866533" y="773353"/>
                  <a:pt x="1892531" y="773353"/>
                </a:cubicBezTo>
                <a:cubicBezTo>
                  <a:pt x="1919731" y="773353"/>
                  <a:pt x="1945028" y="766753"/>
                  <a:pt x="1968428" y="753554"/>
                </a:cubicBezTo>
                <a:cubicBezTo>
                  <a:pt x="1991826" y="740355"/>
                  <a:pt x="2008424" y="724256"/>
                  <a:pt x="2018223" y="705257"/>
                </a:cubicBezTo>
                <a:cubicBezTo>
                  <a:pt x="2028023" y="686258"/>
                  <a:pt x="2032923" y="661559"/>
                  <a:pt x="2032923" y="631161"/>
                </a:cubicBezTo>
                <a:close/>
                <a:moveTo>
                  <a:pt x="3245849" y="257384"/>
                </a:moveTo>
                <a:lnTo>
                  <a:pt x="3490034" y="257384"/>
                </a:lnTo>
                <a:lnTo>
                  <a:pt x="3490034" y="894545"/>
                </a:lnTo>
                <a:lnTo>
                  <a:pt x="3245849" y="894545"/>
                </a:lnTo>
                <a:close/>
                <a:moveTo>
                  <a:pt x="4758957" y="242985"/>
                </a:moveTo>
                <a:cubicBezTo>
                  <a:pt x="4834951" y="242985"/>
                  <a:pt x="4891049" y="248785"/>
                  <a:pt x="4927246" y="260384"/>
                </a:cubicBezTo>
                <a:cubicBezTo>
                  <a:pt x="4963444" y="271983"/>
                  <a:pt x="4993642" y="289982"/>
                  <a:pt x="5017841" y="314381"/>
                </a:cubicBezTo>
                <a:cubicBezTo>
                  <a:pt x="5042039" y="338779"/>
                  <a:pt x="5062138" y="371777"/>
                  <a:pt x="5078137" y="413375"/>
                </a:cubicBezTo>
                <a:lnTo>
                  <a:pt x="4846551" y="436173"/>
                </a:lnTo>
                <a:cubicBezTo>
                  <a:pt x="4840551" y="415774"/>
                  <a:pt x="4830552" y="400775"/>
                  <a:pt x="4816553" y="391176"/>
                </a:cubicBezTo>
                <a:cubicBezTo>
                  <a:pt x="4797354" y="378377"/>
                  <a:pt x="4774155" y="371977"/>
                  <a:pt x="4746957" y="371977"/>
                </a:cubicBezTo>
                <a:cubicBezTo>
                  <a:pt x="4719359" y="371977"/>
                  <a:pt x="4699260" y="376869"/>
                  <a:pt x="4686661" y="386653"/>
                </a:cubicBezTo>
                <a:cubicBezTo>
                  <a:pt x="4674061" y="396436"/>
                  <a:pt x="4667762" y="408319"/>
                  <a:pt x="4667762" y="422299"/>
                </a:cubicBezTo>
                <a:cubicBezTo>
                  <a:pt x="4667762" y="437873"/>
                  <a:pt x="4675761" y="449654"/>
                  <a:pt x="4691761" y="457641"/>
                </a:cubicBezTo>
                <a:cubicBezTo>
                  <a:pt x="4707759" y="465628"/>
                  <a:pt x="4742557" y="472818"/>
                  <a:pt x="4796154" y="479211"/>
                </a:cubicBezTo>
                <a:cubicBezTo>
                  <a:pt x="4877349" y="488398"/>
                  <a:pt x="4937745" y="501183"/>
                  <a:pt x="4977343" y="517567"/>
                </a:cubicBezTo>
                <a:cubicBezTo>
                  <a:pt x="5016941" y="533950"/>
                  <a:pt x="5047239" y="557325"/>
                  <a:pt x="5068237" y="587692"/>
                </a:cubicBezTo>
                <a:cubicBezTo>
                  <a:pt x="5089236" y="618059"/>
                  <a:pt x="5099735" y="651423"/>
                  <a:pt x="5099735" y="687783"/>
                </a:cubicBezTo>
                <a:cubicBezTo>
                  <a:pt x="5099735" y="724543"/>
                  <a:pt x="5088636" y="760305"/>
                  <a:pt x="5066437" y="795068"/>
                </a:cubicBezTo>
                <a:cubicBezTo>
                  <a:pt x="5044239" y="829832"/>
                  <a:pt x="5009241" y="857502"/>
                  <a:pt x="4961444" y="878079"/>
                </a:cubicBezTo>
                <a:cubicBezTo>
                  <a:pt x="4913647" y="898656"/>
                  <a:pt x="4848551" y="908944"/>
                  <a:pt x="4766156" y="908944"/>
                </a:cubicBezTo>
                <a:cubicBezTo>
                  <a:pt x="4649763" y="908944"/>
                  <a:pt x="4566868" y="892345"/>
                  <a:pt x="4517471" y="859147"/>
                </a:cubicBezTo>
                <a:cubicBezTo>
                  <a:pt x="4468074" y="825949"/>
                  <a:pt x="4436376" y="778752"/>
                  <a:pt x="4422377" y="717556"/>
                </a:cubicBezTo>
                <a:lnTo>
                  <a:pt x="4664762" y="694757"/>
                </a:lnTo>
                <a:cubicBezTo>
                  <a:pt x="4674761" y="723556"/>
                  <a:pt x="4688761" y="744154"/>
                  <a:pt x="4706759" y="756554"/>
                </a:cubicBezTo>
                <a:cubicBezTo>
                  <a:pt x="4724759" y="768953"/>
                  <a:pt x="4748757" y="775153"/>
                  <a:pt x="4778755" y="775153"/>
                </a:cubicBezTo>
                <a:cubicBezTo>
                  <a:pt x="4811553" y="775153"/>
                  <a:pt x="4836951" y="768162"/>
                  <a:pt x="4854951" y="754182"/>
                </a:cubicBezTo>
                <a:cubicBezTo>
                  <a:pt x="4868949" y="743801"/>
                  <a:pt x="4875949" y="730824"/>
                  <a:pt x="4875949" y="715250"/>
                </a:cubicBezTo>
                <a:cubicBezTo>
                  <a:pt x="4875949" y="697676"/>
                  <a:pt x="4866750" y="684096"/>
                  <a:pt x="4848351" y="674509"/>
                </a:cubicBezTo>
                <a:cubicBezTo>
                  <a:pt x="4835151" y="667722"/>
                  <a:pt x="4800154" y="659335"/>
                  <a:pt x="4743357" y="649348"/>
                </a:cubicBezTo>
                <a:cubicBezTo>
                  <a:pt x="4658563" y="634567"/>
                  <a:pt x="4599666" y="620884"/>
                  <a:pt x="4566668" y="608297"/>
                </a:cubicBezTo>
                <a:cubicBezTo>
                  <a:pt x="4533670" y="595710"/>
                  <a:pt x="4505872" y="574433"/>
                  <a:pt x="4483273" y="544467"/>
                </a:cubicBezTo>
                <a:cubicBezTo>
                  <a:pt x="4460675" y="514500"/>
                  <a:pt x="4449375" y="480336"/>
                  <a:pt x="4449375" y="441976"/>
                </a:cubicBezTo>
                <a:cubicBezTo>
                  <a:pt x="4449375" y="400016"/>
                  <a:pt x="4461575" y="363853"/>
                  <a:pt x="4485973" y="333486"/>
                </a:cubicBezTo>
                <a:cubicBezTo>
                  <a:pt x="4510371" y="303119"/>
                  <a:pt x="4543969" y="280444"/>
                  <a:pt x="4586767" y="265460"/>
                </a:cubicBezTo>
                <a:cubicBezTo>
                  <a:pt x="4629564" y="250477"/>
                  <a:pt x="4686961" y="242985"/>
                  <a:pt x="4758957" y="242985"/>
                </a:cubicBezTo>
                <a:close/>
                <a:moveTo>
                  <a:pt x="3965005" y="242985"/>
                </a:moveTo>
                <a:cubicBezTo>
                  <a:pt x="4038201" y="242985"/>
                  <a:pt x="4096997" y="247085"/>
                  <a:pt x="4141394" y="255284"/>
                </a:cubicBezTo>
                <a:cubicBezTo>
                  <a:pt x="4185791" y="263484"/>
                  <a:pt x="4222789" y="280583"/>
                  <a:pt x="4252387" y="306581"/>
                </a:cubicBezTo>
                <a:cubicBezTo>
                  <a:pt x="4273186" y="324580"/>
                  <a:pt x="4289585" y="350078"/>
                  <a:pt x="4301585" y="383076"/>
                </a:cubicBezTo>
                <a:cubicBezTo>
                  <a:pt x="4313583" y="416074"/>
                  <a:pt x="4319583" y="447572"/>
                  <a:pt x="4319583" y="477571"/>
                </a:cubicBezTo>
                <a:lnTo>
                  <a:pt x="4319583" y="758953"/>
                </a:lnTo>
                <a:cubicBezTo>
                  <a:pt x="4319583" y="788952"/>
                  <a:pt x="4321483" y="812450"/>
                  <a:pt x="4325283" y="829449"/>
                </a:cubicBezTo>
                <a:cubicBezTo>
                  <a:pt x="4329083" y="846448"/>
                  <a:pt x="4337382" y="868147"/>
                  <a:pt x="4350181" y="894545"/>
                </a:cubicBezTo>
                <a:lnTo>
                  <a:pt x="4120995" y="894545"/>
                </a:lnTo>
                <a:cubicBezTo>
                  <a:pt x="4111796" y="878146"/>
                  <a:pt x="4105796" y="865647"/>
                  <a:pt x="4102997" y="857048"/>
                </a:cubicBezTo>
                <a:cubicBezTo>
                  <a:pt x="4100197" y="848448"/>
                  <a:pt x="4097397" y="834949"/>
                  <a:pt x="4094597" y="816550"/>
                </a:cubicBezTo>
                <a:cubicBezTo>
                  <a:pt x="4062599" y="847348"/>
                  <a:pt x="4030801" y="869347"/>
                  <a:pt x="3999203" y="882546"/>
                </a:cubicBezTo>
                <a:cubicBezTo>
                  <a:pt x="3956005" y="900145"/>
                  <a:pt x="3905809" y="908944"/>
                  <a:pt x="3848612" y="908944"/>
                </a:cubicBezTo>
                <a:cubicBezTo>
                  <a:pt x="3772617" y="908944"/>
                  <a:pt x="3714920" y="891345"/>
                  <a:pt x="3675523" y="856148"/>
                </a:cubicBezTo>
                <a:cubicBezTo>
                  <a:pt x="3636125" y="820950"/>
                  <a:pt x="3616426" y="777552"/>
                  <a:pt x="3616426" y="725956"/>
                </a:cubicBezTo>
                <a:cubicBezTo>
                  <a:pt x="3616426" y="677558"/>
                  <a:pt x="3630625" y="637761"/>
                  <a:pt x="3659023" y="606563"/>
                </a:cubicBezTo>
                <a:cubicBezTo>
                  <a:pt x="3687422" y="575365"/>
                  <a:pt x="3739819" y="552166"/>
                  <a:pt x="3816214" y="536967"/>
                </a:cubicBezTo>
                <a:cubicBezTo>
                  <a:pt x="3907809" y="518568"/>
                  <a:pt x="3967205" y="505669"/>
                  <a:pt x="3994403" y="498269"/>
                </a:cubicBezTo>
                <a:cubicBezTo>
                  <a:pt x="4021601" y="490870"/>
                  <a:pt x="4050399" y="481170"/>
                  <a:pt x="4080797" y="469171"/>
                </a:cubicBezTo>
                <a:cubicBezTo>
                  <a:pt x="4080797" y="439173"/>
                  <a:pt x="4074598" y="418174"/>
                  <a:pt x="4062199" y="406175"/>
                </a:cubicBezTo>
                <a:cubicBezTo>
                  <a:pt x="4049799" y="394176"/>
                  <a:pt x="4028001" y="388176"/>
                  <a:pt x="3996803" y="388176"/>
                </a:cubicBezTo>
                <a:cubicBezTo>
                  <a:pt x="3956805" y="388176"/>
                  <a:pt x="3926807" y="394576"/>
                  <a:pt x="3906809" y="407375"/>
                </a:cubicBezTo>
                <a:cubicBezTo>
                  <a:pt x="3891209" y="417374"/>
                  <a:pt x="3878610" y="436173"/>
                  <a:pt x="3869011" y="463771"/>
                </a:cubicBezTo>
                <a:lnTo>
                  <a:pt x="3635625" y="439173"/>
                </a:lnTo>
                <a:cubicBezTo>
                  <a:pt x="3644425" y="398375"/>
                  <a:pt x="3657123" y="366277"/>
                  <a:pt x="3673723" y="342879"/>
                </a:cubicBezTo>
                <a:cubicBezTo>
                  <a:pt x="3690321" y="319480"/>
                  <a:pt x="3714220" y="299181"/>
                  <a:pt x="3745418" y="281983"/>
                </a:cubicBezTo>
                <a:cubicBezTo>
                  <a:pt x="3767817" y="269583"/>
                  <a:pt x="3798615" y="259984"/>
                  <a:pt x="3837813" y="253184"/>
                </a:cubicBezTo>
                <a:cubicBezTo>
                  <a:pt x="3877010" y="246385"/>
                  <a:pt x="3919407" y="242985"/>
                  <a:pt x="3965005" y="242985"/>
                </a:cubicBezTo>
                <a:close/>
                <a:moveTo>
                  <a:pt x="2759679" y="242985"/>
                </a:moveTo>
                <a:cubicBezTo>
                  <a:pt x="2863672" y="242985"/>
                  <a:pt x="2942967" y="261584"/>
                  <a:pt x="2997564" y="298782"/>
                </a:cubicBezTo>
                <a:cubicBezTo>
                  <a:pt x="3052161" y="335979"/>
                  <a:pt x="3090458" y="390376"/>
                  <a:pt x="3112457" y="461972"/>
                </a:cubicBezTo>
                <a:lnTo>
                  <a:pt x="2882672" y="492570"/>
                </a:lnTo>
                <a:cubicBezTo>
                  <a:pt x="2875472" y="465371"/>
                  <a:pt x="2862372" y="444873"/>
                  <a:pt x="2843374" y="431073"/>
                </a:cubicBezTo>
                <a:cubicBezTo>
                  <a:pt x="2824375" y="417274"/>
                  <a:pt x="2798876" y="410375"/>
                  <a:pt x="2766878" y="410375"/>
                </a:cubicBezTo>
                <a:cubicBezTo>
                  <a:pt x="2726481" y="410375"/>
                  <a:pt x="2693782" y="424847"/>
                  <a:pt x="2668784" y="453792"/>
                </a:cubicBezTo>
                <a:cubicBezTo>
                  <a:pt x="2643786" y="482737"/>
                  <a:pt x="2631287" y="526558"/>
                  <a:pt x="2631287" y="585255"/>
                </a:cubicBezTo>
                <a:cubicBezTo>
                  <a:pt x="2631287" y="637558"/>
                  <a:pt x="2643685" y="677283"/>
                  <a:pt x="2668484" y="704432"/>
                </a:cubicBezTo>
                <a:cubicBezTo>
                  <a:pt x="2693283" y="731580"/>
                  <a:pt x="2724881" y="745154"/>
                  <a:pt x="2763279" y="745154"/>
                </a:cubicBezTo>
                <a:cubicBezTo>
                  <a:pt x="2795276" y="745154"/>
                  <a:pt x="2822175" y="736955"/>
                  <a:pt x="2843973" y="720556"/>
                </a:cubicBezTo>
                <a:cubicBezTo>
                  <a:pt x="2865772" y="704157"/>
                  <a:pt x="2882071" y="678958"/>
                  <a:pt x="2892871" y="644960"/>
                </a:cubicBezTo>
                <a:lnTo>
                  <a:pt x="3125056" y="671359"/>
                </a:lnTo>
                <a:cubicBezTo>
                  <a:pt x="3112257" y="719756"/>
                  <a:pt x="3091258" y="761653"/>
                  <a:pt x="3062060" y="797051"/>
                </a:cubicBezTo>
                <a:cubicBezTo>
                  <a:pt x="3032862" y="832449"/>
                  <a:pt x="2995564" y="859947"/>
                  <a:pt x="2950167" y="879546"/>
                </a:cubicBezTo>
                <a:cubicBezTo>
                  <a:pt x="2904770" y="899145"/>
                  <a:pt x="2847073" y="908944"/>
                  <a:pt x="2777078" y="908944"/>
                </a:cubicBezTo>
                <a:cubicBezTo>
                  <a:pt x="2709482" y="908944"/>
                  <a:pt x="2653185" y="902651"/>
                  <a:pt x="2608188" y="890064"/>
                </a:cubicBezTo>
                <a:cubicBezTo>
                  <a:pt x="2563190" y="877478"/>
                  <a:pt x="2524493" y="857098"/>
                  <a:pt x="2492095" y="828924"/>
                </a:cubicBezTo>
                <a:cubicBezTo>
                  <a:pt x="2459697" y="800751"/>
                  <a:pt x="2434298" y="767683"/>
                  <a:pt x="2415899" y="729719"/>
                </a:cubicBezTo>
                <a:cubicBezTo>
                  <a:pt x="2397500" y="691756"/>
                  <a:pt x="2388301" y="641404"/>
                  <a:pt x="2388301" y="578664"/>
                </a:cubicBezTo>
                <a:cubicBezTo>
                  <a:pt x="2388301" y="513125"/>
                  <a:pt x="2399501" y="458575"/>
                  <a:pt x="2421899" y="415015"/>
                </a:cubicBezTo>
                <a:cubicBezTo>
                  <a:pt x="2438298" y="383048"/>
                  <a:pt x="2460697" y="354377"/>
                  <a:pt x="2489095" y="329000"/>
                </a:cubicBezTo>
                <a:cubicBezTo>
                  <a:pt x="2517493" y="303623"/>
                  <a:pt x="2546691" y="284742"/>
                  <a:pt x="2576690" y="272355"/>
                </a:cubicBezTo>
                <a:cubicBezTo>
                  <a:pt x="2624287" y="252775"/>
                  <a:pt x="2685283" y="242985"/>
                  <a:pt x="2759679" y="242985"/>
                </a:cubicBezTo>
                <a:close/>
                <a:moveTo>
                  <a:pt x="1917130" y="242985"/>
                </a:moveTo>
                <a:cubicBezTo>
                  <a:pt x="1990325" y="242985"/>
                  <a:pt x="2049122" y="247085"/>
                  <a:pt x="2093519" y="255284"/>
                </a:cubicBezTo>
                <a:cubicBezTo>
                  <a:pt x="2137917" y="263484"/>
                  <a:pt x="2174915" y="280583"/>
                  <a:pt x="2204512" y="306581"/>
                </a:cubicBezTo>
                <a:cubicBezTo>
                  <a:pt x="2225311" y="324580"/>
                  <a:pt x="2241711" y="350078"/>
                  <a:pt x="2253709" y="383076"/>
                </a:cubicBezTo>
                <a:cubicBezTo>
                  <a:pt x="2265708" y="416074"/>
                  <a:pt x="2271708" y="447572"/>
                  <a:pt x="2271708" y="477571"/>
                </a:cubicBezTo>
                <a:lnTo>
                  <a:pt x="2271708" y="758953"/>
                </a:lnTo>
                <a:cubicBezTo>
                  <a:pt x="2271708" y="788952"/>
                  <a:pt x="2273608" y="812450"/>
                  <a:pt x="2277408" y="829449"/>
                </a:cubicBezTo>
                <a:cubicBezTo>
                  <a:pt x="2281208" y="846448"/>
                  <a:pt x="2289507" y="868147"/>
                  <a:pt x="2302306" y="894545"/>
                </a:cubicBezTo>
                <a:lnTo>
                  <a:pt x="2073121" y="894545"/>
                </a:lnTo>
                <a:cubicBezTo>
                  <a:pt x="2063921" y="878146"/>
                  <a:pt x="2057921" y="865647"/>
                  <a:pt x="2055122" y="857048"/>
                </a:cubicBezTo>
                <a:cubicBezTo>
                  <a:pt x="2052322" y="848448"/>
                  <a:pt x="2049522" y="834949"/>
                  <a:pt x="2046722" y="816550"/>
                </a:cubicBezTo>
                <a:cubicBezTo>
                  <a:pt x="2014724" y="847348"/>
                  <a:pt x="1982926" y="869347"/>
                  <a:pt x="1951328" y="882546"/>
                </a:cubicBezTo>
                <a:cubicBezTo>
                  <a:pt x="1908130" y="900145"/>
                  <a:pt x="1857934" y="908944"/>
                  <a:pt x="1800737" y="908944"/>
                </a:cubicBezTo>
                <a:cubicBezTo>
                  <a:pt x="1724742" y="908944"/>
                  <a:pt x="1667045" y="891345"/>
                  <a:pt x="1627648" y="856148"/>
                </a:cubicBezTo>
                <a:cubicBezTo>
                  <a:pt x="1588250" y="820950"/>
                  <a:pt x="1568551" y="777552"/>
                  <a:pt x="1568551" y="725956"/>
                </a:cubicBezTo>
                <a:cubicBezTo>
                  <a:pt x="1568551" y="677558"/>
                  <a:pt x="1582750" y="637761"/>
                  <a:pt x="1611149" y="606563"/>
                </a:cubicBezTo>
                <a:cubicBezTo>
                  <a:pt x="1639547" y="575365"/>
                  <a:pt x="1691943" y="552166"/>
                  <a:pt x="1768339" y="536967"/>
                </a:cubicBezTo>
                <a:cubicBezTo>
                  <a:pt x="1859933" y="518568"/>
                  <a:pt x="1919330" y="505669"/>
                  <a:pt x="1946528" y="498269"/>
                </a:cubicBezTo>
                <a:cubicBezTo>
                  <a:pt x="1973727" y="490870"/>
                  <a:pt x="2002525" y="481170"/>
                  <a:pt x="2032923" y="469171"/>
                </a:cubicBezTo>
                <a:cubicBezTo>
                  <a:pt x="2032923" y="439173"/>
                  <a:pt x="2026723" y="418174"/>
                  <a:pt x="2014324" y="406175"/>
                </a:cubicBezTo>
                <a:cubicBezTo>
                  <a:pt x="2001925" y="394176"/>
                  <a:pt x="1980127" y="388176"/>
                  <a:pt x="1948928" y="388176"/>
                </a:cubicBezTo>
                <a:cubicBezTo>
                  <a:pt x="1908930" y="388176"/>
                  <a:pt x="1878932" y="394576"/>
                  <a:pt x="1858933" y="407375"/>
                </a:cubicBezTo>
                <a:cubicBezTo>
                  <a:pt x="1843335" y="417374"/>
                  <a:pt x="1830735" y="436173"/>
                  <a:pt x="1821136" y="463771"/>
                </a:cubicBezTo>
                <a:lnTo>
                  <a:pt x="1587750" y="439173"/>
                </a:lnTo>
                <a:cubicBezTo>
                  <a:pt x="1596550" y="398375"/>
                  <a:pt x="1609249" y="366277"/>
                  <a:pt x="1625847" y="342879"/>
                </a:cubicBezTo>
                <a:cubicBezTo>
                  <a:pt x="1642447" y="319480"/>
                  <a:pt x="1666345" y="299181"/>
                  <a:pt x="1697543" y="281983"/>
                </a:cubicBezTo>
                <a:cubicBezTo>
                  <a:pt x="1719942" y="269583"/>
                  <a:pt x="1750741" y="259984"/>
                  <a:pt x="1789938" y="253184"/>
                </a:cubicBezTo>
                <a:cubicBezTo>
                  <a:pt x="1829135" y="246385"/>
                  <a:pt x="1871533" y="242985"/>
                  <a:pt x="1917130" y="242985"/>
                </a:cubicBezTo>
                <a:close/>
                <a:moveTo>
                  <a:pt x="1422351" y="242985"/>
                </a:moveTo>
                <a:cubicBezTo>
                  <a:pt x="1458348" y="242985"/>
                  <a:pt x="1497746" y="254184"/>
                  <a:pt x="1540543" y="276583"/>
                </a:cubicBezTo>
                <a:lnTo>
                  <a:pt x="1464948" y="450572"/>
                </a:lnTo>
                <a:cubicBezTo>
                  <a:pt x="1436150" y="438573"/>
                  <a:pt x="1413351" y="432573"/>
                  <a:pt x="1396552" y="432573"/>
                </a:cubicBezTo>
                <a:cubicBezTo>
                  <a:pt x="1364554" y="432573"/>
                  <a:pt x="1339756" y="445773"/>
                  <a:pt x="1322157" y="472171"/>
                </a:cubicBezTo>
                <a:cubicBezTo>
                  <a:pt x="1296959" y="509369"/>
                  <a:pt x="1284360" y="578964"/>
                  <a:pt x="1284360" y="680958"/>
                </a:cubicBezTo>
                <a:lnTo>
                  <a:pt x="1284360" y="894545"/>
                </a:lnTo>
                <a:lnTo>
                  <a:pt x="1038974" y="894545"/>
                </a:lnTo>
                <a:lnTo>
                  <a:pt x="1038974" y="257384"/>
                </a:lnTo>
                <a:lnTo>
                  <a:pt x="1267560" y="257384"/>
                </a:lnTo>
                <a:lnTo>
                  <a:pt x="1267560" y="361778"/>
                </a:lnTo>
                <a:cubicBezTo>
                  <a:pt x="1289559" y="316580"/>
                  <a:pt x="1312257" y="285482"/>
                  <a:pt x="1335656" y="268483"/>
                </a:cubicBezTo>
                <a:cubicBezTo>
                  <a:pt x="1359054" y="251484"/>
                  <a:pt x="1387953" y="242985"/>
                  <a:pt x="1422351" y="242985"/>
                </a:cubicBezTo>
                <a:close/>
                <a:moveTo>
                  <a:pt x="3245849" y="14999"/>
                </a:moveTo>
                <a:lnTo>
                  <a:pt x="3490034" y="14999"/>
                </a:lnTo>
                <a:lnTo>
                  <a:pt x="3490034" y="181189"/>
                </a:lnTo>
                <a:lnTo>
                  <a:pt x="3245849" y="181189"/>
                </a:lnTo>
                <a:close/>
                <a:moveTo>
                  <a:pt x="473971" y="0"/>
                </a:moveTo>
                <a:cubicBezTo>
                  <a:pt x="571166" y="0"/>
                  <a:pt x="643862" y="8799"/>
                  <a:pt x="692058" y="26398"/>
                </a:cubicBezTo>
                <a:cubicBezTo>
                  <a:pt x="740255" y="43997"/>
                  <a:pt x="780253" y="71295"/>
                  <a:pt x="812052" y="108293"/>
                </a:cubicBezTo>
                <a:cubicBezTo>
                  <a:pt x="843849" y="145291"/>
                  <a:pt x="867747" y="192188"/>
                  <a:pt x="883746" y="248985"/>
                </a:cubicBezTo>
                <a:lnTo>
                  <a:pt x="621562" y="295782"/>
                </a:lnTo>
                <a:cubicBezTo>
                  <a:pt x="610763" y="262584"/>
                  <a:pt x="592464" y="237185"/>
                  <a:pt x="566666" y="219586"/>
                </a:cubicBezTo>
                <a:cubicBezTo>
                  <a:pt x="540868" y="201987"/>
                  <a:pt x="507969" y="193188"/>
                  <a:pt x="467972" y="193188"/>
                </a:cubicBezTo>
                <a:cubicBezTo>
                  <a:pt x="408375" y="193188"/>
                  <a:pt x="360878" y="213887"/>
                  <a:pt x="325480" y="255284"/>
                </a:cubicBezTo>
                <a:cubicBezTo>
                  <a:pt x="290082" y="296682"/>
                  <a:pt x="272384" y="362178"/>
                  <a:pt x="272384" y="451772"/>
                </a:cubicBezTo>
                <a:cubicBezTo>
                  <a:pt x="272384" y="546966"/>
                  <a:pt x="290282" y="614962"/>
                  <a:pt x="326080" y="655760"/>
                </a:cubicBezTo>
                <a:cubicBezTo>
                  <a:pt x="361878" y="696557"/>
                  <a:pt x="411775" y="716956"/>
                  <a:pt x="475771" y="716956"/>
                </a:cubicBezTo>
                <a:cubicBezTo>
                  <a:pt x="506169" y="716956"/>
                  <a:pt x="535167" y="712556"/>
                  <a:pt x="562766" y="703757"/>
                </a:cubicBezTo>
                <a:cubicBezTo>
                  <a:pt x="590365" y="694957"/>
                  <a:pt x="621962" y="679958"/>
                  <a:pt x="657560" y="658760"/>
                </a:cubicBezTo>
                <a:lnTo>
                  <a:pt x="657560" y="575965"/>
                </a:lnTo>
                <a:lnTo>
                  <a:pt x="475771" y="575965"/>
                </a:lnTo>
                <a:lnTo>
                  <a:pt x="475771" y="392976"/>
                </a:lnTo>
                <a:lnTo>
                  <a:pt x="895745" y="392976"/>
                </a:lnTo>
                <a:lnTo>
                  <a:pt x="895745" y="767953"/>
                </a:lnTo>
                <a:cubicBezTo>
                  <a:pt x="815351" y="822750"/>
                  <a:pt x="744255" y="860047"/>
                  <a:pt x="682458" y="879846"/>
                </a:cubicBezTo>
                <a:cubicBezTo>
                  <a:pt x="620662" y="899645"/>
                  <a:pt x="547367" y="909544"/>
                  <a:pt x="462572" y="909544"/>
                </a:cubicBezTo>
                <a:cubicBezTo>
                  <a:pt x="358178" y="909544"/>
                  <a:pt x="273083" y="891745"/>
                  <a:pt x="207288" y="856148"/>
                </a:cubicBezTo>
                <a:cubicBezTo>
                  <a:pt x="141492" y="820550"/>
                  <a:pt x="90495" y="767553"/>
                  <a:pt x="54297" y="697157"/>
                </a:cubicBezTo>
                <a:cubicBezTo>
                  <a:pt x="18099" y="626762"/>
                  <a:pt x="0" y="545966"/>
                  <a:pt x="0" y="454772"/>
                </a:cubicBezTo>
                <a:cubicBezTo>
                  <a:pt x="0" y="358778"/>
                  <a:pt x="19799" y="275283"/>
                  <a:pt x="59397" y="204287"/>
                </a:cubicBezTo>
                <a:cubicBezTo>
                  <a:pt x="98994" y="133292"/>
                  <a:pt x="156991" y="79395"/>
                  <a:pt x="233386" y="42597"/>
                </a:cubicBezTo>
                <a:cubicBezTo>
                  <a:pt x="292982" y="14199"/>
                  <a:pt x="373177" y="0"/>
                  <a:pt x="473971" y="0"/>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97125" rtl="0" eaLnBrk="1" fontAlgn="auto" latinLnBrk="0" hangingPunct="1">
              <a:lnSpc>
                <a:spcPct val="100000"/>
              </a:lnSpc>
              <a:spcBef>
                <a:spcPts val="0"/>
              </a:spcBef>
              <a:spcAft>
                <a:spcPts val="0"/>
              </a:spcAft>
              <a:buClrTx/>
              <a:buSzTx/>
              <a:buFontTx/>
              <a:buNone/>
              <a:tabLst/>
              <a:defRPr/>
            </a:pPr>
            <a:endParaRPr kumimoji="0" lang="es-CO" sz="1977"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05834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E56F7-5E87-DB8A-B059-B435DFC99D67}"/>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36FD81CA-EF97-2719-D191-8CD4C2C615D7}"/>
              </a:ext>
            </a:extLst>
          </p:cNvPr>
          <p:cNvSpPr txBox="1">
            <a:spLocks/>
          </p:cNvSpPr>
          <p:nvPr/>
        </p:nvSpPr>
        <p:spPr>
          <a:xfrm>
            <a:off x="780511" y="3732645"/>
            <a:ext cx="10630977" cy="714687"/>
          </a:xfrm>
          <a:prstGeom prst="rect">
            <a:avLst/>
          </a:prstGeom>
        </p:spPr>
        <p:txBody>
          <a:bodyPr vert="horz" lIns="127124" tIns="63562" rIns="127124" bIns="63562" rtlCol="0" anchor="ctr">
            <a:noAutofit/>
          </a:bodyPr>
          <a:lstStyle>
            <a:lvl1pPr algn="ctr" defTabSz="1462704" rtl="0" eaLnBrk="1" latinLnBrk="0" hangingPunct="1">
              <a:spcBef>
                <a:spcPct val="0"/>
              </a:spcBef>
              <a:buNone/>
              <a:defRPr sz="7000" kern="1200">
                <a:solidFill>
                  <a:schemeClr val="tx1"/>
                </a:solidFill>
                <a:latin typeface="+mj-lt"/>
                <a:ea typeface="+mj-ea"/>
                <a:cs typeface="+mj-cs"/>
              </a:defRPr>
            </a:lvl1pPr>
          </a:lstStyle>
          <a:p>
            <a:pPr algn="r" defTabSz="1271529">
              <a:defRPr/>
            </a:pPr>
            <a:r>
              <a:rPr lang="es-ES" sz="6000">
                <a:solidFill>
                  <a:srgbClr val="C00000"/>
                </a:solidFill>
                <a:latin typeface="Impact"/>
              </a:rPr>
              <a:t>5. </a:t>
            </a:r>
            <a:r>
              <a:rPr lang="es-419" sz="6000">
                <a:solidFill>
                  <a:srgbClr val="002060"/>
                </a:solidFill>
                <a:latin typeface="Impact"/>
              </a:rPr>
              <a:t>Aprobación</a:t>
            </a:r>
            <a:r>
              <a:rPr lang="es-419" sz="6000">
                <a:solidFill>
                  <a:srgbClr val="C00000"/>
                </a:solidFill>
                <a:latin typeface="Impact"/>
              </a:rPr>
              <a:t> V.3 </a:t>
            </a:r>
            <a:endParaRPr lang="es-419" sz="6000">
              <a:solidFill>
                <a:srgbClr val="C00000"/>
              </a:solidFill>
              <a:latin typeface="Impact" panose="020B0806030902050204" pitchFamily="34" charset="0"/>
            </a:endParaRPr>
          </a:p>
          <a:p>
            <a:pPr algn="r" defTabSz="1271529">
              <a:defRPr/>
            </a:pPr>
            <a:r>
              <a:rPr lang="es-419" sz="6000">
                <a:solidFill>
                  <a:srgbClr val="C00000"/>
                </a:solidFill>
                <a:latin typeface="Impact"/>
              </a:rPr>
              <a:t>Programa de Transparencia y Ética Pública 2024</a:t>
            </a:r>
          </a:p>
          <a:p>
            <a:pPr algn="r" defTabSz="1271529">
              <a:defRPr/>
            </a:pPr>
            <a:endParaRPr lang="es-419" sz="6000" b="1">
              <a:solidFill>
                <a:srgbClr val="C00000"/>
              </a:solidFill>
              <a:latin typeface="Oswald" panose="00000500000000000000" pitchFamily="2" charset="0"/>
              <a:ea typeface="Arial Unicode MS"/>
              <a:cs typeface="Calibri"/>
            </a:endParaRPr>
          </a:p>
          <a:p>
            <a:pPr algn="r" defTabSz="1271529">
              <a:defRPr/>
            </a:pPr>
            <a:endParaRPr lang="es-ES" sz="6000" b="1">
              <a:solidFill>
                <a:srgbClr val="C00000"/>
              </a:solidFill>
              <a:latin typeface="Oswald" panose="00000500000000000000" pitchFamily="2" charset="0"/>
              <a:ea typeface="Arial Unicode MS"/>
              <a:cs typeface="Calibri"/>
            </a:endParaRPr>
          </a:p>
        </p:txBody>
      </p:sp>
      <p:sp>
        <p:nvSpPr>
          <p:cNvPr id="3" name="CuadroTexto 2">
            <a:extLst>
              <a:ext uri="{FF2B5EF4-FFF2-40B4-BE49-F238E27FC236}">
                <a16:creationId xmlns:a16="http://schemas.microsoft.com/office/drawing/2014/main" id="{EDBA7054-5DA0-58CF-4125-1EC94F49FB3E}"/>
              </a:ext>
            </a:extLst>
          </p:cNvPr>
          <p:cNvSpPr txBox="1"/>
          <p:nvPr/>
        </p:nvSpPr>
        <p:spPr>
          <a:xfrm>
            <a:off x="5310553" y="4606168"/>
            <a:ext cx="6002216" cy="369332"/>
          </a:xfrm>
          <a:prstGeom prst="rect">
            <a:avLst/>
          </a:prstGeom>
          <a:noFill/>
        </p:spPr>
        <p:txBody>
          <a:bodyPr wrap="square" rtlCol="0">
            <a:spAutoFit/>
          </a:bodyPr>
          <a:lstStyle/>
          <a:p>
            <a:pPr algn="r"/>
            <a:r>
              <a:rPr lang="es-MX">
                <a:latin typeface="Lexend Deca"/>
              </a:rPr>
              <a:t>Oficina Asesora de Planeación</a:t>
            </a:r>
            <a:endParaRPr lang="es-419">
              <a:latin typeface="Lexend Deca"/>
            </a:endParaRPr>
          </a:p>
        </p:txBody>
      </p:sp>
    </p:spTree>
    <p:extLst>
      <p:ext uri="{BB962C8B-B14F-4D97-AF65-F5344CB8AC3E}">
        <p14:creationId xmlns:p14="http://schemas.microsoft.com/office/powerpoint/2010/main" val="515138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5309D822-0CDC-28E3-7F06-07DD46B954FA}"/>
              </a:ext>
            </a:extLst>
          </p:cNvPr>
          <p:cNvSpPr txBox="1"/>
          <p:nvPr/>
        </p:nvSpPr>
        <p:spPr>
          <a:xfrm>
            <a:off x="1716798" y="699763"/>
            <a:ext cx="8758404" cy="3785652"/>
          </a:xfrm>
          <a:prstGeom prst="rect">
            <a:avLst/>
          </a:prstGeom>
          <a:noFill/>
        </p:spPr>
        <p:txBody>
          <a:bodyPr wrap="square">
            <a:spAutoFit/>
          </a:bodyPr>
          <a:lstStyle/>
          <a:p>
            <a:pPr algn="ctr" defTabSz="1271320">
              <a:defRPr/>
            </a:pPr>
            <a:r>
              <a:rPr lang="es-CO" sz="8000">
                <a:solidFill>
                  <a:schemeClr val="bg1"/>
                </a:solidFill>
                <a:latin typeface="Impact" panose="020B0806030902050204" pitchFamily="34" charset="0"/>
                <a:ea typeface="+mj-ea"/>
                <a:cs typeface="+mj-cs"/>
              </a:rPr>
              <a:t>Ajustes  Programa Transparencia y Ética Pública</a:t>
            </a:r>
          </a:p>
        </p:txBody>
      </p:sp>
      <p:sp>
        <p:nvSpPr>
          <p:cNvPr id="5" name="Rectángulo 4">
            <a:extLst>
              <a:ext uri="{FF2B5EF4-FFF2-40B4-BE49-F238E27FC236}">
                <a16:creationId xmlns:a16="http://schemas.microsoft.com/office/drawing/2014/main" id="{64940ED7-551B-1C4A-9C9B-9BF0A67D7B4B}"/>
              </a:ext>
            </a:extLst>
          </p:cNvPr>
          <p:cNvSpPr/>
          <p:nvPr/>
        </p:nvSpPr>
        <p:spPr>
          <a:xfrm>
            <a:off x="5100734" y="4760807"/>
            <a:ext cx="1990532" cy="396612"/>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s-ES">
                <a:solidFill>
                  <a:srgbClr val="C00000"/>
                </a:solidFill>
                <a:latin typeface="Impact" panose="020B0806030902050204" pitchFamily="34" charset="0"/>
              </a:rPr>
              <a:t>V3-2024</a:t>
            </a:r>
            <a:endParaRPr lang="es-CO">
              <a:solidFill>
                <a:srgbClr val="C00000"/>
              </a:solidFill>
              <a:latin typeface="Impact" panose="020B0806030902050204" pitchFamily="34" charset="0"/>
            </a:endParaRPr>
          </a:p>
        </p:txBody>
      </p:sp>
    </p:spTree>
    <p:extLst>
      <p:ext uri="{BB962C8B-B14F-4D97-AF65-F5344CB8AC3E}">
        <p14:creationId xmlns:p14="http://schemas.microsoft.com/office/powerpoint/2010/main" val="1712848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uadroTexto 9">
            <a:extLst>
              <a:ext uri="{FF2B5EF4-FFF2-40B4-BE49-F238E27FC236}">
                <a16:creationId xmlns:a16="http://schemas.microsoft.com/office/drawing/2014/main" id="{1E793CC0-DBE3-7BC2-19C2-D1CA5040ACA0}"/>
              </a:ext>
            </a:extLst>
          </p:cNvPr>
          <p:cNvSpPr txBox="1"/>
          <p:nvPr/>
        </p:nvSpPr>
        <p:spPr>
          <a:xfrm>
            <a:off x="709006" y="303081"/>
            <a:ext cx="9208166" cy="931665"/>
          </a:xfrm>
          <a:prstGeom prst="rect">
            <a:avLst/>
          </a:prstGeom>
          <a:noFill/>
        </p:spPr>
        <p:txBody>
          <a:bodyPr wrap="square">
            <a:spAutoFit/>
          </a:bodyPr>
          <a:lstStyle/>
          <a:p>
            <a:r>
              <a:rPr lang="es-CO" sz="2727" b="1">
                <a:solidFill>
                  <a:srgbClr val="C00000"/>
                </a:solidFill>
                <a:latin typeface="Oswald" panose="00000500000000000000" pitchFamily="2" charset="0"/>
                <a:ea typeface="Arial" panose="020B0604020202020204" pitchFamily="34" charset="0"/>
              </a:rPr>
              <a:t>PROGRAMA DE TRANSPARENCIA Y ÉTICA PÚBLICA – PTEP 2024</a:t>
            </a:r>
          </a:p>
          <a:p>
            <a:pPr algn="r"/>
            <a:endParaRPr lang="es-CO" sz="2727" b="1">
              <a:solidFill>
                <a:srgbClr val="C00000"/>
              </a:solidFill>
              <a:latin typeface="Oswald" panose="00000500000000000000" pitchFamily="2" charset="0"/>
              <a:cs typeface="Arial" panose="020B0604020202020204" pitchFamily="34" charset="0"/>
            </a:endParaRPr>
          </a:p>
        </p:txBody>
      </p:sp>
      <p:sp>
        <p:nvSpPr>
          <p:cNvPr id="11" name="CuadroTexto 10">
            <a:extLst>
              <a:ext uri="{FF2B5EF4-FFF2-40B4-BE49-F238E27FC236}">
                <a16:creationId xmlns:a16="http://schemas.microsoft.com/office/drawing/2014/main" id="{EADAF924-E913-BEB9-4F93-E2E5EB40DD31}"/>
              </a:ext>
            </a:extLst>
          </p:cNvPr>
          <p:cNvSpPr txBox="1"/>
          <p:nvPr/>
        </p:nvSpPr>
        <p:spPr>
          <a:xfrm>
            <a:off x="924636" y="1238363"/>
            <a:ext cx="7163564" cy="4587260"/>
          </a:xfrm>
          <a:prstGeom prst="rect">
            <a:avLst/>
          </a:prstGeom>
          <a:noFill/>
        </p:spPr>
        <p:txBody>
          <a:bodyPr wrap="square" lIns="62336" tIns="31168" rIns="62336" bIns="31168" rtlCol="0" anchor="t">
            <a:spAutoFit/>
          </a:bodyPr>
          <a:lstStyle/>
          <a:p>
            <a:r>
              <a:rPr lang="es-MX" sz="2400">
                <a:solidFill>
                  <a:srgbClr val="C00000"/>
                </a:solidFill>
                <a:latin typeface="Oswald"/>
                <a:cs typeface="Arial"/>
              </a:rPr>
              <a:t>EJES ESTRATÉGICOS Y COMPONENTES</a:t>
            </a:r>
          </a:p>
          <a:p>
            <a:endParaRPr lang="es-MX">
              <a:latin typeface="Lexend Deca"/>
              <a:cs typeface="Arial" panose="020B0604020202020204" pitchFamily="34" charset="0"/>
            </a:endParaRPr>
          </a:p>
          <a:p>
            <a:pPr marL="297815" indent="-297815">
              <a:buAutoNum type="arabicPeriod"/>
            </a:pPr>
            <a:r>
              <a:rPr lang="es-MX" b="1">
                <a:latin typeface="Lexend Deca"/>
                <a:cs typeface="Arial"/>
              </a:rPr>
              <a:t>TRANSPARENCIA</a:t>
            </a:r>
          </a:p>
          <a:p>
            <a:pPr marL="746125" lvl="1" indent="-247650">
              <a:buFont typeface="Arial" panose="020B0604020202020204" pitchFamily="34" charset="0"/>
              <a:buChar char="•"/>
            </a:pPr>
            <a:r>
              <a:rPr lang="es-MX">
                <a:latin typeface="Lexend Deca"/>
                <a:cs typeface="Arial"/>
              </a:rPr>
              <a:t>Acceso a la información pública</a:t>
            </a:r>
          </a:p>
          <a:p>
            <a:pPr marL="746125" lvl="1" indent="-247650">
              <a:buFont typeface="Arial" panose="020B0604020202020204" pitchFamily="34" charset="0"/>
              <a:buChar char="•"/>
            </a:pPr>
            <a:r>
              <a:rPr lang="es-MX">
                <a:latin typeface="Lexend Deca"/>
                <a:cs typeface="Arial"/>
              </a:rPr>
              <a:t>Rendición de cuentas</a:t>
            </a:r>
            <a:endParaRPr lang="es-MX">
              <a:latin typeface="Lexend Deca"/>
              <a:cs typeface="Arial" panose="020B0604020202020204" pitchFamily="34" charset="0"/>
            </a:endParaRPr>
          </a:p>
          <a:p>
            <a:pPr marL="746125" lvl="1" indent="-247650">
              <a:buFont typeface="Arial" panose="020B0604020202020204" pitchFamily="34" charset="0"/>
              <a:buChar char="•"/>
            </a:pPr>
            <a:r>
              <a:rPr lang="es-MX">
                <a:latin typeface="Lexend Deca"/>
                <a:cs typeface="Arial"/>
              </a:rPr>
              <a:t>Mejora en la atención al ciudadano y servicio a la ciudadanía</a:t>
            </a:r>
          </a:p>
          <a:p>
            <a:pPr marL="746125" lvl="1" indent="-247650">
              <a:buFont typeface="Arial" panose="020B0604020202020204" pitchFamily="34" charset="0"/>
              <a:buChar char="•"/>
            </a:pPr>
            <a:r>
              <a:rPr lang="es-MX">
                <a:latin typeface="Lexend Deca"/>
                <a:cs typeface="Arial"/>
              </a:rPr>
              <a:t>Racionalización de trámites</a:t>
            </a:r>
          </a:p>
          <a:p>
            <a:pPr marL="746125" lvl="1" indent="-247650">
              <a:buFont typeface="Arial" panose="020B0604020202020204" pitchFamily="34" charset="0"/>
              <a:buChar char="•"/>
            </a:pPr>
            <a:r>
              <a:rPr lang="es-MX">
                <a:latin typeface="Lexend Deca"/>
                <a:cs typeface="Arial"/>
              </a:rPr>
              <a:t>Apertura de información y datos abiertos</a:t>
            </a:r>
          </a:p>
          <a:p>
            <a:pPr marL="746125" lvl="1" indent="-247650">
              <a:buFont typeface="Arial" panose="020B0604020202020204" pitchFamily="34" charset="0"/>
              <a:buChar char="•"/>
            </a:pPr>
            <a:r>
              <a:rPr lang="es-MX">
                <a:latin typeface="Lexend Deca"/>
                <a:cs typeface="Arial"/>
              </a:rPr>
              <a:t>Participación e innovación</a:t>
            </a:r>
            <a:endParaRPr lang="es-MX">
              <a:latin typeface="Lexend Deca"/>
              <a:cs typeface="Arial" panose="020B0604020202020204" pitchFamily="34" charset="0"/>
            </a:endParaRPr>
          </a:p>
          <a:p>
            <a:pPr marL="247650" indent="-247650">
              <a:buFont typeface="Arial" panose="020B0604020202020204" pitchFamily="34" charset="0"/>
              <a:buChar char="•"/>
            </a:pPr>
            <a:endParaRPr lang="es-MX">
              <a:latin typeface="Lexend Deca"/>
              <a:cs typeface="Arial" panose="020B0604020202020204" pitchFamily="34" charset="0"/>
            </a:endParaRPr>
          </a:p>
          <a:p>
            <a:r>
              <a:rPr lang="es-MX" b="1">
                <a:latin typeface="Lexend Deca"/>
                <a:cs typeface="Arial"/>
              </a:rPr>
              <a:t>2. INTEGRIDAD</a:t>
            </a:r>
          </a:p>
          <a:p>
            <a:pPr marL="746125" lvl="1" indent="-247650">
              <a:buFont typeface="Arial" panose="020B0604020202020204" pitchFamily="34" charset="0"/>
              <a:buChar char="•"/>
            </a:pPr>
            <a:r>
              <a:rPr lang="es-MX">
                <a:latin typeface="Lexend Deca"/>
                <a:cs typeface="Arial"/>
              </a:rPr>
              <a:t>Fortalecimiento de una cultura de integridad</a:t>
            </a:r>
          </a:p>
          <a:p>
            <a:endParaRPr lang="es-MX" b="1">
              <a:latin typeface="Lexend Deca"/>
              <a:cs typeface="Arial" panose="020B0604020202020204" pitchFamily="34" charset="0"/>
            </a:endParaRPr>
          </a:p>
          <a:p>
            <a:r>
              <a:rPr lang="es-MX" b="1">
                <a:latin typeface="Lexend Deca"/>
                <a:cs typeface="Arial"/>
              </a:rPr>
              <a:t>3. MONITOREO Y CONTROL</a:t>
            </a:r>
          </a:p>
          <a:p>
            <a:pPr marL="746125" lvl="1" indent="-247650">
              <a:buFont typeface="Arial" panose="020B0604020202020204" pitchFamily="34" charset="0"/>
              <a:buChar char="•"/>
            </a:pPr>
            <a:r>
              <a:rPr lang="es-MX">
                <a:latin typeface="Lexend Deca"/>
                <a:cs typeface="Arial"/>
              </a:rPr>
              <a:t>Gestión de riesgos de corrupción</a:t>
            </a:r>
          </a:p>
          <a:p>
            <a:pPr marL="746125" lvl="1" indent="-247650">
              <a:buFont typeface="Arial" panose="020B0604020202020204" pitchFamily="34" charset="0"/>
              <a:buChar char="•"/>
            </a:pPr>
            <a:r>
              <a:rPr lang="es-MX">
                <a:latin typeface="Lexend Deca"/>
                <a:cs typeface="Arial"/>
              </a:rPr>
              <a:t>Medidas de debida diligencia</a:t>
            </a:r>
          </a:p>
        </p:txBody>
      </p:sp>
    </p:spTree>
    <p:extLst>
      <p:ext uri="{BB962C8B-B14F-4D97-AF65-F5344CB8AC3E}">
        <p14:creationId xmlns:p14="http://schemas.microsoft.com/office/powerpoint/2010/main" val="42871050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1">
            <a:extLst>
              <a:ext uri="{FF2B5EF4-FFF2-40B4-BE49-F238E27FC236}">
                <a16:creationId xmlns:a16="http://schemas.microsoft.com/office/drawing/2014/main" id="{6352C421-5360-EAEE-C08D-4F3775045132}"/>
              </a:ext>
            </a:extLst>
          </p:cNvPr>
          <p:cNvGraphicFramePr>
            <a:graphicFrameLocks noGrp="1"/>
          </p:cNvGraphicFramePr>
          <p:nvPr/>
        </p:nvGraphicFramePr>
        <p:xfrm>
          <a:off x="511444" y="154982"/>
          <a:ext cx="10693831" cy="6850344"/>
        </p:xfrm>
        <a:graphic>
          <a:graphicData uri="http://schemas.openxmlformats.org/drawingml/2006/table">
            <a:tbl>
              <a:tblPr>
                <a:tableStyleId>{D7AC3CCA-C797-4891-BE02-D94E43425B78}</a:tableStyleId>
              </a:tblPr>
              <a:tblGrid>
                <a:gridCol w="428202">
                  <a:extLst>
                    <a:ext uri="{9D8B030D-6E8A-4147-A177-3AD203B41FA5}">
                      <a16:colId xmlns:a16="http://schemas.microsoft.com/office/drawing/2014/main" val="2935062460"/>
                    </a:ext>
                  </a:extLst>
                </a:gridCol>
                <a:gridCol w="1551037">
                  <a:extLst>
                    <a:ext uri="{9D8B030D-6E8A-4147-A177-3AD203B41FA5}">
                      <a16:colId xmlns:a16="http://schemas.microsoft.com/office/drawing/2014/main" val="3625966151"/>
                    </a:ext>
                  </a:extLst>
                </a:gridCol>
                <a:gridCol w="1991132">
                  <a:extLst>
                    <a:ext uri="{9D8B030D-6E8A-4147-A177-3AD203B41FA5}">
                      <a16:colId xmlns:a16="http://schemas.microsoft.com/office/drawing/2014/main" val="48864768"/>
                    </a:ext>
                  </a:extLst>
                </a:gridCol>
                <a:gridCol w="1712802">
                  <a:extLst>
                    <a:ext uri="{9D8B030D-6E8A-4147-A177-3AD203B41FA5}">
                      <a16:colId xmlns:a16="http://schemas.microsoft.com/office/drawing/2014/main" val="3928563240"/>
                    </a:ext>
                  </a:extLst>
                </a:gridCol>
                <a:gridCol w="1376634">
                  <a:extLst>
                    <a:ext uri="{9D8B030D-6E8A-4147-A177-3AD203B41FA5}">
                      <a16:colId xmlns:a16="http://schemas.microsoft.com/office/drawing/2014/main" val="1546710325"/>
                    </a:ext>
                  </a:extLst>
                </a:gridCol>
                <a:gridCol w="2657630">
                  <a:extLst>
                    <a:ext uri="{9D8B030D-6E8A-4147-A177-3AD203B41FA5}">
                      <a16:colId xmlns:a16="http://schemas.microsoft.com/office/drawing/2014/main" val="2561565368"/>
                    </a:ext>
                  </a:extLst>
                </a:gridCol>
                <a:gridCol w="976394">
                  <a:extLst>
                    <a:ext uri="{9D8B030D-6E8A-4147-A177-3AD203B41FA5}">
                      <a16:colId xmlns:a16="http://schemas.microsoft.com/office/drawing/2014/main" val="228137211"/>
                    </a:ext>
                  </a:extLst>
                </a:gridCol>
              </a:tblGrid>
              <a:tr h="519825">
                <a:tc gridSpan="7">
                  <a:txBody>
                    <a:bodyPr/>
                    <a:lstStyle/>
                    <a:p>
                      <a:pPr algn="ctr" fontAlgn="ctr"/>
                      <a:r>
                        <a:rPr lang="es-419" sz="1800" b="1" u="none" strike="noStrike">
                          <a:effectLst/>
                        </a:rPr>
                        <a:t>AJUSTES PROGRAMA DE TRANSPARENCIA Y ÉTICA PÚBLICA V. 3</a:t>
                      </a:r>
                      <a:endParaRPr lang="es-419" sz="1800" b="1" i="0" u="none" strike="noStrike">
                        <a:solidFill>
                          <a:srgbClr val="000000"/>
                        </a:solidFill>
                        <a:effectLst/>
                        <a:latin typeface="Arial" panose="020B0604020202020204" pitchFamily="34" charset="0"/>
                      </a:endParaRPr>
                    </a:p>
                  </a:txBody>
                  <a:tcPr marL="4614" marR="4614" marT="4614" marB="0" anchor="ctr">
                    <a:solidFill>
                      <a:schemeClr val="bg1"/>
                    </a:solidFill>
                  </a:tcPr>
                </a:tc>
                <a:tc hMerge="1">
                  <a:txBody>
                    <a:bodyPr/>
                    <a:lstStyle/>
                    <a:p>
                      <a:endParaRPr lang="es-419"/>
                    </a:p>
                  </a:txBody>
                  <a:tcPr/>
                </a:tc>
                <a:tc hMerge="1">
                  <a:txBody>
                    <a:bodyPr/>
                    <a:lstStyle/>
                    <a:p>
                      <a:endParaRPr lang="es-419"/>
                    </a:p>
                  </a:txBody>
                  <a:tcPr/>
                </a:tc>
                <a:tc hMerge="1">
                  <a:txBody>
                    <a:bodyPr/>
                    <a:lstStyle/>
                    <a:p>
                      <a:endParaRPr lang="es-419"/>
                    </a:p>
                  </a:txBody>
                  <a:tcPr/>
                </a:tc>
                <a:tc hMerge="1">
                  <a:txBody>
                    <a:bodyPr/>
                    <a:lstStyle/>
                    <a:p>
                      <a:endParaRPr lang="es-419"/>
                    </a:p>
                  </a:txBody>
                  <a:tcPr/>
                </a:tc>
                <a:tc hMerge="1">
                  <a:txBody>
                    <a:bodyPr/>
                    <a:lstStyle/>
                    <a:p>
                      <a:endParaRPr lang="es-419"/>
                    </a:p>
                  </a:txBody>
                  <a:tcPr/>
                </a:tc>
                <a:tc hMerge="1">
                  <a:txBody>
                    <a:bodyPr/>
                    <a:lstStyle/>
                    <a:p>
                      <a:endParaRPr lang="es-419"/>
                    </a:p>
                  </a:txBody>
                  <a:tcPr/>
                </a:tc>
                <a:extLst>
                  <a:ext uri="{0D108BD9-81ED-4DB2-BD59-A6C34878D82A}">
                    <a16:rowId xmlns:a16="http://schemas.microsoft.com/office/drawing/2014/main" val="3579372070"/>
                  </a:ext>
                </a:extLst>
              </a:tr>
              <a:tr h="481639">
                <a:tc>
                  <a:txBody>
                    <a:bodyPr/>
                    <a:lstStyle/>
                    <a:p>
                      <a:pPr algn="ctr" rtl="0" fontAlgn="ctr"/>
                      <a:r>
                        <a:rPr lang="es-419" sz="1400" b="1" u="none" strike="noStrike">
                          <a:solidFill>
                            <a:schemeClr val="bg1"/>
                          </a:solidFill>
                          <a:effectLst/>
                        </a:rPr>
                        <a:t>ITEM</a:t>
                      </a:r>
                      <a:endParaRPr lang="es-419" sz="1400" b="1" i="0" u="none" strike="noStrike">
                        <a:solidFill>
                          <a:schemeClr val="bg1"/>
                        </a:solidFill>
                        <a:effectLst/>
                        <a:latin typeface="Calibri" panose="020F0502020204030204" pitchFamily="34" charset="0"/>
                      </a:endParaRPr>
                    </a:p>
                  </a:txBody>
                  <a:tcPr marL="4614" marR="4614" marT="4614" marB="0" anchor="ctr">
                    <a:solidFill>
                      <a:srgbClr val="FF0000"/>
                    </a:solidFill>
                  </a:tcPr>
                </a:tc>
                <a:tc>
                  <a:txBody>
                    <a:bodyPr/>
                    <a:lstStyle/>
                    <a:p>
                      <a:pPr algn="ctr" rtl="0" fontAlgn="ctr"/>
                      <a:r>
                        <a:rPr lang="es-419" sz="1400" b="1" u="none" strike="noStrike">
                          <a:solidFill>
                            <a:schemeClr val="bg1"/>
                          </a:solidFill>
                          <a:effectLst/>
                        </a:rPr>
                        <a:t>COMPONENTE</a:t>
                      </a:r>
                      <a:endParaRPr lang="es-419" sz="1400" b="1" i="0" u="none" strike="noStrike">
                        <a:solidFill>
                          <a:schemeClr val="bg1"/>
                        </a:solidFill>
                        <a:effectLst/>
                        <a:latin typeface="Calibri" panose="020F0502020204030204" pitchFamily="34" charset="0"/>
                      </a:endParaRPr>
                    </a:p>
                  </a:txBody>
                  <a:tcPr marL="4614" marR="4614" marT="4614" marB="0" anchor="ctr">
                    <a:solidFill>
                      <a:srgbClr val="FF0000"/>
                    </a:solidFill>
                  </a:tcPr>
                </a:tc>
                <a:tc>
                  <a:txBody>
                    <a:bodyPr/>
                    <a:lstStyle/>
                    <a:p>
                      <a:pPr algn="ctr" rtl="0" fontAlgn="ctr"/>
                      <a:r>
                        <a:rPr lang="es-419" sz="1400" b="1" u="none" strike="noStrike">
                          <a:solidFill>
                            <a:schemeClr val="bg1"/>
                          </a:solidFill>
                          <a:effectLst/>
                        </a:rPr>
                        <a:t>ACTIVIDAD AJUSTADA</a:t>
                      </a:r>
                      <a:endParaRPr lang="es-419" sz="1400" b="1" i="0" u="none" strike="noStrike">
                        <a:solidFill>
                          <a:schemeClr val="bg1"/>
                        </a:solidFill>
                        <a:effectLst/>
                        <a:latin typeface="Calibri" panose="020F0502020204030204" pitchFamily="34" charset="0"/>
                      </a:endParaRPr>
                    </a:p>
                  </a:txBody>
                  <a:tcPr marL="4614" marR="4614" marT="4614" marB="0" anchor="ctr">
                    <a:solidFill>
                      <a:srgbClr val="FF0000"/>
                    </a:solidFill>
                  </a:tcPr>
                </a:tc>
                <a:tc>
                  <a:txBody>
                    <a:bodyPr/>
                    <a:lstStyle/>
                    <a:p>
                      <a:pPr algn="ctr" rtl="0" fontAlgn="ctr"/>
                      <a:r>
                        <a:rPr lang="es-419" sz="1400" b="1" u="none" strike="noStrike">
                          <a:solidFill>
                            <a:schemeClr val="bg1"/>
                          </a:solidFill>
                          <a:effectLst/>
                        </a:rPr>
                        <a:t>AJUSTE</a:t>
                      </a:r>
                      <a:endParaRPr lang="es-419" sz="1400" b="1" i="0" u="none" strike="noStrike">
                        <a:solidFill>
                          <a:schemeClr val="bg1"/>
                        </a:solidFill>
                        <a:effectLst/>
                        <a:latin typeface="Calibri" panose="020F0502020204030204" pitchFamily="34" charset="0"/>
                      </a:endParaRPr>
                    </a:p>
                  </a:txBody>
                  <a:tcPr marL="4614" marR="4614" marT="4614" marB="0" anchor="ctr">
                    <a:solidFill>
                      <a:srgbClr val="FF0000"/>
                    </a:solidFill>
                  </a:tcPr>
                </a:tc>
                <a:tc>
                  <a:txBody>
                    <a:bodyPr/>
                    <a:lstStyle/>
                    <a:p>
                      <a:pPr algn="ctr" rtl="0" fontAlgn="ctr"/>
                      <a:r>
                        <a:rPr lang="es-419" sz="1400" b="1" u="none" strike="noStrike">
                          <a:solidFill>
                            <a:schemeClr val="bg1"/>
                          </a:solidFill>
                          <a:effectLst/>
                        </a:rPr>
                        <a:t>DEPENDENCIA</a:t>
                      </a:r>
                      <a:endParaRPr lang="es-419" sz="1400" b="1" i="0" u="none" strike="noStrike">
                        <a:solidFill>
                          <a:schemeClr val="bg1"/>
                        </a:solidFill>
                        <a:effectLst/>
                        <a:latin typeface="Calibri" panose="020F0502020204030204" pitchFamily="34" charset="0"/>
                      </a:endParaRPr>
                    </a:p>
                  </a:txBody>
                  <a:tcPr marL="4614" marR="4614" marT="4614" marB="0" anchor="ctr">
                    <a:solidFill>
                      <a:srgbClr val="FF0000"/>
                    </a:solidFill>
                  </a:tcPr>
                </a:tc>
                <a:tc>
                  <a:txBody>
                    <a:bodyPr/>
                    <a:lstStyle/>
                    <a:p>
                      <a:pPr algn="ctr" rtl="0" fontAlgn="ctr"/>
                      <a:r>
                        <a:rPr lang="es-419" sz="1400" b="1" u="none" strike="noStrike">
                          <a:solidFill>
                            <a:schemeClr val="bg1"/>
                          </a:solidFill>
                          <a:effectLst/>
                        </a:rPr>
                        <a:t>JUSTIFICACIÓN</a:t>
                      </a:r>
                      <a:endParaRPr lang="es-419" sz="1400" b="1" i="0" u="none" strike="noStrike">
                        <a:solidFill>
                          <a:schemeClr val="bg1"/>
                        </a:solidFill>
                        <a:effectLst/>
                        <a:latin typeface="Calibri" panose="020F0502020204030204" pitchFamily="34" charset="0"/>
                      </a:endParaRPr>
                    </a:p>
                  </a:txBody>
                  <a:tcPr marL="4614" marR="4614" marT="4614" marB="0" anchor="ctr">
                    <a:solidFill>
                      <a:srgbClr val="FF0000"/>
                    </a:solidFill>
                  </a:tcPr>
                </a:tc>
                <a:tc>
                  <a:txBody>
                    <a:bodyPr/>
                    <a:lstStyle/>
                    <a:p>
                      <a:pPr algn="ctr" rtl="0" fontAlgn="ctr"/>
                      <a:r>
                        <a:rPr lang="es-419" sz="1400" b="1" u="none" strike="noStrike">
                          <a:solidFill>
                            <a:schemeClr val="bg1"/>
                          </a:solidFill>
                          <a:effectLst/>
                        </a:rPr>
                        <a:t>FECHA AJUSTADA</a:t>
                      </a:r>
                      <a:endParaRPr lang="es-419" sz="1400" b="1" i="0" u="none" strike="noStrike">
                        <a:solidFill>
                          <a:schemeClr val="bg1"/>
                        </a:solidFill>
                        <a:effectLst/>
                        <a:latin typeface="Calibri" panose="020F0502020204030204" pitchFamily="34" charset="0"/>
                      </a:endParaRPr>
                    </a:p>
                  </a:txBody>
                  <a:tcPr marL="4614" marR="4614" marT="4614" marB="0" anchor="ctr">
                    <a:solidFill>
                      <a:srgbClr val="FF0000"/>
                    </a:solidFill>
                  </a:tcPr>
                </a:tc>
                <a:extLst>
                  <a:ext uri="{0D108BD9-81ED-4DB2-BD59-A6C34878D82A}">
                    <a16:rowId xmlns:a16="http://schemas.microsoft.com/office/drawing/2014/main" val="823017447"/>
                  </a:ext>
                </a:extLst>
              </a:tr>
              <a:tr h="703310">
                <a:tc>
                  <a:txBody>
                    <a:bodyPr/>
                    <a:lstStyle/>
                    <a:p>
                      <a:pPr algn="ctr" rtl="0" fontAlgn="ctr"/>
                      <a:r>
                        <a:rPr lang="es-419" sz="1000" u="none" strike="noStrike">
                          <a:effectLst/>
                        </a:rPr>
                        <a:t>1</a:t>
                      </a:r>
                      <a:endParaRPr lang="es-419" sz="1000" b="1" i="0" u="none" strike="noStrike">
                        <a:solidFill>
                          <a:srgbClr val="000000"/>
                        </a:solidFill>
                        <a:effectLst/>
                        <a:latin typeface="Arial" panose="020B0604020202020204" pitchFamily="34" charset="0"/>
                      </a:endParaRPr>
                    </a:p>
                  </a:txBody>
                  <a:tcPr marL="4614" marR="4614" marT="4614" marB="0" anchor="ctr">
                    <a:solidFill>
                      <a:schemeClr val="bg1"/>
                    </a:solidFill>
                  </a:tcPr>
                </a:tc>
                <a:tc>
                  <a:txBody>
                    <a:bodyPr/>
                    <a:lstStyle/>
                    <a:p>
                      <a:pPr algn="l" rtl="0" fontAlgn="ctr"/>
                      <a:r>
                        <a:rPr lang="es-419" sz="1000" u="none" strike="noStrike">
                          <a:effectLst/>
                        </a:rPr>
                        <a:t>6.Participación Ciudadana e Innovación Pública</a:t>
                      </a:r>
                      <a:br>
                        <a:rPr lang="es-419" sz="1000" u="none" strike="noStrike">
                          <a:effectLst/>
                        </a:rPr>
                      </a:br>
                      <a:r>
                        <a:rPr lang="es-419" sz="1000" u="none" strike="noStrike">
                          <a:effectLst/>
                        </a:rPr>
                        <a:t>Subcomponente 3: </a:t>
                      </a:r>
                      <a:br>
                        <a:rPr lang="es-419" sz="1000" u="none" strike="noStrike">
                          <a:effectLst/>
                        </a:rPr>
                      </a:br>
                      <a:r>
                        <a:rPr lang="es-419" sz="1000" u="none" strike="noStrike">
                          <a:effectLst/>
                        </a:rPr>
                        <a:t>Redes de innovación pública</a:t>
                      </a:r>
                      <a:br>
                        <a:rPr lang="es-419" sz="1000" u="none" strike="noStrike">
                          <a:effectLst/>
                        </a:rPr>
                      </a:br>
                      <a:endParaRPr lang="es-419" sz="1000" b="0" i="0" u="none" strike="noStrike">
                        <a:solidFill>
                          <a:srgbClr val="000000"/>
                        </a:solidFill>
                        <a:effectLst/>
                        <a:latin typeface="Arial" panose="020B0604020202020204" pitchFamily="34" charset="0"/>
                      </a:endParaRPr>
                    </a:p>
                  </a:txBody>
                  <a:tcPr marL="4614" marR="4614" marT="4614" marB="0" anchor="ctr">
                    <a:solidFill>
                      <a:schemeClr val="bg1"/>
                    </a:solidFill>
                  </a:tcPr>
                </a:tc>
                <a:tc>
                  <a:txBody>
                    <a:bodyPr/>
                    <a:lstStyle/>
                    <a:p>
                      <a:pPr algn="l" fontAlgn="ctr"/>
                      <a:r>
                        <a:rPr lang="es-419" sz="1000" u="none" strike="noStrike">
                          <a:effectLst/>
                        </a:rPr>
                        <a:t>Identificar actores,y desarrollar una estrategia de Red de Conocimiento</a:t>
                      </a:r>
                      <a:endParaRPr lang="es-419" sz="1000" b="0" i="0" u="none" strike="noStrike">
                        <a:solidFill>
                          <a:srgbClr val="000000"/>
                        </a:solidFill>
                        <a:effectLst/>
                        <a:latin typeface="Arial" panose="020B0604020202020204" pitchFamily="34" charset="0"/>
                      </a:endParaRPr>
                    </a:p>
                  </a:txBody>
                  <a:tcPr marL="4614" marR="4614" marT="4614" marB="0" anchor="ctr">
                    <a:solidFill>
                      <a:schemeClr val="bg1"/>
                    </a:solidFill>
                  </a:tcPr>
                </a:tc>
                <a:tc>
                  <a:txBody>
                    <a:bodyPr/>
                    <a:lstStyle/>
                    <a:p>
                      <a:pPr algn="l" rtl="0" fontAlgn="ctr"/>
                      <a:r>
                        <a:rPr lang="es-419" sz="1000" u="none" strike="noStrike">
                          <a:effectLst/>
                        </a:rPr>
                        <a:t>Eliminación de actividad</a:t>
                      </a:r>
                      <a:br>
                        <a:rPr lang="es-419" sz="1000" u="none" strike="noStrike">
                          <a:effectLst/>
                        </a:rPr>
                      </a:br>
                      <a:endParaRPr lang="es-419" sz="1000" b="0" i="0" u="none" strike="noStrike">
                        <a:solidFill>
                          <a:srgbClr val="000000"/>
                        </a:solidFill>
                        <a:effectLst/>
                        <a:latin typeface="Arial" panose="020B0604020202020204" pitchFamily="34" charset="0"/>
                      </a:endParaRPr>
                    </a:p>
                  </a:txBody>
                  <a:tcPr marL="4614" marR="4614" marT="4614" marB="0" anchor="ctr">
                    <a:solidFill>
                      <a:schemeClr val="bg1"/>
                    </a:solidFill>
                  </a:tcPr>
                </a:tc>
                <a:tc>
                  <a:txBody>
                    <a:bodyPr/>
                    <a:lstStyle/>
                    <a:p>
                      <a:pPr algn="l" rtl="0" fontAlgn="ctr"/>
                      <a:r>
                        <a:rPr lang="es-419" sz="1000" u="none" strike="noStrike">
                          <a:effectLst/>
                        </a:rPr>
                        <a:t>Subdirección de Gestión del Riesgo</a:t>
                      </a:r>
                      <a:endParaRPr lang="es-419" sz="1000" b="0" i="0" u="none" strike="noStrike">
                        <a:solidFill>
                          <a:srgbClr val="000000"/>
                        </a:solidFill>
                        <a:effectLst/>
                        <a:latin typeface="Arial" panose="020B0604020202020204" pitchFamily="34" charset="0"/>
                      </a:endParaRPr>
                    </a:p>
                  </a:txBody>
                  <a:tcPr marL="4614" marR="4614" marT="4614" marB="0" anchor="ctr">
                    <a:solidFill>
                      <a:schemeClr val="bg1"/>
                    </a:solidFill>
                  </a:tcPr>
                </a:tc>
                <a:tc>
                  <a:txBody>
                    <a:bodyPr/>
                    <a:lstStyle/>
                    <a:p>
                      <a:pPr algn="l" rtl="0" fontAlgn="ctr"/>
                      <a:r>
                        <a:rPr lang="es-419" sz="900" u="none" strike="noStrike">
                          <a:effectLst/>
                        </a:rPr>
                        <a:t>La SGR solicita eliminar la actividad debido que es una actividad que se encuentra dentro del laboratorio de innovación y esta etapa se llevará a cabo en la próxima vigencia.</a:t>
                      </a:r>
                      <a:endParaRPr lang="es-419" sz="900" b="0" i="0" u="none" strike="noStrike">
                        <a:solidFill>
                          <a:srgbClr val="000000"/>
                        </a:solidFill>
                        <a:effectLst/>
                        <a:latin typeface="Arial" panose="020B0604020202020204" pitchFamily="34" charset="0"/>
                      </a:endParaRPr>
                    </a:p>
                  </a:txBody>
                  <a:tcPr marL="4614" marR="4614" marT="4614" marB="0" anchor="ctr">
                    <a:solidFill>
                      <a:schemeClr val="bg1"/>
                    </a:solidFill>
                  </a:tcPr>
                </a:tc>
                <a:tc>
                  <a:txBody>
                    <a:bodyPr/>
                    <a:lstStyle/>
                    <a:p>
                      <a:pPr algn="ctr" rtl="0" fontAlgn="ctr"/>
                      <a:r>
                        <a:rPr lang="es-419" sz="1000" u="none" strike="noStrike">
                          <a:effectLst/>
                        </a:rPr>
                        <a:t>NA</a:t>
                      </a:r>
                      <a:endParaRPr lang="es-419" sz="1000" b="0" i="0" u="none" strike="noStrike">
                        <a:solidFill>
                          <a:srgbClr val="000000"/>
                        </a:solidFill>
                        <a:effectLst/>
                        <a:latin typeface="Arial" panose="020B0604020202020204" pitchFamily="34" charset="0"/>
                      </a:endParaRPr>
                    </a:p>
                  </a:txBody>
                  <a:tcPr marL="4614" marR="4614" marT="4614" marB="0" anchor="ctr">
                    <a:solidFill>
                      <a:schemeClr val="bg1"/>
                    </a:solidFill>
                  </a:tcPr>
                </a:tc>
                <a:extLst>
                  <a:ext uri="{0D108BD9-81ED-4DB2-BD59-A6C34878D82A}">
                    <a16:rowId xmlns:a16="http://schemas.microsoft.com/office/drawing/2014/main" val="3388843089"/>
                  </a:ext>
                </a:extLst>
              </a:tr>
              <a:tr h="962298">
                <a:tc>
                  <a:txBody>
                    <a:bodyPr/>
                    <a:lstStyle/>
                    <a:p>
                      <a:pPr algn="ctr" rtl="0" fontAlgn="ctr"/>
                      <a:r>
                        <a:rPr lang="es-419" sz="1000" u="none" strike="noStrike">
                          <a:effectLst/>
                        </a:rPr>
                        <a:t>2</a:t>
                      </a:r>
                      <a:endParaRPr lang="es-419" sz="1000" b="1" i="0" u="none" strike="noStrike">
                        <a:solidFill>
                          <a:srgbClr val="000000"/>
                        </a:solidFill>
                        <a:effectLst/>
                        <a:latin typeface="Arial" panose="020B0604020202020204" pitchFamily="34" charset="0"/>
                      </a:endParaRPr>
                    </a:p>
                  </a:txBody>
                  <a:tcPr marL="4614" marR="4614" marT="4614" marB="0" anchor="ctr">
                    <a:solidFill>
                      <a:schemeClr val="bg1"/>
                    </a:solidFill>
                  </a:tcPr>
                </a:tc>
                <a:tc>
                  <a:txBody>
                    <a:bodyPr/>
                    <a:lstStyle/>
                    <a:p>
                      <a:pPr algn="l" rtl="0" fontAlgn="ctr"/>
                      <a:r>
                        <a:rPr lang="es-419" sz="1000" u="none" strike="noStrike">
                          <a:effectLst/>
                        </a:rPr>
                        <a:t>8.Gestión de riesgos de corrupción</a:t>
                      </a:r>
                      <a:br>
                        <a:rPr lang="es-419" sz="1000" u="none" strike="noStrike">
                          <a:effectLst/>
                        </a:rPr>
                      </a:br>
                      <a:r>
                        <a:rPr lang="es-419" sz="1000" u="none" strike="noStrike">
                          <a:effectLst/>
                        </a:rPr>
                        <a:t>Subcomponente 1: </a:t>
                      </a:r>
                      <a:br>
                        <a:rPr lang="es-419" sz="1000" u="none" strike="noStrike">
                          <a:effectLst/>
                        </a:rPr>
                      </a:br>
                      <a:r>
                        <a:rPr lang="es-419" sz="1000" u="none" strike="noStrike">
                          <a:effectLst/>
                        </a:rPr>
                        <a:t>Política de Administración de Riesgos de Corrupción</a:t>
                      </a:r>
                      <a:br>
                        <a:rPr lang="es-419" sz="1000" u="none" strike="noStrike">
                          <a:effectLst/>
                        </a:rPr>
                      </a:br>
                      <a:endParaRPr lang="es-419" sz="1000" b="0" i="0" u="none" strike="noStrike">
                        <a:solidFill>
                          <a:srgbClr val="000000"/>
                        </a:solidFill>
                        <a:effectLst/>
                        <a:latin typeface="Arial" panose="020B0604020202020204" pitchFamily="34" charset="0"/>
                      </a:endParaRPr>
                    </a:p>
                  </a:txBody>
                  <a:tcPr marL="4614" marR="4614" marT="4614" marB="0" anchor="ctr">
                    <a:solidFill>
                      <a:schemeClr val="bg1"/>
                    </a:solidFill>
                  </a:tcPr>
                </a:tc>
                <a:tc>
                  <a:txBody>
                    <a:bodyPr/>
                    <a:lstStyle/>
                    <a:p>
                      <a:pPr algn="l" fontAlgn="ctr"/>
                      <a:r>
                        <a:rPr lang="es-419" sz="1000" u="none" strike="noStrike">
                          <a:effectLst/>
                        </a:rPr>
                        <a:t>Generar la política y lineamientos del Sistema de administración del riesgo de lavado de activos y financiación del terrorismo SARLAFT</a:t>
                      </a:r>
                      <a:endParaRPr lang="es-419" sz="1000" b="0" i="0" u="none" strike="noStrike">
                        <a:solidFill>
                          <a:srgbClr val="000000"/>
                        </a:solidFill>
                        <a:effectLst/>
                        <a:latin typeface="Arial" panose="020B0604020202020204" pitchFamily="34" charset="0"/>
                      </a:endParaRPr>
                    </a:p>
                  </a:txBody>
                  <a:tcPr marL="4614" marR="4614" marT="4614" marB="0" anchor="ctr">
                    <a:solidFill>
                      <a:schemeClr val="bg1"/>
                    </a:solidFill>
                  </a:tcPr>
                </a:tc>
                <a:tc>
                  <a:txBody>
                    <a:bodyPr/>
                    <a:lstStyle/>
                    <a:p>
                      <a:pPr algn="l" rtl="0" fontAlgn="ctr"/>
                      <a:r>
                        <a:rPr lang="es-419" sz="1000" u="none" strike="noStrike">
                          <a:effectLst/>
                        </a:rPr>
                        <a:t>Actualización de la meta/producto.</a:t>
                      </a:r>
                      <a:br>
                        <a:rPr lang="es-419" sz="1000" u="none" strike="noStrike">
                          <a:effectLst/>
                        </a:rPr>
                      </a:br>
                      <a:r>
                        <a:rPr lang="es-419" sz="1000" u="none" strike="noStrike">
                          <a:effectLst/>
                        </a:rPr>
                        <a:t>V2: Un (1) manual SARLAFT aprobado</a:t>
                      </a:r>
                      <a:br>
                        <a:rPr lang="es-419" sz="1000" u="none" strike="noStrike">
                          <a:effectLst/>
                        </a:rPr>
                      </a:br>
                      <a:r>
                        <a:rPr lang="es-419" sz="1000" u="none" strike="noStrike">
                          <a:effectLst/>
                        </a:rPr>
                        <a:t>Ajuste: Una (1) política y lineamientos aprobados</a:t>
                      </a:r>
                      <a:endParaRPr lang="es-419" sz="1000" b="0" i="0" u="none" strike="noStrike">
                        <a:solidFill>
                          <a:srgbClr val="000000"/>
                        </a:solidFill>
                        <a:effectLst/>
                        <a:latin typeface="Arial" panose="020B0604020202020204" pitchFamily="34" charset="0"/>
                      </a:endParaRPr>
                    </a:p>
                  </a:txBody>
                  <a:tcPr marL="4614" marR="4614" marT="4614" marB="0" anchor="ctr">
                    <a:solidFill>
                      <a:schemeClr val="bg1"/>
                    </a:solidFill>
                  </a:tcPr>
                </a:tc>
                <a:tc>
                  <a:txBody>
                    <a:bodyPr/>
                    <a:lstStyle/>
                    <a:p>
                      <a:pPr algn="l" rtl="0" fontAlgn="ctr"/>
                      <a:r>
                        <a:rPr lang="es-419" sz="1000" u="none" strike="noStrike">
                          <a:effectLst/>
                        </a:rPr>
                        <a:t>Oficina Asesora de Planeación</a:t>
                      </a:r>
                      <a:endParaRPr lang="es-419" sz="1000" b="0" i="0" u="none" strike="noStrike">
                        <a:solidFill>
                          <a:srgbClr val="000000"/>
                        </a:solidFill>
                        <a:effectLst/>
                        <a:latin typeface="Arial" panose="020B0604020202020204" pitchFamily="34" charset="0"/>
                      </a:endParaRPr>
                    </a:p>
                  </a:txBody>
                  <a:tcPr marL="4614" marR="4614" marT="4614" marB="0" anchor="ctr">
                    <a:solidFill>
                      <a:schemeClr val="bg1"/>
                    </a:solidFill>
                  </a:tcPr>
                </a:tc>
                <a:tc>
                  <a:txBody>
                    <a:bodyPr/>
                    <a:lstStyle/>
                    <a:p>
                      <a:pPr algn="l" rtl="0" fontAlgn="ctr"/>
                      <a:r>
                        <a:rPr lang="es-419" sz="900" u="none" strike="noStrike">
                          <a:effectLst/>
                        </a:rPr>
                        <a:t>Se solicita la actualización del producto con el fin que sea acorde a la actividad programada y del responsable de la actividad, dado que la actividad es de responsabilidad de la Oficina Asesora de Planeación y se actualizan las fechas según observaciones de los seguimientos que realiza la Oficina de Control Interno</a:t>
                      </a:r>
                      <a:endParaRPr lang="es-419" sz="900" b="0" i="0" u="none" strike="noStrike">
                        <a:solidFill>
                          <a:srgbClr val="000000"/>
                        </a:solidFill>
                        <a:effectLst/>
                        <a:latin typeface="Arial" panose="020B0604020202020204" pitchFamily="34" charset="0"/>
                      </a:endParaRPr>
                    </a:p>
                  </a:txBody>
                  <a:tcPr marL="4614" marR="4614" marT="4614" marB="0" anchor="ctr">
                    <a:solidFill>
                      <a:schemeClr val="bg1"/>
                    </a:solidFill>
                  </a:tcPr>
                </a:tc>
                <a:tc>
                  <a:txBody>
                    <a:bodyPr/>
                    <a:lstStyle/>
                    <a:p>
                      <a:pPr algn="ctr" rtl="0" fontAlgn="ctr"/>
                      <a:r>
                        <a:rPr lang="es-419" sz="1000" u="none" strike="noStrike">
                          <a:effectLst/>
                        </a:rPr>
                        <a:t>1/8/2024 - 30/11/2024</a:t>
                      </a:r>
                      <a:endParaRPr lang="es-419" sz="1000" b="0" i="0" u="none" strike="noStrike">
                        <a:solidFill>
                          <a:srgbClr val="000000"/>
                        </a:solidFill>
                        <a:effectLst/>
                        <a:latin typeface="Arial" panose="020B0604020202020204" pitchFamily="34" charset="0"/>
                      </a:endParaRPr>
                    </a:p>
                  </a:txBody>
                  <a:tcPr marL="4614" marR="4614" marT="4614" marB="0" anchor="ctr">
                    <a:solidFill>
                      <a:schemeClr val="bg1"/>
                    </a:solidFill>
                  </a:tcPr>
                </a:tc>
                <a:extLst>
                  <a:ext uri="{0D108BD9-81ED-4DB2-BD59-A6C34878D82A}">
                    <a16:rowId xmlns:a16="http://schemas.microsoft.com/office/drawing/2014/main" val="2596942753"/>
                  </a:ext>
                </a:extLst>
              </a:tr>
              <a:tr h="962298">
                <a:tc>
                  <a:txBody>
                    <a:bodyPr/>
                    <a:lstStyle/>
                    <a:p>
                      <a:pPr algn="ctr" rtl="0" fontAlgn="ctr"/>
                      <a:r>
                        <a:rPr lang="es-419" sz="1000" u="none" strike="noStrike">
                          <a:effectLst/>
                        </a:rPr>
                        <a:t>3</a:t>
                      </a:r>
                      <a:endParaRPr lang="es-419" sz="1000" b="1" i="0" u="none" strike="noStrike">
                        <a:solidFill>
                          <a:srgbClr val="000000"/>
                        </a:solidFill>
                        <a:effectLst/>
                        <a:latin typeface="Arial" panose="020B0604020202020204" pitchFamily="34" charset="0"/>
                      </a:endParaRPr>
                    </a:p>
                  </a:txBody>
                  <a:tcPr marL="4614" marR="4614" marT="4614" marB="0" anchor="ctr">
                    <a:solidFill>
                      <a:schemeClr val="bg1"/>
                    </a:solidFill>
                  </a:tcPr>
                </a:tc>
                <a:tc>
                  <a:txBody>
                    <a:bodyPr/>
                    <a:lstStyle/>
                    <a:p>
                      <a:pPr algn="l" rtl="0" fontAlgn="ctr"/>
                      <a:r>
                        <a:rPr lang="es-419" sz="1000" u="none" strike="noStrike">
                          <a:effectLst/>
                        </a:rPr>
                        <a:t>8.Gestión de riesgos de corrupción</a:t>
                      </a:r>
                      <a:br>
                        <a:rPr lang="es-419" sz="1000" u="none" strike="noStrike">
                          <a:effectLst/>
                        </a:rPr>
                      </a:br>
                      <a:r>
                        <a:rPr lang="es-419" sz="1000" u="none" strike="noStrike">
                          <a:effectLst/>
                        </a:rPr>
                        <a:t>Subcomponente 2: </a:t>
                      </a:r>
                      <a:br>
                        <a:rPr lang="es-419" sz="1000" u="none" strike="noStrike">
                          <a:effectLst/>
                        </a:rPr>
                      </a:br>
                      <a:r>
                        <a:rPr lang="es-419" sz="1000" u="none" strike="noStrike">
                          <a:effectLst/>
                        </a:rPr>
                        <a:t>Construcción del Mapa de Riesgos de Corrupción</a:t>
                      </a:r>
                      <a:br>
                        <a:rPr lang="es-419" sz="1000" u="none" strike="noStrike">
                          <a:effectLst/>
                        </a:rPr>
                      </a:br>
                      <a:endParaRPr lang="es-419" sz="1000" b="0" i="0" u="none" strike="noStrike">
                        <a:solidFill>
                          <a:srgbClr val="000000"/>
                        </a:solidFill>
                        <a:effectLst/>
                        <a:latin typeface="Arial" panose="020B0604020202020204" pitchFamily="34" charset="0"/>
                      </a:endParaRPr>
                    </a:p>
                  </a:txBody>
                  <a:tcPr marL="4614" marR="4614" marT="4614" marB="0" anchor="ctr">
                    <a:solidFill>
                      <a:schemeClr val="bg1"/>
                    </a:solidFill>
                  </a:tcPr>
                </a:tc>
                <a:tc>
                  <a:txBody>
                    <a:bodyPr/>
                    <a:lstStyle/>
                    <a:p>
                      <a:pPr algn="l" fontAlgn="ctr"/>
                      <a:r>
                        <a:rPr lang="es-419" sz="1000" u="none" strike="noStrike">
                          <a:effectLst/>
                        </a:rPr>
                        <a:t>Realizar taller con funcionarios y contratistas de los procesos para la construcción del mapa de riesgos de corrupción 2025</a:t>
                      </a:r>
                      <a:endParaRPr lang="es-419" sz="1000" b="0" i="0" u="none" strike="noStrike">
                        <a:solidFill>
                          <a:srgbClr val="000000"/>
                        </a:solidFill>
                        <a:effectLst/>
                        <a:latin typeface="Arial" panose="020B0604020202020204" pitchFamily="34" charset="0"/>
                      </a:endParaRPr>
                    </a:p>
                  </a:txBody>
                  <a:tcPr marL="4614" marR="4614" marT="4614" marB="0" anchor="ctr">
                    <a:solidFill>
                      <a:schemeClr val="bg1"/>
                    </a:solidFill>
                  </a:tcPr>
                </a:tc>
                <a:tc>
                  <a:txBody>
                    <a:bodyPr/>
                    <a:lstStyle/>
                    <a:p>
                      <a:pPr algn="l" rtl="0" fontAlgn="ctr"/>
                      <a:r>
                        <a:rPr lang="es-419" sz="1000" u="none" strike="noStrike">
                          <a:effectLst/>
                        </a:rPr>
                        <a:t> </a:t>
                      </a:r>
                      <a:br>
                        <a:rPr lang="es-419" sz="1000" u="none" strike="noStrike">
                          <a:effectLst/>
                        </a:rPr>
                      </a:br>
                      <a:r>
                        <a:rPr lang="es-419" sz="1000" u="none" strike="noStrike">
                          <a:effectLst/>
                        </a:rPr>
                        <a:t>Modificación fechas</a:t>
                      </a:r>
                      <a:endParaRPr lang="es-419" sz="1000" b="0" i="0" u="none" strike="noStrike">
                        <a:solidFill>
                          <a:srgbClr val="000000"/>
                        </a:solidFill>
                        <a:effectLst/>
                        <a:latin typeface="Arial" panose="020B0604020202020204" pitchFamily="34" charset="0"/>
                      </a:endParaRPr>
                    </a:p>
                  </a:txBody>
                  <a:tcPr marL="4614" marR="4614" marT="4614" marB="0" anchor="ctr">
                    <a:solidFill>
                      <a:schemeClr val="bg1"/>
                    </a:solidFill>
                  </a:tcPr>
                </a:tc>
                <a:tc>
                  <a:txBody>
                    <a:bodyPr/>
                    <a:lstStyle/>
                    <a:p>
                      <a:pPr algn="l" rtl="0" fontAlgn="ctr"/>
                      <a:r>
                        <a:rPr lang="es-419" sz="1000" u="none" strike="noStrike">
                          <a:effectLst/>
                        </a:rPr>
                        <a:t>Oficina Asesora de </a:t>
                      </a:r>
                      <a:r>
                        <a:rPr lang="es-419" sz="1100" u="none" strike="noStrike">
                          <a:effectLst/>
                        </a:rPr>
                        <a:t>Planeación</a:t>
                      </a:r>
                      <a:endParaRPr lang="es-419" sz="1000" b="0" i="0" u="none" strike="noStrike">
                        <a:solidFill>
                          <a:srgbClr val="000000"/>
                        </a:solidFill>
                        <a:effectLst/>
                        <a:latin typeface="Arial" panose="020B0604020202020204" pitchFamily="34" charset="0"/>
                      </a:endParaRPr>
                    </a:p>
                  </a:txBody>
                  <a:tcPr marL="4614" marR="4614" marT="4614" marB="0" anchor="ctr">
                    <a:solidFill>
                      <a:schemeClr val="bg1"/>
                    </a:solidFill>
                  </a:tcPr>
                </a:tc>
                <a:tc>
                  <a:txBody>
                    <a:bodyPr/>
                    <a:lstStyle/>
                    <a:p>
                      <a:pPr algn="l" rtl="0" fontAlgn="ctr"/>
                      <a:br>
                        <a:rPr lang="es-419" sz="900" u="none" strike="noStrike">
                          <a:effectLst/>
                        </a:rPr>
                      </a:br>
                      <a:r>
                        <a:rPr lang="es-419" sz="900" u="none" strike="noStrike">
                          <a:effectLst/>
                        </a:rPr>
                        <a:t>Se solicita la actualización de las fechas de inicio y final debido a que no fue clara la aprobación de la nueva política de administración de riesgos en el Comité de Coordinación y Control Interno y es la primera etapa a ejecutar para poder iniciar su ejecución.</a:t>
                      </a:r>
                      <a:endParaRPr lang="es-419" sz="900" b="0" i="0" u="none" strike="noStrike">
                        <a:solidFill>
                          <a:srgbClr val="000000"/>
                        </a:solidFill>
                        <a:effectLst/>
                        <a:latin typeface="Arial" panose="020B0604020202020204" pitchFamily="34" charset="0"/>
                      </a:endParaRPr>
                    </a:p>
                  </a:txBody>
                  <a:tcPr marL="4614" marR="4614" marT="4614" marB="0" anchor="ctr">
                    <a:solidFill>
                      <a:schemeClr val="bg1"/>
                    </a:solidFill>
                  </a:tcPr>
                </a:tc>
                <a:tc>
                  <a:txBody>
                    <a:bodyPr/>
                    <a:lstStyle/>
                    <a:p>
                      <a:pPr algn="ctr" rtl="0" fontAlgn="ctr"/>
                      <a:r>
                        <a:rPr lang="es-419" sz="1000" u="none" strike="noStrike">
                          <a:effectLst/>
                        </a:rPr>
                        <a:t>1/10/2024 - 30/11/2024</a:t>
                      </a:r>
                      <a:endParaRPr lang="es-419" sz="1000" b="0" i="0" u="none" strike="noStrike">
                        <a:solidFill>
                          <a:srgbClr val="000000"/>
                        </a:solidFill>
                        <a:effectLst/>
                        <a:latin typeface="Arial" panose="020B0604020202020204" pitchFamily="34" charset="0"/>
                      </a:endParaRPr>
                    </a:p>
                  </a:txBody>
                  <a:tcPr marL="4614" marR="4614" marT="4614" marB="0" anchor="ctr">
                    <a:solidFill>
                      <a:schemeClr val="bg1"/>
                    </a:solidFill>
                  </a:tcPr>
                </a:tc>
                <a:extLst>
                  <a:ext uri="{0D108BD9-81ED-4DB2-BD59-A6C34878D82A}">
                    <a16:rowId xmlns:a16="http://schemas.microsoft.com/office/drawing/2014/main" val="574539530"/>
                  </a:ext>
                </a:extLst>
              </a:tr>
              <a:tr h="1201365">
                <a:tc>
                  <a:txBody>
                    <a:bodyPr/>
                    <a:lstStyle/>
                    <a:p>
                      <a:pPr algn="ctr" rtl="0" fontAlgn="ctr"/>
                      <a:r>
                        <a:rPr lang="es-419" sz="1000" u="none" strike="noStrike">
                          <a:effectLst/>
                        </a:rPr>
                        <a:t>4</a:t>
                      </a:r>
                      <a:endParaRPr lang="es-419" sz="1000" b="1" i="0" u="none" strike="noStrike">
                        <a:solidFill>
                          <a:srgbClr val="000000"/>
                        </a:solidFill>
                        <a:effectLst/>
                        <a:latin typeface="Arial" panose="020B0604020202020204" pitchFamily="34" charset="0"/>
                      </a:endParaRPr>
                    </a:p>
                  </a:txBody>
                  <a:tcPr marL="4614" marR="4614" marT="4614" marB="0" anchor="ctr">
                    <a:solidFill>
                      <a:schemeClr val="bg1"/>
                    </a:solidFill>
                  </a:tcPr>
                </a:tc>
                <a:tc>
                  <a:txBody>
                    <a:bodyPr/>
                    <a:lstStyle/>
                    <a:p>
                      <a:pPr algn="l" rtl="0" fontAlgn="ctr"/>
                      <a:r>
                        <a:rPr lang="es-419" sz="1000" u="none" strike="noStrike">
                          <a:effectLst/>
                        </a:rPr>
                        <a:t>8.Gestión de riesgos de corrupción</a:t>
                      </a:r>
                      <a:br>
                        <a:rPr lang="es-419" sz="1000" u="none" strike="noStrike">
                          <a:effectLst/>
                        </a:rPr>
                      </a:br>
                      <a:r>
                        <a:rPr lang="es-419" sz="1000" u="none" strike="noStrike">
                          <a:effectLst/>
                        </a:rPr>
                        <a:t>Subcomponente 2: </a:t>
                      </a:r>
                      <a:br>
                        <a:rPr lang="es-419" sz="1000" u="none" strike="noStrike">
                          <a:effectLst/>
                        </a:rPr>
                      </a:br>
                      <a:r>
                        <a:rPr lang="es-419" sz="1000" u="none" strike="noStrike">
                          <a:effectLst/>
                        </a:rPr>
                        <a:t>Construcción del Mapa de Riesgos de Corrupción</a:t>
                      </a:r>
                      <a:br>
                        <a:rPr lang="es-419" sz="1000" u="none" strike="noStrike">
                          <a:effectLst/>
                        </a:rPr>
                      </a:br>
                      <a:endParaRPr lang="es-419" sz="1000" b="0" i="0" u="none" strike="noStrike">
                        <a:solidFill>
                          <a:srgbClr val="000000"/>
                        </a:solidFill>
                        <a:effectLst/>
                        <a:latin typeface="Arial" panose="020B0604020202020204" pitchFamily="34" charset="0"/>
                      </a:endParaRPr>
                    </a:p>
                  </a:txBody>
                  <a:tcPr marL="4614" marR="4614" marT="4614" marB="0" anchor="ctr">
                    <a:solidFill>
                      <a:schemeClr val="bg1"/>
                    </a:solidFill>
                  </a:tcPr>
                </a:tc>
                <a:tc>
                  <a:txBody>
                    <a:bodyPr/>
                    <a:lstStyle/>
                    <a:p>
                      <a:pPr algn="l" fontAlgn="ctr"/>
                      <a:r>
                        <a:rPr lang="es-419" sz="1000" u="none" strike="noStrike">
                          <a:effectLst/>
                        </a:rPr>
                        <a:t>Actualizar y publicar el mapa de riesgos de corrupción 2025</a:t>
                      </a:r>
                      <a:endParaRPr lang="es-419" sz="1000" b="0" i="0" u="none" strike="noStrike">
                        <a:solidFill>
                          <a:srgbClr val="000000"/>
                        </a:solidFill>
                        <a:effectLst/>
                        <a:latin typeface="Arial" panose="020B0604020202020204" pitchFamily="34" charset="0"/>
                      </a:endParaRPr>
                    </a:p>
                  </a:txBody>
                  <a:tcPr marL="4614" marR="4614" marT="4614" marB="0" anchor="ctr">
                    <a:solidFill>
                      <a:schemeClr val="bg1"/>
                    </a:solidFill>
                  </a:tcPr>
                </a:tc>
                <a:tc>
                  <a:txBody>
                    <a:bodyPr/>
                    <a:lstStyle/>
                    <a:p>
                      <a:pPr algn="l" rtl="0" fontAlgn="ctr"/>
                      <a:r>
                        <a:rPr lang="es-419" sz="1000" u="none" strike="noStrike">
                          <a:effectLst/>
                        </a:rPr>
                        <a:t>Actualización de la actividad </a:t>
                      </a:r>
                      <a:br>
                        <a:rPr lang="es-419" sz="1000" u="none" strike="noStrike">
                          <a:effectLst/>
                        </a:rPr>
                      </a:br>
                      <a:r>
                        <a:rPr lang="es-419" sz="1000" u="none" strike="noStrike">
                          <a:effectLst/>
                        </a:rPr>
                        <a:t>Modificación fechas</a:t>
                      </a:r>
                      <a:endParaRPr lang="es-419" sz="1000" b="0" i="0" u="none" strike="noStrike">
                        <a:solidFill>
                          <a:srgbClr val="000000"/>
                        </a:solidFill>
                        <a:effectLst/>
                        <a:latin typeface="Arial" panose="020B0604020202020204" pitchFamily="34" charset="0"/>
                      </a:endParaRPr>
                    </a:p>
                  </a:txBody>
                  <a:tcPr marL="4614" marR="4614" marT="4614" marB="0" anchor="ctr">
                    <a:solidFill>
                      <a:schemeClr val="bg1"/>
                    </a:solidFill>
                  </a:tcPr>
                </a:tc>
                <a:tc>
                  <a:txBody>
                    <a:bodyPr/>
                    <a:lstStyle/>
                    <a:p>
                      <a:pPr algn="l" rtl="0" fontAlgn="ctr"/>
                      <a:r>
                        <a:rPr lang="es-419" sz="1000" u="none" strike="noStrike">
                          <a:effectLst/>
                        </a:rPr>
                        <a:t>Oficina Asesora de Planeación</a:t>
                      </a:r>
                      <a:endParaRPr lang="es-419" sz="1000" b="0" i="0" u="none" strike="noStrike">
                        <a:solidFill>
                          <a:srgbClr val="000000"/>
                        </a:solidFill>
                        <a:effectLst/>
                        <a:latin typeface="Arial" panose="020B0604020202020204" pitchFamily="34" charset="0"/>
                      </a:endParaRPr>
                    </a:p>
                  </a:txBody>
                  <a:tcPr marL="4614" marR="4614" marT="4614" marB="0" anchor="ctr">
                    <a:solidFill>
                      <a:schemeClr val="bg1"/>
                    </a:solidFill>
                  </a:tcPr>
                </a:tc>
                <a:tc>
                  <a:txBody>
                    <a:bodyPr/>
                    <a:lstStyle/>
                    <a:p>
                      <a:pPr algn="l" rtl="0" fontAlgn="ctr"/>
                      <a:r>
                        <a:rPr lang="es-419" sz="900" u="none" strike="noStrike">
                          <a:effectLst/>
                        </a:rPr>
                        <a:t>Se solicita la actualización de la actividad corrigiendo la vigencia 2025 y la meta se da claridad en que se deben actualizar y publicar  . Se solicita también la actualización de las fechas de inicio y final debido a que esta actividad es consecuente de la actividad anterior "Realizar taller con funcionarios y contratistas de los procesos para la construcción del mapa de riesgos de corrupción 2025"</a:t>
                      </a:r>
                      <a:endParaRPr lang="es-419" sz="900" b="0" i="0" u="none" strike="noStrike">
                        <a:solidFill>
                          <a:srgbClr val="000000"/>
                        </a:solidFill>
                        <a:effectLst/>
                        <a:latin typeface="Arial" panose="020B0604020202020204" pitchFamily="34" charset="0"/>
                      </a:endParaRPr>
                    </a:p>
                  </a:txBody>
                  <a:tcPr marL="4614" marR="4614" marT="4614" marB="0" anchor="ctr">
                    <a:solidFill>
                      <a:schemeClr val="bg1"/>
                    </a:solidFill>
                  </a:tcPr>
                </a:tc>
                <a:tc>
                  <a:txBody>
                    <a:bodyPr/>
                    <a:lstStyle/>
                    <a:p>
                      <a:pPr algn="ctr" rtl="0" fontAlgn="ctr"/>
                      <a:r>
                        <a:rPr lang="es-419" sz="1000" u="none" strike="noStrike">
                          <a:effectLst/>
                        </a:rPr>
                        <a:t>1/10/2024 - 31/12/2024</a:t>
                      </a:r>
                      <a:endParaRPr lang="es-419" sz="1000" b="0" i="0" u="none" strike="noStrike">
                        <a:solidFill>
                          <a:srgbClr val="000000"/>
                        </a:solidFill>
                        <a:effectLst/>
                        <a:latin typeface="Arial" panose="020B0604020202020204" pitchFamily="34" charset="0"/>
                      </a:endParaRPr>
                    </a:p>
                  </a:txBody>
                  <a:tcPr marL="4614" marR="4614" marT="4614" marB="0" anchor="ctr">
                    <a:solidFill>
                      <a:schemeClr val="bg1"/>
                    </a:solidFill>
                  </a:tcPr>
                </a:tc>
                <a:extLst>
                  <a:ext uri="{0D108BD9-81ED-4DB2-BD59-A6C34878D82A}">
                    <a16:rowId xmlns:a16="http://schemas.microsoft.com/office/drawing/2014/main" val="1368812595"/>
                  </a:ext>
                </a:extLst>
              </a:tr>
              <a:tr h="1799033">
                <a:tc>
                  <a:txBody>
                    <a:bodyPr/>
                    <a:lstStyle/>
                    <a:p>
                      <a:pPr algn="ctr" rtl="0" fontAlgn="ctr"/>
                      <a:r>
                        <a:rPr lang="es-419" sz="1000" u="none" strike="noStrike">
                          <a:effectLst/>
                        </a:rPr>
                        <a:t>5</a:t>
                      </a:r>
                      <a:endParaRPr lang="es-419" sz="1000" b="1" i="0" u="none" strike="noStrike">
                        <a:solidFill>
                          <a:srgbClr val="000000"/>
                        </a:solidFill>
                        <a:effectLst/>
                        <a:latin typeface="Arial" panose="020B0604020202020204" pitchFamily="34" charset="0"/>
                      </a:endParaRPr>
                    </a:p>
                  </a:txBody>
                  <a:tcPr marL="4614" marR="4614" marT="4614" marB="0" anchor="ctr">
                    <a:solidFill>
                      <a:schemeClr val="bg1"/>
                    </a:solidFill>
                  </a:tcPr>
                </a:tc>
                <a:tc>
                  <a:txBody>
                    <a:bodyPr/>
                    <a:lstStyle/>
                    <a:p>
                      <a:pPr algn="l" rtl="0" fontAlgn="ctr"/>
                      <a:r>
                        <a:rPr lang="es-419" sz="1000" u="none" strike="noStrike">
                          <a:effectLst/>
                        </a:rPr>
                        <a:t>8.Gestión de riesgos de corrupción</a:t>
                      </a:r>
                      <a:br>
                        <a:rPr lang="es-419" sz="1000" u="none" strike="noStrike">
                          <a:effectLst/>
                        </a:rPr>
                      </a:br>
                      <a:r>
                        <a:rPr lang="es-419" sz="1000" u="none" strike="noStrike">
                          <a:effectLst/>
                        </a:rPr>
                        <a:t>Subcomponente 3: </a:t>
                      </a:r>
                      <a:br>
                        <a:rPr lang="es-419" sz="1000" u="none" strike="noStrike">
                          <a:effectLst/>
                        </a:rPr>
                      </a:br>
                      <a:r>
                        <a:rPr lang="es-419" sz="1000" u="none" strike="noStrike">
                          <a:effectLst/>
                        </a:rPr>
                        <a:t>Consulta y divulgación</a:t>
                      </a:r>
                      <a:br>
                        <a:rPr lang="es-419" sz="1000" u="none" strike="noStrike">
                          <a:effectLst/>
                        </a:rPr>
                      </a:br>
                      <a:endParaRPr lang="es-419" sz="1000" b="0" i="0" u="none" strike="noStrike">
                        <a:solidFill>
                          <a:srgbClr val="000000"/>
                        </a:solidFill>
                        <a:effectLst/>
                        <a:latin typeface="Arial" panose="020B0604020202020204" pitchFamily="34" charset="0"/>
                      </a:endParaRPr>
                    </a:p>
                  </a:txBody>
                  <a:tcPr marL="4614" marR="4614" marT="4614" marB="0" anchor="ctr">
                    <a:solidFill>
                      <a:schemeClr val="bg1"/>
                    </a:solidFill>
                  </a:tcPr>
                </a:tc>
                <a:tc>
                  <a:txBody>
                    <a:bodyPr/>
                    <a:lstStyle/>
                    <a:p>
                      <a:pPr algn="l" fontAlgn="ctr"/>
                      <a:r>
                        <a:rPr lang="es-419" sz="1000" u="none" strike="noStrike">
                          <a:effectLst/>
                        </a:rPr>
                        <a:t>Publicar el monitoreo a riesgos de corrupción realizados por la segunda línea de defensa</a:t>
                      </a:r>
                      <a:endParaRPr lang="es-419" sz="1000" b="0" i="0" u="none" strike="noStrike">
                        <a:solidFill>
                          <a:srgbClr val="000000"/>
                        </a:solidFill>
                        <a:effectLst/>
                        <a:latin typeface="Arial" panose="020B0604020202020204" pitchFamily="34" charset="0"/>
                      </a:endParaRPr>
                    </a:p>
                  </a:txBody>
                  <a:tcPr marL="4614" marR="4614" marT="4614" marB="0" anchor="ctr">
                    <a:solidFill>
                      <a:schemeClr val="bg1"/>
                    </a:solidFill>
                  </a:tcPr>
                </a:tc>
                <a:tc>
                  <a:txBody>
                    <a:bodyPr/>
                    <a:lstStyle/>
                    <a:p>
                      <a:pPr algn="l" rtl="0" fontAlgn="ctr"/>
                      <a:r>
                        <a:rPr lang="es-419" sz="1000" u="none" strike="noStrike">
                          <a:effectLst/>
                        </a:rPr>
                        <a:t>Actualización de la actividad, se reemplaza seguimiento por monitoreo</a:t>
                      </a:r>
                      <a:br>
                        <a:rPr lang="es-419" sz="1000" u="none" strike="noStrike">
                          <a:effectLst/>
                        </a:rPr>
                      </a:br>
                      <a:r>
                        <a:rPr lang="es-419" sz="1000" u="none" strike="noStrike">
                          <a:effectLst/>
                        </a:rPr>
                        <a:t>Se modifica la meta de 3 a 2 publicaciones.</a:t>
                      </a:r>
                      <a:br>
                        <a:rPr lang="es-419" sz="1000" u="none" strike="noStrike">
                          <a:effectLst/>
                        </a:rPr>
                      </a:br>
                      <a:r>
                        <a:rPr lang="es-419" sz="1000" u="none" strike="noStrike">
                          <a:effectLst/>
                        </a:rPr>
                        <a:t>Modificación de fechas</a:t>
                      </a:r>
                      <a:endParaRPr lang="es-419" sz="1000" b="0" i="0" u="none" strike="noStrike">
                        <a:solidFill>
                          <a:srgbClr val="000000"/>
                        </a:solidFill>
                        <a:effectLst/>
                        <a:latin typeface="Arial" panose="020B0604020202020204" pitchFamily="34" charset="0"/>
                      </a:endParaRPr>
                    </a:p>
                  </a:txBody>
                  <a:tcPr marL="4614" marR="4614" marT="4614" marB="0" anchor="ctr">
                    <a:solidFill>
                      <a:schemeClr val="bg1"/>
                    </a:solidFill>
                  </a:tcPr>
                </a:tc>
                <a:tc>
                  <a:txBody>
                    <a:bodyPr/>
                    <a:lstStyle/>
                    <a:p>
                      <a:pPr algn="l" rtl="0" fontAlgn="ctr"/>
                      <a:r>
                        <a:rPr lang="es-419" sz="1000" u="none" strike="noStrike">
                          <a:effectLst/>
                        </a:rPr>
                        <a:t>Oficina Asesora de Planeación</a:t>
                      </a:r>
                      <a:endParaRPr lang="es-419" sz="1000" b="0" i="0" u="none" strike="noStrike">
                        <a:solidFill>
                          <a:srgbClr val="000000"/>
                        </a:solidFill>
                        <a:effectLst/>
                        <a:latin typeface="Arial" panose="020B0604020202020204" pitchFamily="34" charset="0"/>
                      </a:endParaRPr>
                    </a:p>
                  </a:txBody>
                  <a:tcPr marL="4614" marR="4614" marT="4614" marB="0" anchor="ctr">
                    <a:solidFill>
                      <a:schemeClr val="bg1"/>
                    </a:solidFill>
                  </a:tcPr>
                </a:tc>
                <a:tc>
                  <a:txBody>
                    <a:bodyPr/>
                    <a:lstStyle/>
                    <a:p>
                      <a:pPr algn="l" rtl="0" fontAlgn="ctr"/>
                      <a:r>
                        <a:rPr lang="es-419" sz="900" u="none" strike="noStrike">
                          <a:effectLst/>
                        </a:rPr>
                        <a:t>Se solicita la actualización de la actividad con el fin de dar claridad dado que la Oficina Asesora de Planeación realiza monitoreos y no seguimientos.</a:t>
                      </a:r>
                      <a:br>
                        <a:rPr lang="es-419" sz="900" u="none" strike="noStrike">
                          <a:effectLst/>
                        </a:rPr>
                      </a:br>
                      <a:r>
                        <a:rPr lang="es-419" sz="900" u="none" strike="noStrike">
                          <a:effectLst/>
                        </a:rPr>
                        <a:t>También se solicita que la meta sea de dos (2) publicaciones en razón a la nueva política de Administración de Riesgos, la cual describe que se realizaran los monitoreos después de la entrega del informe de la Oficina de Control Interno, que para esta vigencia son dos.</a:t>
                      </a:r>
                      <a:br>
                        <a:rPr lang="es-419" sz="900" u="none" strike="noStrike">
                          <a:effectLst/>
                        </a:rPr>
                      </a:br>
                      <a:r>
                        <a:rPr lang="es-419" sz="900" u="none" strike="noStrike">
                          <a:effectLst/>
                        </a:rPr>
                        <a:t>Se solicita también la actualización de las fechas de inicio y final dada la recomendación de la Oficina de Control Interno en sus seguimientos.</a:t>
                      </a:r>
                      <a:endParaRPr lang="es-419" sz="900" b="0" i="0" u="none" strike="noStrike">
                        <a:solidFill>
                          <a:srgbClr val="000000"/>
                        </a:solidFill>
                        <a:effectLst/>
                        <a:latin typeface="Arial" panose="020B0604020202020204" pitchFamily="34" charset="0"/>
                      </a:endParaRPr>
                    </a:p>
                  </a:txBody>
                  <a:tcPr marL="4614" marR="4614" marT="4614" marB="0" anchor="ctr">
                    <a:solidFill>
                      <a:schemeClr val="bg1"/>
                    </a:solidFill>
                  </a:tcPr>
                </a:tc>
                <a:tc>
                  <a:txBody>
                    <a:bodyPr/>
                    <a:lstStyle/>
                    <a:p>
                      <a:pPr algn="ctr" rtl="0" fontAlgn="ctr"/>
                      <a:r>
                        <a:rPr lang="es-419" sz="1000" u="none" strike="noStrike">
                          <a:effectLst/>
                        </a:rPr>
                        <a:t>1/10/2024 - 31/12/2024</a:t>
                      </a:r>
                      <a:endParaRPr lang="es-419" sz="1000" b="0" i="0" u="none" strike="noStrike">
                        <a:solidFill>
                          <a:srgbClr val="000000"/>
                        </a:solidFill>
                        <a:effectLst/>
                        <a:latin typeface="Arial" panose="020B0604020202020204" pitchFamily="34" charset="0"/>
                      </a:endParaRPr>
                    </a:p>
                  </a:txBody>
                  <a:tcPr marL="4614" marR="4614" marT="4614" marB="0" anchor="ctr">
                    <a:solidFill>
                      <a:schemeClr val="bg1"/>
                    </a:solidFill>
                  </a:tcPr>
                </a:tc>
                <a:extLst>
                  <a:ext uri="{0D108BD9-81ED-4DB2-BD59-A6C34878D82A}">
                    <a16:rowId xmlns:a16="http://schemas.microsoft.com/office/drawing/2014/main" val="1188821163"/>
                  </a:ext>
                </a:extLst>
              </a:tr>
            </a:tbl>
          </a:graphicData>
        </a:graphic>
      </p:graphicFrame>
    </p:spTree>
    <p:extLst>
      <p:ext uri="{BB962C8B-B14F-4D97-AF65-F5344CB8AC3E}">
        <p14:creationId xmlns:p14="http://schemas.microsoft.com/office/powerpoint/2010/main" val="13099184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1">
            <a:extLst>
              <a:ext uri="{FF2B5EF4-FFF2-40B4-BE49-F238E27FC236}">
                <a16:creationId xmlns:a16="http://schemas.microsoft.com/office/drawing/2014/main" id="{41BA1EC1-BD95-6B46-8212-83B0FF0A00EB}"/>
              </a:ext>
            </a:extLst>
          </p:cNvPr>
          <p:cNvGraphicFramePr>
            <a:graphicFrameLocks noGrp="1"/>
          </p:cNvGraphicFramePr>
          <p:nvPr/>
        </p:nvGraphicFramePr>
        <p:xfrm>
          <a:off x="480448" y="210528"/>
          <a:ext cx="10538847" cy="6252982"/>
        </p:xfrm>
        <a:graphic>
          <a:graphicData uri="http://schemas.openxmlformats.org/drawingml/2006/table">
            <a:tbl>
              <a:tblPr/>
              <a:tblGrid>
                <a:gridCol w="434592">
                  <a:extLst>
                    <a:ext uri="{9D8B030D-6E8A-4147-A177-3AD203B41FA5}">
                      <a16:colId xmlns:a16="http://schemas.microsoft.com/office/drawing/2014/main" val="1655591635"/>
                    </a:ext>
                  </a:extLst>
                </a:gridCol>
                <a:gridCol w="1574188">
                  <a:extLst>
                    <a:ext uri="{9D8B030D-6E8A-4147-A177-3AD203B41FA5}">
                      <a16:colId xmlns:a16="http://schemas.microsoft.com/office/drawing/2014/main" val="3537194853"/>
                    </a:ext>
                  </a:extLst>
                </a:gridCol>
                <a:gridCol w="2020850">
                  <a:extLst>
                    <a:ext uri="{9D8B030D-6E8A-4147-A177-3AD203B41FA5}">
                      <a16:colId xmlns:a16="http://schemas.microsoft.com/office/drawing/2014/main" val="725098046"/>
                    </a:ext>
                  </a:extLst>
                </a:gridCol>
                <a:gridCol w="1738367">
                  <a:extLst>
                    <a:ext uri="{9D8B030D-6E8A-4147-A177-3AD203B41FA5}">
                      <a16:colId xmlns:a16="http://schemas.microsoft.com/office/drawing/2014/main" val="2372261988"/>
                    </a:ext>
                  </a:extLst>
                </a:gridCol>
                <a:gridCol w="956312">
                  <a:extLst>
                    <a:ext uri="{9D8B030D-6E8A-4147-A177-3AD203B41FA5}">
                      <a16:colId xmlns:a16="http://schemas.microsoft.com/office/drawing/2014/main" val="2546310805"/>
                    </a:ext>
                  </a:extLst>
                </a:gridCol>
                <a:gridCol w="2940204">
                  <a:extLst>
                    <a:ext uri="{9D8B030D-6E8A-4147-A177-3AD203B41FA5}">
                      <a16:colId xmlns:a16="http://schemas.microsoft.com/office/drawing/2014/main" val="645908800"/>
                    </a:ext>
                  </a:extLst>
                </a:gridCol>
                <a:gridCol w="874334">
                  <a:extLst>
                    <a:ext uri="{9D8B030D-6E8A-4147-A177-3AD203B41FA5}">
                      <a16:colId xmlns:a16="http://schemas.microsoft.com/office/drawing/2014/main" val="3298200930"/>
                    </a:ext>
                  </a:extLst>
                </a:gridCol>
              </a:tblGrid>
              <a:tr h="1664359">
                <a:tc>
                  <a:txBody>
                    <a:bodyPr/>
                    <a:lstStyle/>
                    <a:p>
                      <a:pPr algn="ctr" rtl="0" fontAlgn="ctr"/>
                      <a:r>
                        <a:rPr lang="es-419" sz="1000" b="1" i="0" u="none" strike="noStrike">
                          <a:solidFill>
                            <a:srgbClr val="000000"/>
                          </a:solidFill>
                          <a:effectLst/>
                          <a:latin typeface="Arial" panose="020B0604020202020204" pitchFamily="34" charset="0"/>
                        </a:rPr>
                        <a:t>6</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rtl="0" fontAlgn="ctr"/>
                      <a:r>
                        <a:rPr lang="es-419" sz="1000" b="1" i="0" u="none" strike="noStrike">
                          <a:solidFill>
                            <a:srgbClr val="000000"/>
                          </a:solidFill>
                          <a:effectLst/>
                          <a:latin typeface="Arial" panose="020B0604020202020204" pitchFamily="34" charset="0"/>
                        </a:rPr>
                        <a:t>8.Gestión de riesgos de corrupción</a:t>
                      </a:r>
                      <a:br>
                        <a:rPr lang="es-419" sz="1000" b="1" i="0" u="none" strike="noStrike">
                          <a:solidFill>
                            <a:srgbClr val="000000"/>
                          </a:solidFill>
                          <a:effectLst/>
                          <a:latin typeface="Arial" panose="020B0604020202020204" pitchFamily="34" charset="0"/>
                        </a:rPr>
                      </a:br>
                      <a:r>
                        <a:rPr lang="es-419" sz="1000" b="1" i="0" u="none" strike="noStrike">
                          <a:solidFill>
                            <a:srgbClr val="000000"/>
                          </a:solidFill>
                          <a:effectLst/>
                          <a:latin typeface="Arial" panose="020B0604020202020204" pitchFamily="34" charset="0"/>
                        </a:rPr>
                        <a:t>Subcomponente 4</a:t>
                      </a:r>
                      <a:r>
                        <a:rPr lang="es-419" sz="1000" b="0" i="0" u="none" strike="noStrike">
                          <a:solidFill>
                            <a:srgbClr val="000000"/>
                          </a:solidFill>
                          <a:effectLst/>
                          <a:latin typeface="Arial" panose="020B0604020202020204" pitchFamily="34" charset="0"/>
                        </a:rPr>
                        <a:t>: </a:t>
                      </a:r>
                      <a:br>
                        <a:rPr lang="es-419" sz="1000" b="0" i="0" u="none" strike="noStrike">
                          <a:solidFill>
                            <a:srgbClr val="000000"/>
                          </a:solidFill>
                          <a:effectLst/>
                          <a:latin typeface="Arial" panose="020B0604020202020204" pitchFamily="34" charset="0"/>
                        </a:rPr>
                      </a:br>
                      <a:r>
                        <a:rPr lang="es-419" sz="1000" b="0" i="0" u="none" strike="noStrike">
                          <a:solidFill>
                            <a:srgbClr val="000000"/>
                          </a:solidFill>
                          <a:effectLst/>
                          <a:latin typeface="Arial" panose="020B0604020202020204" pitchFamily="34" charset="0"/>
                        </a:rPr>
                        <a:t>Monitoreo y revisión</a:t>
                      </a:r>
                      <a:br>
                        <a:rPr lang="es-419" sz="1000" b="0" i="0" u="none" strike="noStrike">
                          <a:solidFill>
                            <a:srgbClr val="000000"/>
                          </a:solidFill>
                          <a:effectLst/>
                          <a:latin typeface="Arial" panose="020B0604020202020204" pitchFamily="34" charset="0"/>
                        </a:rPr>
                      </a:br>
                      <a:endParaRPr lang="es-419" sz="1000" b="0" i="0" u="none" strike="noStrike">
                        <a:solidFill>
                          <a:srgbClr val="000000"/>
                        </a:solidFill>
                        <a:effectLst/>
                        <a:latin typeface="Arial" panose="020B0604020202020204" pitchFamily="34" charset="0"/>
                      </a:endParaRP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es-419" sz="1000" b="0" i="0" u="none" strike="noStrike">
                          <a:solidFill>
                            <a:srgbClr val="000000"/>
                          </a:solidFill>
                          <a:effectLst/>
                          <a:latin typeface="Arial" panose="020B0604020202020204" pitchFamily="34" charset="0"/>
                        </a:rPr>
                        <a:t>Realizar el monitoreo al Mapa de Riesgos de corrupción</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rtl="0" fontAlgn="ctr"/>
                      <a:r>
                        <a:rPr lang="es-419" sz="1000" b="0" i="0" u="none" strike="noStrike">
                          <a:solidFill>
                            <a:srgbClr val="000000"/>
                          </a:solidFill>
                          <a:effectLst/>
                          <a:latin typeface="Arial" panose="020B0604020202020204" pitchFamily="34" charset="0"/>
                        </a:rPr>
                        <a:t>Se modifica la meta de 3 a 2 monitoreos</a:t>
                      </a:r>
                      <a:br>
                        <a:rPr lang="es-419" sz="1000" b="0" i="0" u="none" strike="noStrike">
                          <a:solidFill>
                            <a:srgbClr val="000000"/>
                          </a:solidFill>
                          <a:effectLst/>
                          <a:latin typeface="Arial" panose="020B0604020202020204" pitchFamily="34" charset="0"/>
                        </a:rPr>
                      </a:br>
                      <a:r>
                        <a:rPr lang="es-419" sz="1000" b="0" i="0" u="none" strike="noStrike">
                          <a:solidFill>
                            <a:srgbClr val="000000"/>
                          </a:solidFill>
                          <a:effectLst/>
                          <a:latin typeface="Arial" panose="020B0604020202020204" pitchFamily="34" charset="0"/>
                        </a:rPr>
                        <a:t>Modificación de fechas</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rtl="0" fontAlgn="ctr"/>
                      <a:r>
                        <a:rPr lang="es-419" sz="1000" b="0" i="0" u="none" strike="noStrike">
                          <a:solidFill>
                            <a:srgbClr val="000000"/>
                          </a:solidFill>
                          <a:effectLst/>
                          <a:latin typeface="Arial" panose="020B0604020202020204" pitchFamily="34" charset="0"/>
                        </a:rPr>
                        <a:t>Oficina Asesora de Planeación</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rtl="0" fontAlgn="ctr"/>
                      <a:r>
                        <a:rPr lang="es-419" sz="1000" b="0" i="0" u="none" strike="noStrike">
                          <a:solidFill>
                            <a:srgbClr val="000000"/>
                          </a:solidFill>
                          <a:effectLst/>
                          <a:latin typeface="Arial" panose="020B0604020202020204" pitchFamily="34" charset="0"/>
                        </a:rPr>
                        <a:t>Se solicita la actualización de la meta sea de dos (2) publicaciones en razón a la nueva política de Administración de Riesgos, la cual describe que se realizaran los monitoreos después de la entrega del informe de la Oficina de Control Interno, que para esta vigencia son dos.</a:t>
                      </a:r>
                      <a:br>
                        <a:rPr lang="es-419" sz="1000" b="0" i="0" u="none" strike="noStrike">
                          <a:solidFill>
                            <a:srgbClr val="000000"/>
                          </a:solidFill>
                          <a:effectLst/>
                          <a:latin typeface="Arial" panose="020B0604020202020204" pitchFamily="34" charset="0"/>
                        </a:rPr>
                      </a:br>
                      <a:r>
                        <a:rPr lang="es-419" sz="1000" b="0" i="0" u="none" strike="noStrike">
                          <a:solidFill>
                            <a:srgbClr val="000000"/>
                          </a:solidFill>
                          <a:effectLst/>
                          <a:latin typeface="Arial" panose="020B0604020202020204" pitchFamily="34" charset="0"/>
                        </a:rPr>
                        <a:t>Se solicita también la actualización de las fechas de inicio y final dada la recomendación de la Oficina de Control Interno en sus seguimientos.</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s-419" sz="1000" b="0" i="0" u="none" strike="noStrike">
                          <a:solidFill>
                            <a:srgbClr val="000000"/>
                          </a:solidFill>
                          <a:effectLst/>
                          <a:latin typeface="Arial" panose="020B0604020202020204" pitchFamily="34" charset="0"/>
                        </a:rPr>
                        <a:t>01/07/2024 - 31/12/2024</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783782545"/>
                  </a:ext>
                </a:extLst>
              </a:tr>
              <a:tr h="1061736">
                <a:tc>
                  <a:txBody>
                    <a:bodyPr/>
                    <a:lstStyle/>
                    <a:p>
                      <a:pPr algn="ctr" rtl="0" fontAlgn="ctr"/>
                      <a:r>
                        <a:rPr lang="es-419" sz="1000" b="1" i="0" u="none" strike="noStrike">
                          <a:solidFill>
                            <a:srgbClr val="000000"/>
                          </a:solidFill>
                          <a:effectLst/>
                          <a:latin typeface="Arial" panose="020B0604020202020204" pitchFamily="34" charset="0"/>
                        </a:rPr>
                        <a:t>7</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rtl="0" fontAlgn="ctr"/>
                      <a:r>
                        <a:rPr lang="es-419" sz="1000" b="1" i="0" u="none" strike="noStrike">
                          <a:solidFill>
                            <a:srgbClr val="000000"/>
                          </a:solidFill>
                          <a:effectLst/>
                          <a:latin typeface="Arial" panose="020B0604020202020204" pitchFamily="34" charset="0"/>
                        </a:rPr>
                        <a:t>9. Medidas de debida diligencia</a:t>
                      </a:r>
                      <a:br>
                        <a:rPr lang="es-419" sz="1000" b="1" i="0" u="none" strike="noStrike">
                          <a:solidFill>
                            <a:srgbClr val="000000"/>
                          </a:solidFill>
                          <a:effectLst/>
                          <a:latin typeface="Arial" panose="020B0604020202020204" pitchFamily="34" charset="0"/>
                        </a:rPr>
                      </a:br>
                      <a:r>
                        <a:rPr lang="es-419" sz="1000" b="1" i="0" u="none" strike="noStrike">
                          <a:solidFill>
                            <a:srgbClr val="000000"/>
                          </a:solidFill>
                          <a:effectLst/>
                          <a:latin typeface="Arial" panose="020B0604020202020204" pitchFamily="34" charset="0"/>
                        </a:rPr>
                        <a:t>Subcomponente 1</a:t>
                      </a:r>
                      <a:br>
                        <a:rPr lang="es-419" sz="1000" b="1" i="0" u="none" strike="noStrike">
                          <a:solidFill>
                            <a:srgbClr val="000000"/>
                          </a:solidFill>
                          <a:effectLst/>
                          <a:latin typeface="Arial" panose="020B0604020202020204" pitchFamily="34" charset="0"/>
                        </a:rPr>
                      </a:br>
                      <a:r>
                        <a:rPr lang="es-419" sz="1000" b="0" i="0" u="none" strike="noStrike">
                          <a:solidFill>
                            <a:srgbClr val="000000"/>
                          </a:solidFill>
                          <a:effectLst/>
                          <a:latin typeface="Arial" panose="020B0604020202020204" pitchFamily="34" charset="0"/>
                        </a:rPr>
                        <a:t>Adecuación institucional para cumplir con la debida diligencia</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es-419" sz="1000" b="0" i="0" u="none" strike="noStrike">
                          <a:solidFill>
                            <a:srgbClr val="000000"/>
                          </a:solidFill>
                          <a:effectLst/>
                          <a:latin typeface="Arial" panose="020B0604020202020204" pitchFamily="34" charset="0"/>
                        </a:rPr>
                        <a:t>Socializar por medio de piezas graficas el proyecto SARLAFT a los colaboradores de la entidad</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rtl="0" fontAlgn="ctr"/>
                      <a:r>
                        <a:rPr lang="es-419" sz="1000" b="0" i="0" u="none" strike="noStrike">
                          <a:solidFill>
                            <a:srgbClr val="000000"/>
                          </a:solidFill>
                          <a:effectLst/>
                          <a:latin typeface="Arial" panose="020B0604020202020204" pitchFamily="34" charset="0"/>
                        </a:rPr>
                        <a:t>Actualización meta/producto aclarando que la socialización se realizara por medio de 6 piezas graficas y 1 socialización</a:t>
                      </a:r>
                      <a:br>
                        <a:rPr lang="es-419" sz="1000" b="0" i="0" u="none" strike="noStrike">
                          <a:solidFill>
                            <a:srgbClr val="000000"/>
                          </a:solidFill>
                          <a:effectLst/>
                          <a:latin typeface="Arial" panose="020B0604020202020204" pitchFamily="34" charset="0"/>
                        </a:rPr>
                      </a:br>
                      <a:r>
                        <a:rPr lang="es-419" sz="1000" b="0" i="0" u="none" strike="noStrike">
                          <a:solidFill>
                            <a:srgbClr val="000000"/>
                          </a:solidFill>
                          <a:effectLst/>
                          <a:latin typeface="Arial" panose="020B0604020202020204" pitchFamily="34" charset="0"/>
                        </a:rPr>
                        <a:t>Modificación de fechas</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rtl="0" fontAlgn="ctr"/>
                      <a:r>
                        <a:rPr lang="es-419" sz="1000" b="0" i="0" u="none" strike="noStrike">
                          <a:solidFill>
                            <a:srgbClr val="000000"/>
                          </a:solidFill>
                          <a:effectLst/>
                          <a:latin typeface="Arial" panose="020B0604020202020204" pitchFamily="34" charset="0"/>
                        </a:rPr>
                        <a:t>Oficina Asesora de Planeación</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rtl="0" fontAlgn="ctr"/>
                      <a:r>
                        <a:rPr lang="es-419" sz="1000" b="0" i="0" u="none" strike="noStrike">
                          <a:solidFill>
                            <a:srgbClr val="000000"/>
                          </a:solidFill>
                          <a:effectLst/>
                          <a:latin typeface="Arial" panose="020B0604020202020204" pitchFamily="34" charset="0"/>
                        </a:rPr>
                        <a:t>Se solicita la actualización de la actividad aclarando que la socialización se realizara or medio de  6 piezas graficas y 1 socialización</a:t>
                      </a:r>
                      <a:br>
                        <a:rPr lang="es-419" sz="1000" b="0" i="0" u="none" strike="noStrike">
                          <a:solidFill>
                            <a:srgbClr val="000000"/>
                          </a:solidFill>
                          <a:effectLst/>
                          <a:latin typeface="Arial" panose="020B0604020202020204" pitchFamily="34" charset="0"/>
                        </a:rPr>
                      </a:br>
                      <a:r>
                        <a:rPr lang="es-419" sz="1000" b="0" i="0" u="none" strike="noStrike">
                          <a:solidFill>
                            <a:srgbClr val="000000"/>
                          </a:solidFill>
                          <a:effectLst/>
                          <a:latin typeface="Arial" panose="020B0604020202020204" pitchFamily="34" charset="0"/>
                        </a:rPr>
                        <a:t>Se solicita también la actualización de las fecha de inicio dado que inicia la socialización en el mes de septiembre de la presente vigencia.</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s-419" sz="1000" b="0" i="0" u="none" strike="noStrike">
                          <a:solidFill>
                            <a:srgbClr val="000000"/>
                          </a:solidFill>
                          <a:effectLst/>
                          <a:latin typeface="Arial" panose="020B0604020202020204" pitchFamily="34" charset="0"/>
                        </a:rPr>
                        <a:t>1/9/2024 - 31/12/2024</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659743578"/>
                  </a:ext>
                </a:extLst>
              </a:tr>
              <a:tr h="911081">
                <a:tc>
                  <a:txBody>
                    <a:bodyPr/>
                    <a:lstStyle/>
                    <a:p>
                      <a:pPr algn="ctr" rtl="0" fontAlgn="ctr"/>
                      <a:r>
                        <a:rPr lang="es-419" sz="1000" b="1" i="0" u="none" strike="noStrike">
                          <a:solidFill>
                            <a:srgbClr val="000000"/>
                          </a:solidFill>
                          <a:effectLst/>
                          <a:latin typeface="Arial" panose="020B0604020202020204" pitchFamily="34" charset="0"/>
                        </a:rPr>
                        <a:t>8</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rtl="0" fontAlgn="ctr"/>
                      <a:r>
                        <a:rPr lang="es-419" sz="1000" b="1" i="0" u="none" strike="noStrike">
                          <a:solidFill>
                            <a:srgbClr val="000000"/>
                          </a:solidFill>
                          <a:effectLst/>
                          <a:latin typeface="Arial" panose="020B0604020202020204" pitchFamily="34" charset="0"/>
                        </a:rPr>
                        <a:t>9. Medidas de debida diligencia</a:t>
                      </a:r>
                      <a:br>
                        <a:rPr lang="es-419" sz="1000" b="1" i="0" u="none" strike="noStrike">
                          <a:solidFill>
                            <a:srgbClr val="000000"/>
                          </a:solidFill>
                          <a:effectLst/>
                          <a:latin typeface="Arial" panose="020B0604020202020204" pitchFamily="34" charset="0"/>
                        </a:rPr>
                      </a:br>
                      <a:r>
                        <a:rPr lang="es-419" sz="1000" b="1" i="0" u="none" strike="noStrike">
                          <a:solidFill>
                            <a:srgbClr val="000000"/>
                          </a:solidFill>
                          <a:effectLst/>
                          <a:latin typeface="Arial" panose="020B0604020202020204" pitchFamily="34" charset="0"/>
                        </a:rPr>
                        <a:t>Subcomponente 1</a:t>
                      </a:r>
                      <a:br>
                        <a:rPr lang="es-419" sz="1000" b="1" i="0" u="none" strike="noStrike">
                          <a:solidFill>
                            <a:srgbClr val="000000"/>
                          </a:solidFill>
                          <a:effectLst/>
                          <a:latin typeface="Arial" panose="020B0604020202020204" pitchFamily="34" charset="0"/>
                        </a:rPr>
                      </a:br>
                      <a:r>
                        <a:rPr lang="es-419" sz="1000" b="0" i="0" u="none" strike="noStrike">
                          <a:solidFill>
                            <a:srgbClr val="000000"/>
                          </a:solidFill>
                          <a:effectLst/>
                          <a:latin typeface="Arial" panose="020B0604020202020204" pitchFamily="34" charset="0"/>
                        </a:rPr>
                        <a:t>Adecuación institucional para cumplir con la debida diligencia</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es-419" sz="1000" b="0" i="0" u="none" strike="noStrike">
                          <a:solidFill>
                            <a:srgbClr val="000000"/>
                          </a:solidFill>
                          <a:effectLst/>
                          <a:latin typeface="Arial" panose="020B0604020202020204" pitchFamily="34" charset="0"/>
                        </a:rPr>
                        <a:t>Determinar las políticas dentro del sistema de Gestión de Riesgos SARLAFT para la entidad </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rtl="0" fontAlgn="ctr"/>
                      <a:r>
                        <a:rPr lang="es-419" sz="1000" b="0" i="0" u="none" strike="noStrike">
                          <a:solidFill>
                            <a:srgbClr val="000000"/>
                          </a:solidFill>
                          <a:effectLst/>
                          <a:latin typeface="Arial" panose="020B0604020202020204" pitchFamily="34" charset="0"/>
                        </a:rPr>
                        <a:t>Eliminar actividad</a:t>
                      </a:r>
                      <a:br>
                        <a:rPr lang="es-419" sz="1000" b="0" i="0" u="none" strike="noStrike">
                          <a:solidFill>
                            <a:srgbClr val="000000"/>
                          </a:solidFill>
                          <a:effectLst/>
                          <a:latin typeface="Arial" panose="020B0604020202020204" pitchFamily="34" charset="0"/>
                        </a:rPr>
                      </a:br>
                      <a:endParaRPr lang="es-419" sz="1000" b="0" i="0" u="none" strike="noStrike">
                        <a:solidFill>
                          <a:srgbClr val="000000"/>
                        </a:solidFill>
                        <a:effectLst/>
                        <a:latin typeface="Arial" panose="020B0604020202020204" pitchFamily="34" charset="0"/>
                      </a:endParaRP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rtl="0" fontAlgn="ctr"/>
                      <a:r>
                        <a:rPr lang="es-419" sz="1000" b="0" i="0" u="none" strike="noStrike">
                          <a:solidFill>
                            <a:srgbClr val="000000"/>
                          </a:solidFill>
                          <a:effectLst/>
                          <a:latin typeface="Arial" panose="020B0604020202020204" pitchFamily="34" charset="0"/>
                        </a:rPr>
                        <a:t>Oficina Asesora de Planeación</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rtl="0" fontAlgn="ctr"/>
                      <a:r>
                        <a:rPr lang="es-419" sz="1000" b="0" i="0" u="none" strike="noStrike">
                          <a:solidFill>
                            <a:srgbClr val="000000"/>
                          </a:solidFill>
                          <a:effectLst/>
                          <a:latin typeface="Arial" panose="020B0604020202020204" pitchFamily="34" charset="0"/>
                        </a:rPr>
                        <a:t>Se solicita eliminar esta actividad por duplicidad dado que esta inmersa en la actividad "Generar la política y lineamientos del Sistema de administración del riesgo de lavado de activos y financiación del terrorismo SARLAFT". </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s-419" sz="1000" b="0" i="0" u="none" strike="noStrike">
                          <a:solidFill>
                            <a:srgbClr val="000000"/>
                          </a:solidFill>
                          <a:effectLst/>
                          <a:latin typeface="Arial" panose="020B0604020202020204" pitchFamily="34" charset="0"/>
                        </a:rPr>
                        <a:t>N/A</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748471814"/>
                  </a:ext>
                </a:extLst>
              </a:tr>
              <a:tr h="1212392">
                <a:tc>
                  <a:txBody>
                    <a:bodyPr/>
                    <a:lstStyle/>
                    <a:p>
                      <a:pPr algn="ctr" rtl="0" fontAlgn="ctr"/>
                      <a:r>
                        <a:rPr lang="es-419" sz="1000" b="1" i="0" u="none" strike="noStrike">
                          <a:solidFill>
                            <a:srgbClr val="000000"/>
                          </a:solidFill>
                          <a:effectLst/>
                          <a:latin typeface="Arial" panose="020B0604020202020204" pitchFamily="34" charset="0"/>
                        </a:rPr>
                        <a:t>9</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rtl="0" fontAlgn="ctr"/>
                      <a:r>
                        <a:rPr lang="es-419" sz="1000" b="1" i="0" u="none" strike="noStrike">
                          <a:solidFill>
                            <a:srgbClr val="000000"/>
                          </a:solidFill>
                          <a:effectLst/>
                          <a:latin typeface="Arial" panose="020B0604020202020204" pitchFamily="34" charset="0"/>
                        </a:rPr>
                        <a:t>9. Medidas de debida diligencia</a:t>
                      </a:r>
                      <a:br>
                        <a:rPr lang="es-419" sz="1000" b="1" i="0" u="none" strike="noStrike">
                          <a:solidFill>
                            <a:srgbClr val="000000"/>
                          </a:solidFill>
                          <a:effectLst/>
                          <a:latin typeface="Arial" panose="020B0604020202020204" pitchFamily="34" charset="0"/>
                        </a:rPr>
                      </a:br>
                      <a:r>
                        <a:rPr lang="es-419" sz="1000" b="1" i="0" u="none" strike="noStrike">
                          <a:solidFill>
                            <a:srgbClr val="000000"/>
                          </a:solidFill>
                          <a:effectLst/>
                          <a:latin typeface="Arial" panose="020B0604020202020204" pitchFamily="34" charset="0"/>
                        </a:rPr>
                        <a:t>Subcomponente 1</a:t>
                      </a:r>
                      <a:br>
                        <a:rPr lang="es-419" sz="1000" b="1" i="0" u="none" strike="noStrike">
                          <a:solidFill>
                            <a:srgbClr val="000000"/>
                          </a:solidFill>
                          <a:effectLst/>
                          <a:latin typeface="Arial" panose="020B0604020202020204" pitchFamily="34" charset="0"/>
                        </a:rPr>
                      </a:br>
                      <a:r>
                        <a:rPr lang="es-419" sz="1000" b="0" i="0" u="none" strike="noStrike">
                          <a:solidFill>
                            <a:srgbClr val="000000"/>
                          </a:solidFill>
                          <a:effectLst/>
                          <a:latin typeface="Arial" panose="020B0604020202020204" pitchFamily="34" charset="0"/>
                        </a:rPr>
                        <a:t>Adecuación institucional para cumplir con la debida diligencia</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es-419" sz="1000" b="0" i="0" u="none" strike="noStrike">
                          <a:solidFill>
                            <a:srgbClr val="000000"/>
                          </a:solidFill>
                          <a:effectLst/>
                          <a:latin typeface="Arial" panose="020B0604020202020204" pitchFamily="34" charset="0"/>
                        </a:rPr>
                        <a:t>Registros ante la Unidad de Información y análisis Financieros UIAF de la entidad</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rtl="0" fontAlgn="ctr"/>
                      <a:r>
                        <a:rPr lang="es-419" sz="1000" b="0" i="0" u="none" strike="noStrike">
                          <a:solidFill>
                            <a:srgbClr val="000000"/>
                          </a:solidFill>
                          <a:effectLst/>
                          <a:latin typeface="Arial" panose="020B0604020202020204" pitchFamily="34" charset="0"/>
                        </a:rPr>
                        <a:t>Actualización actividad y meta</a:t>
                      </a:r>
                      <a:br>
                        <a:rPr lang="es-419" sz="1000" b="0" i="0" u="none" strike="noStrike">
                          <a:solidFill>
                            <a:srgbClr val="000000"/>
                          </a:solidFill>
                          <a:effectLst/>
                          <a:latin typeface="Arial" panose="020B0604020202020204" pitchFamily="34" charset="0"/>
                        </a:rPr>
                      </a:br>
                      <a:r>
                        <a:rPr lang="es-419" sz="1000" b="0" i="0" u="none" strike="noStrike">
                          <a:solidFill>
                            <a:srgbClr val="000000"/>
                          </a:solidFill>
                          <a:effectLst/>
                          <a:latin typeface="Arial" panose="020B0604020202020204" pitchFamily="34" charset="0"/>
                        </a:rPr>
                        <a:t>V2:'Registros ante la Unidad de Información y análisis Financieros UIAF de la entidad y del OC principal y Suplente </a:t>
                      </a:r>
                      <a:br>
                        <a:rPr lang="es-419" sz="1000" b="0" i="0" u="none" strike="noStrike">
                          <a:solidFill>
                            <a:srgbClr val="000000"/>
                          </a:solidFill>
                          <a:effectLst/>
                          <a:latin typeface="Arial" panose="020B0604020202020204" pitchFamily="34" charset="0"/>
                        </a:rPr>
                      </a:br>
                      <a:r>
                        <a:rPr lang="es-419" sz="1000" b="0" i="0" u="none" strike="noStrike">
                          <a:solidFill>
                            <a:srgbClr val="000000"/>
                          </a:solidFill>
                          <a:effectLst/>
                          <a:latin typeface="Arial" panose="020B0604020202020204" pitchFamily="34" charset="0"/>
                        </a:rPr>
                        <a:t>Ajuste Registros ante la Unidad de Información y análisis Financieros UIAF de la entidad</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rtl="0" fontAlgn="ctr"/>
                      <a:r>
                        <a:rPr lang="es-419" sz="1000" b="0" i="0" u="none" strike="noStrike">
                          <a:solidFill>
                            <a:srgbClr val="000000"/>
                          </a:solidFill>
                          <a:effectLst/>
                          <a:latin typeface="Arial" panose="020B0604020202020204" pitchFamily="34" charset="0"/>
                        </a:rPr>
                        <a:t>Oficina Asesora de Planeación</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rtl="0" fontAlgn="ctr"/>
                      <a:r>
                        <a:rPr lang="es-419" sz="1000" b="0" i="0" u="none" strike="noStrike">
                          <a:solidFill>
                            <a:srgbClr val="000000"/>
                          </a:solidFill>
                          <a:effectLst/>
                          <a:latin typeface="Arial" panose="020B0604020202020204" pitchFamily="34" charset="0"/>
                        </a:rPr>
                        <a:t>Se solicita la actualización de esta actividad con el fin de dar claridad tanto en la actividad como del producto y responsable. Se solicita también la actualización de las fecha de inicio dada la recomendación de la Oficina de Control Interno en sus seguimientos.</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s-419" sz="1000" b="0" i="0" u="none" strike="noStrike">
                          <a:solidFill>
                            <a:srgbClr val="000000"/>
                          </a:solidFill>
                          <a:effectLst/>
                          <a:latin typeface="Arial" panose="020B0604020202020204" pitchFamily="34" charset="0"/>
                        </a:rPr>
                        <a:t>1/11/2024 - 31/12/2024</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035440961"/>
                  </a:ext>
                </a:extLst>
              </a:tr>
              <a:tr h="1061736">
                <a:tc>
                  <a:txBody>
                    <a:bodyPr/>
                    <a:lstStyle/>
                    <a:p>
                      <a:pPr algn="ctr" rtl="0" fontAlgn="ctr"/>
                      <a:r>
                        <a:rPr lang="es-419" sz="1000" b="1" i="0" u="none" strike="noStrike">
                          <a:solidFill>
                            <a:srgbClr val="000000"/>
                          </a:solidFill>
                          <a:effectLst/>
                          <a:latin typeface="Arial" panose="020B0604020202020204" pitchFamily="34" charset="0"/>
                        </a:rPr>
                        <a:t>10</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rtl="0" fontAlgn="ctr"/>
                      <a:r>
                        <a:rPr lang="es-419" sz="1000" b="1" i="0" u="none" strike="noStrike">
                          <a:solidFill>
                            <a:srgbClr val="000000"/>
                          </a:solidFill>
                          <a:effectLst/>
                          <a:latin typeface="Arial" panose="020B0604020202020204" pitchFamily="34" charset="0"/>
                        </a:rPr>
                        <a:t>9. Medidas de debida diligencia</a:t>
                      </a:r>
                      <a:br>
                        <a:rPr lang="es-419" sz="1000" b="1" i="0" u="none" strike="noStrike">
                          <a:solidFill>
                            <a:srgbClr val="000000"/>
                          </a:solidFill>
                          <a:effectLst/>
                          <a:latin typeface="Arial" panose="020B0604020202020204" pitchFamily="34" charset="0"/>
                        </a:rPr>
                      </a:br>
                      <a:r>
                        <a:rPr lang="es-419" sz="1000" b="1" i="0" u="none" strike="noStrike">
                          <a:solidFill>
                            <a:srgbClr val="000000"/>
                          </a:solidFill>
                          <a:effectLst/>
                          <a:latin typeface="Arial" panose="020B0604020202020204" pitchFamily="34" charset="0"/>
                        </a:rPr>
                        <a:t>Subcomponente 2</a:t>
                      </a:r>
                      <a:br>
                        <a:rPr lang="es-419" sz="1000" b="1" i="0" u="none" strike="noStrike">
                          <a:solidFill>
                            <a:srgbClr val="000000"/>
                          </a:solidFill>
                          <a:effectLst/>
                          <a:latin typeface="Arial" panose="020B0604020202020204" pitchFamily="34" charset="0"/>
                        </a:rPr>
                      </a:br>
                      <a:r>
                        <a:rPr lang="es-419" sz="1000" b="0" i="0" u="none" strike="noStrike">
                          <a:solidFill>
                            <a:srgbClr val="000000"/>
                          </a:solidFill>
                          <a:effectLst/>
                          <a:latin typeface="Arial" panose="020B0604020202020204" pitchFamily="34" charset="0"/>
                        </a:rPr>
                        <a:t>Construcción del plan de trabajo para adaptar y/o desarrollar la debida diligencia</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es-419" sz="1000" b="0" i="0" u="none" strike="noStrike">
                          <a:solidFill>
                            <a:srgbClr val="000000"/>
                          </a:solidFill>
                          <a:effectLst/>
                          <a:latin typeface="Arial" panose="020B0604020202020204" pitchFamily="34" charset="0"/>
                        </a:rPr>
                        <a:t>Realizar diagnóstico institucional para la implementación SARLAFT</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rtl="0" fontAlgn="ctr"/>
                      <a:r>
                        <a:rPr lang="es-419" sz="1000" b="0" i="0" u="none" strike="noStrike">
                          <a:solidFill>
                            <a:srgbClr val="000000"/>
                          </a:solidFill>
                          <a:effectLst/>
                          <a:latin typeface="Arial" panose="020B0604020202020204" pitchFamily="34" charset="0"/>
                        </a:rPr>
                        <a:t>Modificación de fechas</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rtl="0" fontAlgn="ctr"/>
                      <a:r>
                        <a:rPr lang="es-419" sz="1000" b="0" i="0" u="none" strike="noStrike">
                          <a:solidFill>
                            <a:srgbClr val="000000"/>
                          </a:solidFill>
                          <a:effectLst/>
                          <a:latin typeface="Arial" panose="020B0604020202020204" pitchFamily="34" charset="0"/>
                        </a:rPr>
                        <a:t>Oficina Asesora de Planeación</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rtl="0" fontAlgn="ctr"/>
                      <a:r>
                        <a:rPr lang="es-419" sz="1000" b="0" i="0" u="none" strike="noStrike">
                          <a:solidFill>
                            <a:srgbClr val="000000"/>
                          </a:solidFill>
                          <a:effectLst/>
                          <a:latin typeface="Arial" panose="020B0604020202020204" pitchFamily="34" charset="0"/>
                        </a:rPr>
                        <a:t>Se solicita la actualización de la fecha de inicio por reprogramación de la actividad, así como por la recomendación de la Oficina de Control Interno en sus seguimientos.</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s-419" sz="1000" b="0" i="0" u="none" strike="noStrike">
                          <a:solidFill>
                            <a:srgbClr val="000000"/>
                          </a:solidFill>
                          <a:effectLst/>
                          <a:latin typeface="Arial" panose="020B0604020202020204" pitchFamily="34" charset="0"/>
                        </a:rPr>
                        <a:t>1/11/2024 - 31/12/2024</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681642239"/>
                  </a:ext>
                </a:extLst>
              </a:tr>
            </a:tbl>
          </a:graphicData>
        </a:graphic>
      </p:graphicFrame>
    </p:spTree>
    <p:extLst>
      <p:ext uri="{BB962C8B-B14F-4D97-AF65-F5344CB8AC3E}">
        <p14:creationId xmlns:p14="http://schemas.microsoft.com/office/powerpoint/2010/main" val="42279604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1">
            <a:extLst>
              <a:ext uri="{FF2B5EF4-FFF2-40B4-BE49-F238E27FC236}">
                <a16:creationId xmlns:a16="http://schemas.microsoft.com/office/drawing/2014/main" id="{C94356B6-3232-9266-CA87-7E869DD719C1}"/>
              </a:ext>
            </a:extLst>
          </p:cNvPr>
          <p:cNvGraphicFramePr>
            <a:graphicFrameLocks noGrp="1"/>
          </p:cNvGraphicFramePr>
          <p:nvPr/>
        </p:nvGraphicFramePr>
        <p:xfrm>
          <a:off x="435243" y="662279"/>
          <a:ext cx="10515600" cy="5838241"/>
        </p:xfrm>
        <a:graphic>
          <a:graphicData uri="http://schemas.openxmlformats.org/drawingml/2006/table">
            <a:tbl>
              <a:tblPr>
                <a:tableStyleId>{5C22544A-7EE6-4342-B048-85BDC9FD1C3A}</a:tableStyleId>
              </a:tblPr>
              <a:tblGrid>
                <a:gridCol w="433633">
                  <a:extLst>
                    <a:ext uri="{9D8B030D-6E8A-4147-A177-3AD203B41FA5}">
                      <a16:colId xmlns:a16="http://schemas.microsoft.com/office/drawing/2014/main" val="2893193486"/>
                    </a:ext>
                  </a:extLst>
                </a:gridCol>
                <a:gridCol w="1570715">
                  <a:extLst>
                    <a:ext uri="{9D8B030D-6E8A-4147-A177-3AD203B41FA5}">
                      <a16:colId xmlns:a16="http://schemas.microsoft.com/office/drawing/2014/main" val="2958174443"/>
                    </a:ext>
                  </a:extLst>
                </a:gridCol>
                <a:gridCol w="2016393">
                  <a:extLst>
                    <a:ext uri="{9D8B030D-6E8A-4147-A177-3AD203B41FA5}">
                      <a16:colId xmlns:a16="http://schemas.microsoft.com/office/drawing/2014/main" val="3372230566"/>
                    </a:ext>
                  </a:extLst>
                </a:gridCol>
                <a:gridCol w="1495364">
                  <a:extLst>
                    <a:ext uri="{9D8B030D-6E8A-4147-A177-3AD203B41FA5}">
                      <a16:colId xmlns:a16="http://schemas.microsoft.com/office/drawing/2014/main" val="2053153634"/>
                    </a:ext>
                  </a:extLst>
                </a:gridCol>
                <a:gridCol w="1394848">
                  <a:extLst>
                    <a:ext uri="{9D8B030D-6E8A-4147-A177-3AD203B41FA5}">
                      <a16:colId xmlns:a16="http://schemas.microsoft.com/office/drawing/2014/main" val="3158254202"/>
                    </a:ext>
                  </a:extLst>
                </a:gridCol>
                <a:gridCol w="2495227">
                  <a:extLst>
                    <a:ext uri="{9D8B030D-6E8A-4147-A177-3AD203B41FA5}">
                      <a16:colId xmlns:a16="http://schemas.microsoft.com/office/drawing/2014/main" val="3642390205"/>
                    </a:ext>
                  </a:extLst>
                </a:gridCol>
                <a:gridCol w="1109420">
                  <a:extLst>
                    <a:ext uri="{9D8B030D-6E8A-4147-A177-3AD203B41FA5}">
                      <a16:colId xmlns:a16="http://schemas.microsoft.com/office/drawing/2014/main" val="2032748552"/>
                    </a:ext>
                  </a:extLst>
                </a:gridCol>
              </a:tblGrid>
              <a:tr h="759032">
                <a:tc>
                  <a:txBody>
                    <a:bodyPr/>
                    <a:lstStyle/>
                    <a:p>
                      <a:pPr algn="ctr" rtl="0" fontAlgn="ctr"/>
                      <a:r>
                        <a:rPr lang="es-419" sz="1000" u="none" strike="noStrike">
                          <a:solidFill>
                            <a:schemeClr val="tx1"/>
                          </a:solidFill>
                          <a:effectLst/>
                        </a:rPr>
                        <a:t>11</a:t>
                      </a:r>
                      <a:endParaRPr lang="es-419" sz="1000" b="1"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ctr"/>
                      <a:r>
                        <a:rPr lang="es-419" sz="1000" u="none" strike="noStrike">
                          <a:solidFill>
                            <a:schemeClr val="tx1"/>
                          </a:solidFill>
                          <a:effectLst/>
                        </a:rPr>
                        <a:t>9. Medidas de debida diligencia</a:t>
                      </a:r>
                      <a:br>
                        <a:rPr lang="es-419" sz="1000" u="none" strike="noStrike">
                          <a:solidFill>
                            <a:schemeClr val="tx1"/>
                          </a:solidFill>
                          <a:effectLst/>
                        </a:rPr>
                      </a:br>
                      <a:r>
                        <a:rPr lang="es-419" sz="1000" u="none" strike="noStrike">
                          <a:solidFill>
                            <a:schemeClr val="tx1"/>
                          </a:solidFill>
                          <a:effectLst/>
                        </a:rPr>
                        <a:t>Subcomponente 2</a:t>
                      </a:r>
                      <a:br>
                        <a:rPr lang="es-419" sz="1000" u="none" strike="noStrike">
                          <a:solidFill>
                            <a:schemeClr val="tx1"/>
                          </a:solidFill>
                          <a:effectLst/>
                        </a:rPr>
                      </a:br>
                      <a:r>
                        <a:rPr lang="es-419" sz="1000" u="none" strike="noStrike">
                          <a:solidFill>
                            <a:schemeClr val="tx1"/>
                          </a:solidFill>
                          <a:effectLst/>
                        </a:rPr>
                        <a:t>Construcción del plan de trabajo para adaptar y/o desarrollar la debida diligencia</a:t>
                      </a:r>
                      <a:endParaRPr lang="es-419" sz="1000" b="0"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es-419" sz="1000" u="none" strike="noStrike">
                          <a:solidFill>
                            <a:schemeClr val="tx1"/>
                          </a:solidFill>
                          <a:effectLst/>
                        </a:rPr>
                        <a:t>Diseñar un plan de trabajo que cumpla la normatividad vigente en la implementación del SAFLAFT en la entidad</a:t>
                      </a:r>
                      <a:endParaRPr lang="es-419" sz="1000" b="0"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ctr"/>
                      <a:r>
                        <a:rPr lang="es-419" sz="1000" u="none" strike="noStrike">
                          <a:solidFill>
                            <a:schemeClr val="tx1"/>
                          </a:solidFill>
                          <a:effectLst/>
                        </a:rPr>
                        <a:t>Incluir actividad</a:t>
                      </a:r>
                      <a:endParaRPr lang="es-419" sz="1000" b="0"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ctr"/>
                      <a:r>
                        <a:rPr lang="es-419" sz="1000" u="none" strike="noStrike">
                          <a:solidFill>
                            <a:schemeClr val="tx1"/>
                          </a:solidFill>
                          <a:effectLst/>
                        </a:rPr>
                        <a:t>Oficina Asesora de Planeación</a:t>
                      </a:r>
                      <a:endParaRPr lang="es-419" sz="1000" b="0"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ctr"/>
                      <a:r>
                        <a:rPr lang="es-419" sz="1000" u="none" strike="noStrike">
                          <a:solidFill>
                            <a:schemeClr val="tx1"/>
                          </a:solidFill>
                          <a:effectLst/>
                        </a:rPr>
                        <a:t>Se solicita incluir esta actividad aclarando que después de realizar el diagnostico se debe concertar un plan de trabajo en donde incluirá las actividades y herramientas que solicita la normatividad en la implementación del SARLAF, el diagnostico determinará los requisitos y actividades a implementar.</a:t>
                      </a:r>
                      <a:endParaRPr lang="es-419" sz="1000" b="0"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es-419" sz="1000" u="none" strike="noStrike">
                          <a:solidFill>
                            <a:schemeClr val="tx1"/>
                          </a:solidFill>
                          <a:effectLst/>
                        </a:rPr>
                        <a:t>1/11/2024 - 31/12/2024</a:t>
                      </a:r>
                      <a:endParaRPr lang="es-419" sz="1000" b="0"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50033966"/>
                  </a:ext>
                </a:extLst>
              </a:tr>
              <a:tr h="614454">
                <a:tc>
                  <a:txBody>
                    <a:bodyPr/>
                    <a:lstStyle/>
                    <a:p>
                      <a:pPr algn="ctr" rtl="0" fontAlgn="ctr"/>
                      <a:r>
                        <a:rPr lang="es-419" sz="1000" u="none" strike="noStrike">
                          <a:solidFill>
                            <a:schemeClr val="tx1"/>
                          </a:solidFill>
                          <a:effectLst/>
                        </a:rPr>
                        <a:t>12</a:t>
                      </a:r>
                      <a:endParaRPr lang="es-419" sz="1000" b="1"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ctr"/>
                      <a:r>
                        <a:rPr lang="es-419" sz="1000" u="none" strike="noStrike">
                          <a:solidFill>
                            <a:schemeClr val="tx1"/>
                          </a:solidFill>
                          <a:effectLst/>
                        </a:rPr>
                        <a:t>9. Medidas de debida diligencia</a:t>
                      </a:r>
                      <a:br>
                        <a:rPr lang="es-419" sz="1000" u="none" strike="noStrike">
                          <a:solidFill>
                            <a:schemeClr val="tx1"/>
                          </a:solidFill>
                          <a:effectLst/>
                        </a:rPr>
                      </a:br>
                      <a:r>
                        <a:rPr lang="es-419" sz="1000" u="none" strike="noStrike">
                          <a:solidFill>
                            <a:schemeClr val="tx1"/>
                          </a:solidFill>
                          <a:effectLst/>
                        </a:rPr>
                        <a:t>Subcomponente 2</a:t>
                      </a:r>
                      <a:br>
                        <a:rPr lang="es-419" sz="1000" u="none" strike="noStrike">
                          <a:solidFill>
                            <a:schemeClr val="tx1"/>
                          </a:solidFill>
                          <a:effectLst/>
                        </a:rPr>
                      </a:br>
                      <a:r>
                        <a:rPr lang="es-419" sz="1000" u="none" strike="noStrike">
                          <a:solidFill>
                            <a:schemeClr val="tx1"/>
                          </a:solidFill>
                          <a:effectLst/>
                        </a:rPr>
                        <a:t>Construcción del plan de trabajo para adaptar y/o desarrollar la debida diligencia</a:t>
                      </a:r>
                      <a:endParaRPr lang="es-419" sz="1000" b="0"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es-419" sz="1000" u="none" strike="noStrike">
                          <a:solidFill>
                            <a:schemeClr val="tx1"/>
                          </a:solidFill>
                          <a:effectLst/>
                        </a:rPr>
                        <a:t>Diseñar e implementar el SAFLAFT en la entidad</a:t>
                      </a:r>
                      <a:endParaRPr lang="es-419" sz="1000" b="0"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ctr"/>
                      <a:r>
                        <a:rPr lang="es-419" sz="1000" u="none" strike="noStrike">
                          <a:solidFill>
                            <a:schemeClr val="tx1"/>
                          </a:solidFill>
                          <a:effectLst/>
                        </a:rPr>
                        <a:t>Eliminar actividad</a:t>
                      </a:r>
                      <a:br>
                        <a:rPr lang="es-419" sz="1000" u="none" strike="noStrike">
                          <a:solidFill>
                            <a:schemeClr val="tx1"/>
                          </a:solidFill>
                          <a:effectLst/>
                        </a:rPr>
                      </a:br>
                      <a:endParaRPr lang="es-419" sz="1000" b="0"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ctr"/>
                      <a:r>
                        <a:rPr lang="es-419" sz="1000" u="none" strike="noStrike">
                          <a:solidFill>
                            <a:schemeClr val="tx1"/>
                          </a:solidFill>
                          <a:effectLst/>
                        </a:rPr>
                        <a:t>Oficina Asesora de Planeación / Oficina Jurídica</a:t>
                      </a:r>
                      <a:endParaRPr lang="es-419" sz="1000" b="0"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ctr"/>
                      <a:r>
                        <a:rPr lang="es-419" sz="1000" u="none" strike="noStrike">
                          <a:solidFill>
                            <a:schemeClr val="tx1"/>
                          </a:solidFill>
                          <a:effectLst/>
                        </a:rPr>
                        <a:t>Se solicita eliminar esta actividad debido a que el diagnostico y el diseño del plan de trabajo, definirán las actividades para la implementación del sistema.</a:t>
                      </a:r>
                      <a:endParaRPr lang="es-419" sz="1000" b="0"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es-419" sz="1000" u="none" strike="noStrike">
                          <a:solidFill>
                            <a:schemeClr val="tx1"/>
                          </a:solidFill>
                          <a:effectLst/>
                        </a:rPr>
                        <a:t>N/A</a:t>
                      </a:r>
                      <a:endParaRPr lang="es-419" sz="1000" b="0"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96877559"/>
                  </a:ext>
                </a:extLst>
              </a:tr>
              <a:tr h="1084331">
                <a:tc>
                  <a:txBody>
                    <a:bodyPr/>
                    <a:lstStyle/>
                    <a:p>
                      <a:pPr algn="ctr" rtl="0" fontAlgn="ctr"/>
                      <a:r>
                        <a:rPr lang="es-419" sz="1000" u="none" strike="noStrike">
                          <a:solidFill>
                            <a:schemeClr val="tx1"/>
                          </a:solidFill>
                          <a:effectLst/>
                        </a:rPr>
                        <a:t>13</a:t>
                      </a:r>
                      <a:endParaRPr lang="es-419" sz="1000" b="1"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ctr"/>
                      <a:r>
                        <a:rPr lang="es-419" sz="1000" u="none" strike="noStrike">
                          <a:solidFill>
                            <a:schemeClr val="tx1"/>
                          </a:solidFill>
                          <a:effectLst/>
                        </a:rPr>
                        <a:t>9.Medidas de debida diligencia</a:t>
                      </a:r>
                      <a:br>
                        <a:rPr lang="es-419" sz="1000" u="none" strike="noStrike">
                          <a:solidFill>
                            <a:schemeClr val="tx1"/>
                          </a:solidFill>
                          <a:effectLst/>
                        </a:rPr>
                      </a:br>
                      <a:r>
                        <a:rPr lang="es-419" sz="1000" u="none" strike="noStrike">
                          <a:solidFill>
                            <a:schemeClr val="tx1"/>
                          </a:solidFill>
                          <a:effectLst/>
                        </a:rPr>
                        <a:t>Subcomponente 3</a:t>
                      </a:r>
                      <a:br>
                        <a:rPr lang="es-419" sz="1000" u="none" strike="noStrike">
                          <a:solidFill>
                            <a:schemeClr val="tx1"/>
                          </a:solidFill>
                          <a:effectLst/>
                        </a:rPr>
                      </a:br>
                      <a:r>
                        <a:rPr lang="es-419" sz="1000" u="none" strike="noStrike">
                          <a:solidFill>
                            <a:schemeClr val="tx1"/>
                          </a:solidFill>
                          <a:effectLst/>
                        </a:rPr>
                        <a:t>Gestión de la debida diligencia</a:t>
                      </a:r>
                      <a:endParaRPr lang="es-419" sz="1000" b="0"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es-419" sz="1000" u="none" strike="noStrike">
                          <a:solidFill>
                            <a:schemeClr val="tx1"/>
                          </a:solidFill>
                          <a:effectLst/>
                        </a:rPr>
                        <a:t>Identificación de los riesgos LA/FT en procesos</a:t>
                      </a:r>
                      <a:endParaRPr lang="es-419" sz="1000" b="0"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ctr"/>
                      <a:r>
                        <a:rPr lang="es-419" sz="1000" u="none" strike="noStrike">
                          <a:solidFill>
                            <a:schemeClr val="tx1"/>
                          </a:solidFill>
                          <a:effectLst/>
                        </a:rPr>
                        <a:t>Actualización en la descripción de la meta</a:t>
                      </a:r>
                      <a:endParaRPr lang="es-419" sz="1000" b="0"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ctr"/>
                      <a:r>
                        <a:rPr lang="es-419" sz="1000" u="none" strike="noStrike">
                          <a:solidFill>
                            <a:schemeClr val="tx1"/>
                          </a:solidFill>
                          <a:effectLst/>
                        </a:rPr>
                        <a:t>Oficina Asesora de Planeación</a:t>
                      </a:r>
                      <a:endParaRPr lang="es-419" sz="1000" b="0"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ctr"/>
                      <a:r>
                        <a:rPr lang="es-419" sz="1000" u="none" strike="noStrike">
                          <a:solidFill>
                            <a:schemeClr val="tx1"/>
                          </a:solidFill>
                          <a:effectLst/>
                        </a:rPr>
                        <a:t>Se solicita la actualización de la meta aclarando que no será un mapa de riesgos diferente al institucional, la meta es la identificación de los riesgos y se incluirán en el mapa de riesgos institucional.</a:t>
                      </a:r>
                      <a:br>
                        <a:rPr lang="es-419" sz="1000" u="none" strike="noStrike">
                          <a:solidFill>
                            <a:schemeClr val="tx1"/>
                          </a:solidFill>
                          <a:effectLst/>
                        </a:rPr>
                      </a:br>
                      <a:r>
                        <a:rPr lang="es-419" sz="1000" u="none" strike="noStrike">
                          <a:solidFill>
                            <a:schemeClr val="tx1"/>
                          </a:solidFill>
                          <a:effectLst/>
                        </a:rPr>
                        <a:t>Se solicita también la actualización de las fechas de inicio y final dado que la identificación se realizara en el mismo periodo de la actualización del mapa de riesgos institucional.</a:t>
                      </a:r>
                      <a:endParaRPr lang="es-419" sz="1000" b="0"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es-419" sz="1000" u="none" strike="noStrike">
                          <a:solidFill>
                            <a:schemeClr val="tx1"/>
                          </a:solidFill>
                          <a:effectLst/>
                        </a:rPr>
                        <a:t>1/11/2024 - 31/12/2024</a:t>
                      </a:r>
                      <a:endParaRPr lang="es-419" sz="1000" b="0"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76104753"/>
                  </a:ext>
                </a:extLst>
              </a:tr>
              <a:tr h="614454">
                <a:tc>
                  <a:txBody>
                    <a:bodyPr/>
                    <a:lstStyle/>
                    <a:p>
                      <a:pPr algn="ctr" rtl="0" fontAlgn="ctr"/>
                      <a:r>
                        <a:rPr lang="es-419" sz="1000" u="none" strike="noStrike">
                          <a:solidFill>
                            <a:schemeClr val="tx1"/>
                          </a:solidFill>
                          <a:effectLst/>
                        </a:rPr>
                        <a:t>14</a:t>
                      </a:r>
                      <a:endParaRPr lang="es-419" sz="1000" b="1"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ctr"/>
                      <a:r>
                        <a:rPr lang="es-419" sz="1000" u="none" strike="noStrike">
                          <a:solidFill>
                            <a:schemeClr val="tx1"/>
                          </a:solidFill>
                          <a:effectLst/>
                        </a:rPr>
                        <a:t>9. Medidas de debida diligencia</a:t>
                      </a:r>
                      <a:br>
                        <a:rPr lang="es-419" sz="1000" u="none" strike="noStrike">
                          <a:solidFill>
                            <a:schemeClr val="tx1"/>
                          </a:solidFill>
                          <a:effectLst/>
                        </a:rPr>
                      </a:br>
                      <a:r>
                        <a:rPr lang="es-419" sz="1000" u="none" strike="noStrike">
                          <a:solidFill>
                            <a:schemeClr val="tx1"/>
                          </a:solidFill>
                          <a:effectLst/>
                        </a:rPr>
                        <a:t>Subcomponente 2</a:t>
                      </a:r>
                      <a:br>
                        <a:rPr lang="es-419" sz="1000" u="none" strike="noStrike">
                          <a:solidFill>
                            <a:schemeClr val="tx1"/>
                          </a:solidFill>
                          <a:effectLst/>
                        </a:rPr>
                      </a:br>
                      <a:r>
                        <a:rPr lang="es-419" sz="1000" u="none" strike="noStrike">
                          <a:solidFill>
                            <a:schemeClr val="tx1"/>
                          </a:solidFill>
                          <a:effectLst/>
                        </a:rPr>
                        <a:t>Construcción del plan de trabajo para adaptar y/o desarrollar la debida diligencia</a:t>
                      </a:r>
                      <a:endParaRPr lang="es-419" sz="1000" b="0"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es-419" sz="1000" u="none" strike="noStrike">
                          <a:solidFill>
                            <a:schemeClr val="tx1"/>
                          </a:solidFill>
                          <a:effectLst/>
                        </a:rPr>
                        <a:t>Definir los documentos para la aplicación de los controles LAFT en la UAECOB</a:t>
                      </a:r>
                      <a:endParaRPr lang="es-419" sz="1000" b="0"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ctr"/>
                      <a:r>
                        <a:rPr lang="es-419" sz="1000" u="none" strike="noStrike">
                          <a:solidFill>
                            <a:schemeClr val="tx1"/>
                          </a:solidFill>
                          <a:effectLst/>
                        </a:rPr>
                        <a:t>Eliminar actividad</a:t>
                      </a:r>
                      <a:br>
                        <a:rPr lang="es-419" sz="1000" u="none" strike="noStrike">
                          <a:solidFill>
                            <a:schemeClr val="tx1"/>
                          </a:solidFill>
                          <a:effectLst/>
                        </a:rPr>
                      </a:br>
                      <a:endParaRPr lang="es-419" sz="1000" b="0"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ctr"/>
                      <a:r>
                        <a:rPr lang="es-419" sz="1000" u="none" strike="noStrike">
                          <a:solidFill>
                            <a:schemeClr val="tx1"/>
                          </a:solidFill>
                          <a:effectLst/>
                        </a:rPr>
                        <a:t>Oficina Jurídica</a:t>
                      </a:r>
                      <a:endParaRPr lang="es-419" sz="1000" b="0"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ctr"/>
                      <a:r>
                        <a:rPr lang="es-419" sz="1000" u="none" strike="noStrike">
                          <a:solidFill>
                            <a:schemeClr val="tx1"/>
                          </a:solidFill>
                          <a:effectLst/>
                        </a:rPr>
                        <a:t>Se solicita eliminar esta actividad debido a que el diagnostico y el diseño del plan de trabajo, definirán los documentos a diseñar para la implementación del sistema.</a:t>
                      </a:r>
                      <a:endParaRPr lang="es-419" sz="1000" b="0"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es-419" sz="1000" u="none" strike="noStrike">
                          <a:solidFill>
                            <a:schemeClr val="tx1"/>
                          </a:solidFill>
                          <a:effectLst/>
                        </a:rPr>
                        <a:t>N/A</a:t>
                      </a:r>
                      <a:endParaRPr lang="es-419" sz="1000" b="0"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56281360"/>
                  </a:ext>
                </a:extLst>
              </a:tr>
              <a:tr h="932525">
                <a:tc>
                  <a:txBody>
                    <a:bodyPr/>
                    <a:lstStyle/>
                    <a:p>
                      <a:pPr algn="ctr" rtl="0" fontAlgn="ctr"/>
                      <a:r>
                        <a:rPr lang="es-419" sz="1000" u="none" strike="noStrike">
                          <a:solidFill>
                            <a:schemeClr val="tx1"/>
                          </a:solidFill>
                          <a:effectLst/>
                        </a:rPr>
                        <a:t>15</a:t>
                      </a:r>
                      <a:endParaRPr lang="es-419" sz="1000" b="1"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ctr"/>
                      <a:r>
                        <a:rPr lang="es-419" sz="1000" u="none" strike="noStrike">
                          <a:solidFill>
                            <a:schemeClr val="tx1"/>
                          </a:solidFill>
                          <a:effectLst/>
                        </a:rPr>
                        <a:t>9.Medidas de debida diligencia</a:t>
                      </a:r>
                      <a:br>
                        <a:rPr lang="es-419" sz="1000" u="none" strike="noStrike">
                          <a:solidFill>
                            <a:schemeClr val="tx1"/>
                          </a:solidFill>
                          <a:effectLst/>
                        </a:rPr>
                      </a:br>
                      <a:r>
                        <a:rPr lang="es-419" sz="1000" u="none" strike="noStrike">
                          <a:solidFill>
                            <a:schemeClr val="tx1"/>
                          </a:solidFill>
                          <a:effectLst/>
                        </a:rPr>
                        <a:t>Subcomponente 3</a:t>
                      </a:r>
                      <a:br>
                        <a:rPr lang="es-419" sz="1000" u="none" strike="noStrike">
                          <a:solidFill>
                            <a:schemeClr val="tx1"/>
                          </a:solidFill>
                          <a:effectLst/>
                        </a:rPr>
                      </a:br>
                      <a:r>
                        <a:rPr lang="es-419" sz="1000" u="none" strike="noStrike">
                          <a:solidFill>
                            <a:schemeClr val="tx1"/>
                          </a:solidFill>
                          <a:effectLst/>
                        </a:rPr>
                        <a:t>Gestión de la debida diligencia</a:t>
                      </a:r>
                      <a:endParaRPr lang="es-419" sz="1000" b="0"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es-419" sz="1000" b="0" i="0" u="none" strike="noStrike" kern="1200">
                          <a:solidFill>
                            <a:schemeClr val="tx1"/>
                          </a:solidFill>
                          <a:effectLst/>
                          <a:latin typeface="Arial" panose="020B0604020202020204" pitchFamily="34" charset="0"/>
                          <a:ea typeface="+mn-ea"/>
                          <a:cs typeface="+mn-cs"/>
                        </a:rPr>
                        <a:t>Actualizar</a:t>
                      </a:r>
                      <a:r>
                        <a:rPr lang="es-419" sz="1000" u="none" strike="noStrike">
                          <a:solidFill>
                            <a:schemeClr val="tx1"/>
                          </a:solidFill>
                          <a:effectLst/>
                        </a:rPr>
                        <a:t> normograma de acuerdo con la normatividad del SARLAFT aplicable  a la UAECOB</a:t>
                      </a:r>
                      <a:endParaRPr lang="es-419" sz="1000" b="0"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ctr"/>
                      <a:r>
                        <a:rPr lang="es-419" sz="1000" u="none" strike="noStrike">
                          <a:solidFill>
                            <a:schemeClr val="tx1"/>
                          </a:solidFill>
                          <a:effectLst/>
                        </a:rPr>
                        <a:t>Incluir actividad</a:t>
                      </a:r>
                      <a:endParaRPr lang="es-419" sz="1000" b="0"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ctr"/>
                      <a:r>
                        <a:rPr lang="es-419" sz="1000" u="none" strike="noStrike">
                          <a:solidFill>
                            <a:schemeClr val="tx1"/>
                          </a:solidFill>
                          <a:effectLst/>
                        </a:rPr>
                        <a:t>Oficina Jurídica</a:t>
                      </a:r>
                      <a:endParaRPr lang="es-419" sz="1000" b="0"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ctr"/>
                      <a:r>
                        <a:rPr lang="es-419" sz="1000" u="none" strike="noStrike">
                          <a:solidFill>
                            <a:schemeClr val="tx1"/>
                          </a:solidFill>
                          <a:effectLst/>
                        </a:rPr>
                        <a:t>Se solicita incluir esta actividad en razón al ser una actividad prioritaria para la implementacion inicial del SARLAFT</a:t>
                      </a:r>
                      <a:endParaRPr lang="es-419" sz="1000" b="0"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es-419" sz="1000" u="none" strike="noStrike">
                          <a:solidFill>
                            <a:schemeClr val="tx1"/>
                          </a:solidFill>
                          <a:effectLst/>
                        </a:rPr>
                        <a:t>1/11/2024 - 31/12/2024</a:t>
                      </a:r>
                      <a:endParaRPr lang="es-419" sz="1000" b="0"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43281574"/>
                  </a:ext>
                </a:extLst>
              </a:tr>
            </a:tbl>
          </a:graphicData>
        </a:graphic>
      </p:graphicFrame>
    </p:spTree>
    <p:extLst>
      <p:ext uri="{BB962C8B-B14F-4D97-AF65-F5344CB8AC3E}">
        <p14:creationId xmlns:p14="http://schemas.microsoft.com/office/powerpoint/2010/main" val="21371537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64BCE8E4-C8C0-23C4-5B1B-5AA98BBEE09D}"/>
              </a:ext>
            </a:extLst>
          </p:cNvPr>
          <p:cNvSpPr txBox="1"/>
          <p:nvPr/>
        </p:nvSpPr>
        <p:spPr>
          <a:xfrm>
            <a:off x="832919" y="4689694"/>
            <a:ext cx="9451818" cy="707886"/>
          </a:xfrm>
          <a:prstGeom prst="rect">
            <a:avLst/>
          </a:prstGeom>
          <a:noFill/>
        </p:spPr>
        <p:txBody>
          <a:bodyPr wrap="square" rtlCol="0">
            <a:spAutoFit/>
          </a:bodyPr>
          <a:lstStyle/>
          <a:p>
            <a:r>
              <a:rPr lang="es-MX" sz="2000"/>
              <a:t>Se solicita aprobación de la versión del Programa de Transparencia y Ética Pública 2024</a:t>
            </a:r>
          </a:p>
          <a:p>
            <a:r>
              <a:rPr lang="es-MX" sz="2000"/>
              <a:t>- La versión aprobada será publicada en la sede electrónica institucional</a:t>
            </a:r>
            <a:endParaRPr lang="es-419" sz="2000"/>
          </a:p>
        </p:txBody>
      </p:sp>
      <p:graphicFrame>
        <p:nvGraphicFramePr>
          <p:cNvPr id="3" name="Tabla 2">
            <a:extLst>
              <a:ext uri="{FF2B5EF4-FFF2-40B4-BE49-F238E27FC236}">
                <a16:creationId xmlns:a16="http://schemas.microsoft.com/office/drawing/2014/main" id="{767CA765-0DC3-14D2-0348-B80B12205465}"/>
              </a:ext>
            </a:extLst>
          </p:cNvPr>
          <p:cNvGraphicFramePr>
            <a:graphicFrameLocks noGrp="1"/>
          </p:cNvGraphicFramePr>
          <p:nvPr/>
        </p:nvGraphicFramePr>
        <p:xfrm>
          <a:off x="247974" y="1260044"/>
          <a:ext cx="11143280" cy="2909001"/>
        </p:xfrm>
        <a:graphic>
          <a:graphicData uri="http://schemas.openxmlformats.org/drawingml/2006/table">
            <a:tbl>
              <a:tblPr>
                <a:tableStyleId>{5C22544A-7EE6-4342-B048-85BDC9FD1C3A}</a:tableStyleId>
              </a:tblPr>
              <a:tblGrid>
                <a:gridCol w="459517">
                  <a:extLst>
                    <a:ext uri="{9D8B030D-6E8A-4147-A177-3AD203B41FA5}">
                      <a16:colId xmlns:a16="http://schemas.microsoft.com/office/drawing/2014/main" val="458510990"/>
                    </a:ext>
                  </a:extLst>
                </a:gridCol>
                <a:gridCol w="1664471">
                  <a:extLst>
                    <a:ext uri="{9D8B030D-6E8A-4147-A177-3AD203B41FA5}">
                      <a16:colId xmlns:a16="http://schemas.microsoft.com/office/drawing/2014/main" val="2907840776"/>
                    </a:ext>
                  </a:extLst>
                </a:gridCol>
                <a:gridCol w="2136752">
                  <a:extLst>
                    <a:ext uri="{9D8B030D-6E8A-4147-A177-3AD203B41FA5}">
                      <a16:colId xmlns:a16="http://schemas.microsoft.com/office/drawing/2014/main" val="1028545009"/>
                    </a:ext>
                  </a:extLst>
                </a:gridCol>
                <a:gridCol w="1838067">
                  <a:extLst>
                    <a:ext uri="{9D8B030D-6E8A-4147-A177-3AD203B41FA5}">
                      <a16:colId xmlns:a16="http://schemas.microsoft.com/office/drawing/2014/main" val="2189884564"/>
                    </a:ext>
                  </a:extLst>
                </a:gridCol>
                <a:gridCol w="1241086">
                  <a:extLst>
                    <a:ext uri="{9D8B030D-6E8A-4147-A177-3AD203B41FA5}">
                      <a16:colId xmlns:a16="http://schemas.microsoft.com/office/drawing/2014/main" val="4255280222"/>
                    </a:ext>
                  </a:extLst>
                </a:gridCol>
                <a:gridCol w="2435048">
                  <a:extLst>
                    <a:ext uri="{9D8B030D-6E8A-4147-A177-3AD203B41FA5}">
                      <a16:colId xmlns:a16="http://schemas.microsoft.com/office/drawing/2014/main" val="1108562098"/>
                    </a:ext>
                  </a:extLst>
                </a:gridCol>
                <a:gridCol w="1368339">
                  <a:extLst>
                    <a:ext uri="{9D8B030D-6E8A-4147-A177-3AD203B41FA5}">
                      <a16:colId xmlns:a16="http://schemas.microsoft.com/office/drawing/2014/main" val="966214034"/>
                    </a:ext>
                  </a:extLst>
                </a:gridCol>
              </a:tblGrid>
              <a:tr h="969667">
                <a:tc>
                  <a:txBody>
                    <a:bodyPr/>
                    <a:lstStyle/>
                    <a:p>
                      <a:pPr algn="ctr" rtl="0" fontAlgn="ctr"/>
                      <a:r>
                        <a:rPr lang="es-419" sz="1100" u="none" strike="noStrike">
                          <a:effectLst/>
                        </a:rPr>
                        <a:t>16</a:t>
                      </a:r>
                      <a:endParaRPr lang="es-419" sz="1100" b="1" i="0" u="none" strike="noStrike">
                        <a:solidFill>
                          <a:srgbClr val="000000"/>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ctr"/>
                      <a:r>
                        <a:rPr lang="es-419" sz="1100" u="none" strike="noStrike">
                          <a:effectLst/>
                        </a:rPr>
                        <a:t>9.Medidas de debida diligencia</a:t>
                      </a:r>
                      <a:br>
                        <a:rPr lang="es-419" sz="1100" u="none" strike="noStrike">
                          <a:effectLst/>
                        </a:rPr>
                      </a:br>
                      <a:r>
                        <a:rPr lang="es-419" sz="1100" u="none" strike="noStrike">
                          <a:effectLst/>
                        </a:rPr>
                        <a:t>Subcomponente 3</a:t>
                      </a:r>
                      <a:br>
                        <a:rPr lang="es-419" sz="1100" u="none" strike="noStrike">
                          <a:effectLst/>
                        </a:rPr>
                      </a:br>
                      <a:r>
                        <a:rPr lang="es-419" sz="1100" u="none" strike="noStrike">
                          <a:effectLst/>
                        </a:rPr>
                        <a:t>Gestión de la debida diligencia</a:t>
                      </a:r>
                      <a:endParaRPr lang="es-419" sz="1100" b="0" i="0" u="none" strike="noStrike">
                        <a:solidFill>
                          <a:srgbClr val="000000"/>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s-419" sz="1100" u="none" strike="noStrike">
                          <a:effectLst/>
                        </a:rPr>
                        <a:t>Realizar firma de compromiso con la alta dirección con el SARLAFT</a:t>
                      </a:r>
                      <a:endParaRPr lang="es-419" sz="1100" b="0" i="0" u="none" strike="noStrike">
                        <a:solidFill>
                          <a:srgbClr val="000000"/>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ctr"/>
                      <a:r>
                        <a:rPr lang="es-419" sz="1100" u="none" strike="noStrike">
                          <a:effectLst/>
                        </a:rPr>
                        <a:t>Incluir actividad</a:t>
                      </a:r>
                      <a:endParaRPr lang="es-419" sz="1100" b="0" i="0" u="none" strike="noStrike">
                        <a:solidFill>
                          <a:srgbClr val="000000"/>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ctr"/>
                      <a:r>
                        <a:rPr lang="es-419" sz="1100" u="none" strike="noStrike">
                          <a:effectLst/>
                        </a:rPr>
                        <a:t>Oficina Asesora de Planeación</a:t>
                      </a:r>
                      <a:endParaRPr lang="es-419" sz="1100" b="0" i="0" u="none" strike="noStrike">
                        <a:solidFill>
                          <a:srgbClr val="000000"/>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ctr"/>
                      <a:r>
                        <a:rPr lang="es-419" sz="1100" u="none" strike="noStrike">
                          <a:effectLst/>
                        </a:rPr>
                        <a:t>Se solicita incluir esta actividad en razón al ser una actividad prioritaria para la implementacion inicial del SARLAFT</a:t>
                      </a:r>
                      <a:endParaRPr lang="es-419" sz="1100" b="0" i="0" u="none" strike="noStrike">
                        <a:solidFill>
                          <a:srgbClr val="000000"/>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s-419" sz="1100" u="none" strike="noStrike">
                          <a:effectLst/>
                        </a:rPr>
                        <a:t>1/11/2024 - 31/12/2024</a:t>
                      </a:r>
                      <a:endParaRPr lang="es-419" sz="1100" b="0" i="0" u="none" strike="noStrike">
                        <a:solidFill>
                          <a:srgbClr val="000000"/>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5650932"/>
                  </a:ext>
                </a:extLst>
              </a:tr>
              <a:tr h="969667">
                <a:tc>
                  <a:txBody>
                    <a:bodyPr/>
                    <a:lstStyle/>
                    <a:p>
                      <a:pPr algn="ctr" rtl="0" fontAlgn="ctr"/>
                      <a:r>
                        <a:rPr lang="es-419" sz="1100" u="none" strike="noStrike">
                          <a:effectLst/>
                        </a:rPr>
                        <a:t>17</a:t>
                      </a:r>
                      <a:endParaRPr lang="es-419" sz="1100" b="1" i="0" u="none" strike="noStrike">
                        <a:solidFill>
                          <a:srgbClr val="000000"/>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ctr"/>
                      <a:r>
                        <a:rPr lang="es-419" sz="1100" u="none" strike="noStrike">
                          <a:effectLst/>
                        </a:rPr>
                        <a:t>9.Medidas de debida diligencia</a:t>
                      </a:r>
                      <a:br>
                        <a:rPr lang="es-419" sz="1100" u="none" strike="noStrike">
                          <a:effectLst/>
                        </a:rPr>
                      </a:br>
                      <a:r>
                        <a:rPr lang="es-419" sz="1100" u="none" strike="noStrike">
                          <a:effectLst/>
                        </a:rPr>
                        <a:t>Subcomponente 3</a:t>
                      </a:r>
                      <a:br>
                        <a:rPr lang="es-419" sz="1100" u="none" strike="noStrike">
                          <a:effectLst/>
                        </a:rPr>
                      </a:br>
                      <a:r>
                        <a:rPr lang="es-419" sz="1100" u="none" strike="noStrike">
                          <a:effectLst/>
                        </a:rPr>
                        <a:t>Gestión de la debida diligencia</a:t>
                      </a:r>
                      <a:endParaRPr lang="es-419" sz="1100" b="0" i="0" u="none" strike="noStrike">
                        <a:solidFill>
                          <a:srgbClr val="000000"/>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s-419" sz="1100" u="none" strike="noStrike">
                          <a:effectLst/>
                        </a:rPr>
                        <a:t>Diseñar e implementar medidas de debida diligencia</a:t>
                      </a:r>
                      <a:endParaRPr lang="es-419" sz="1100" b="0" i="0" u="none" strike="noStrike">
                        <a:solidFill>
                          <a:srgbClr val="000000"/>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ctr"/>
                      <a:r>
                        <a:rPr lang="es-419" sz="1100" u="none" strike="noStrike">
                          <a:effectLst/>
                        </a:rPr>
                        <a:t>Eliminar actividad</a:t>
                      </a:r>
                      <a:br>
                        <a:rPr lang="es-419" sz="1100" u="none" strike="noStrike">
                          <a:effectLst/>
                        </a:rPr>
                      </a:br>
                      <a:endParaRPr lang="es-419" sz="1100" b="0" i="0" u="none" strike="noStrike">
                        <a:solidFill>
                          <a:srgbClr val="000000"/>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ctr"/>
                      <a:r>
                        <a:rPr lang="es-419" sz="1100" u="none" strike="noStrike">
                          <a:effectLst/>
                        </a:rPr>
                        <a:t>Oficina Jurídica</a:t>
                      </a:r>
                      <a:endParaRPr lang="es-419" sz="1100" b="0" i="0" u="none" strike="noStrike">
                        <a:solidFill>
                          <a:srgbClr val="000000"/>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ctr"/>
                      <a:r>
                        <a:rPr lang="es-419" sz="1100" u="none" strike="noStrike">
                          <a:effectLst/>
                        </a:rPr>
                        <a:t>Se solicita eliminar esta actividad debido a que el diagnostico y el diseño del plan de trabajo, definirán las actividades a realizar para la implementación del sistema.</a:t>
                      </a:r>
                      <a:endParaRPr lang="es-419" sz="1100" b="0" i="0" u="none" strike="noStrike">
                        <a:solidFill>
                          <a:srgbClr val="000000"/>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s-419" sz="1100" u="none" strike="noStrike">
                          <a:effectLst/>
                        </a:rPr>
                        <a:t>N/A</a:t>
                      </a:r>
                      <a:endParaRPr lang="es-419" sz="1100" b="0" i="0" u="none" strike="noStrike">
                        <a:solidFill>
                          <a:srgbClr val="000000"/>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83937680"/>
                  </a:ext>
                </a:extLst>
              </a:tr>
              <a:tr h="969667">
                <a:tc>
                  <a:txBody>
                    <a:bodyPr/>
                    <a:lstStyle/>
                    <a:p>
                      <a:pPr algn="ctr" rtl="0" fontAlgn="ctr"/>
                      <a:r>
                        <a:rPr lang="es-419" sz="1100" u="none" strike="noStrike">
                          <a:effectLst/>
                        </a:rPr>
                        <a:t>18</a:t>
                      </a:r>
                      <a:endParaRPr lang="es-419" sz="1100" b="1" i="0" u="none" strike="noStrike">
                        <a:solidFill>
                          <a:srgbClr val="000000"/>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ctr"/>
                      <a:r>
                        <a:rPr lang="es-419" sz="1100" u="none" strike="noStrike">
                          <a:effectLst/>
                        </a:rPr>
                        <a:t>9.Medidas de debida diligencia</a:t>
                      </a:r>
                      <a:br>
                        <a:rPr lang="es-419" sz="1100" u="none" strike="noStrike">
                          <a:effectLst/>
                        </a:rPr>
                      </a:br>
                      <a:r>
                        <a:rPr lang="es-419" sz="1100" u="none" strike="noStrike">
                          <a:effectLst/>
                        </a:rPr>
                        <a:t>Subcomponente 3</a:t>
                      </a:r>
                      <a:br>
                        <a:rPr lang="es-419" sz="1100" u="none" strike="noStrike">
                          <a:effectLst/>
                        </a:rPr>
                      </a:br>
                      <a:r>
                        <a:rPr lang="es-419" sz="1100" u="none" strike="noStrike">
                          <a:effectLst/>
                        </a:rPr>
                        <a:t>Gestión de la debida diligencia</a:t>
                      </a:r>
                      <a:endParaRPr lang="es-419" sz="1100" b="0" i="0" u="none" strike="noStrike">
                        <a:solidFill>
                          <a:srgbClr val="000000"/>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s-419" sz="1100" u="none" strike="noStrike">
                          <a:effectLst/>
                        </a:rPr>
                        <a:t>Definir los requisitos mínimos para la vinculación de contrapartes en temas de LAFT, dentro de la UAECOB. </a:t>
                      </a:r>
                      <a:endParaRPr lang="es-419" sz="1100" b="0" i="0" u="none" strike="noStrike">
                        <a:solidFill>
                          <a:srgbClr val="000000"/>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ctr"/>
                      <a:r>
                        <a:rPr lang="es-419" sz="1100" u="none" strike="noStrike">
                          <a:effectLst/>
                        </a:rPr>
                        <a:t>Definir los requisitos mínimos para la vinculación de contrapartes en temas de LAFT, dentro de la UAECOB. </a:t>
                      </a:r>
                      <a:endParaRPr lang="es-419" sz="1100" b="0" i="0" u="none" strike="noStrike">
                        <a:solidFill>
                          <a:srgbClr val="000000"/>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ctr"/>
                      <a:r>
                        <a:rPr lang="es-419" sz="1100" u="none" strike="noStrike">
                          <a:effectLst/>
                        </a:rPr>
                        <a:t>Oficina Jurídica</a:t>
                      </a:r>
                      <a:endParaRPr lang="es-419" sz="1100" b="0" i="0" u="none" strike="noStrike">
                        <a:solidFill>
                          <a:srgbClr val="000000"/>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ctr"/>
                      <a:r>
                        <a:rPr lang="es-419" sz="1100" u="none" strike="noStrike">
                          <a:effectLst/>
                        </a:rPr>
                        <a:t>Se solicita eliminar esta actividad debido a que el diagnostico y el diseño del plan de trabajo, definirán las actividades a realizar para la implementación del sistema.</a:t>
                      </a:r>
                      <a:endParaRPr lang="es-419" sz="1100" b="0" i="0" u="none" strike="noStrike">
                        <a:solidFill>
                          <a:srgbClr val="242424"/>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s-419" sz="1100" u="none" strike="noStrike">
                          <a:effectLst/>
                        </a:rPr>
                        <a:t>N/A</a:t>
                      </a:r>
                      <a:endParaRPr lang="es-419" sz="1100" b="0" i="0" u="none" strike="noStrike">
                        <a:solidFill>
                          <a:srgbClr val="000000"/>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98807198"/>
                  </a:ext>
                </a:extLst>
              </a:tr>
            </a:tbl>
          </a:graphicData>
        </a:graphic>
      </p:graphicFrame>
    </p:spTree>
    <p:extLst>
      <p:ext uri="{BB962C8B-B14F-4D97-AF65-F5344CB8AC3E}">
        <p14:creationId xmlns:p14="http://schemas.microsoft.com/office/powerpoint/2010/main" val="535226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0646F41B-EA61-E90C-2D21-0938F58BDE18}"/>
              </a:ext>
            </a:extLst>
          </p:cNvPr>
          <p:cNvSpPr/>
          <p:nvPr/>
        </p:nvSpPr>
        <p:spPr>
          <a:xfrm>
            <a:off x="541680" y="264697"/>
            <a:ext cx="5401920" cy="646331"/>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s-CO" sz="3600" b="1">
                <a:solidFill>
                  <a:schemeClr val="tx1">
                    <a:lumMod val="75000"/>
                    <a:lumOff val="25000"/>
                  </a:schemeClr>
                </a:solidFill>
                <a:latin typeface="Aptos ExtraBold"/>
              </a:rPr>
              <a:t>Contenido del informe</a:t>
            </a:r>
          </a:p>
        </p:txBody>
      </p:sp>
      <p:sp>
        <p:nvSpPr>
          <p:cNvPr id="6" name="CuadroTexto 14">
            <a:extLst>
              <a:ext uri="{FF2B5EF4-FFF2-40B4-BE49-F238E27FC236}">
                <a16:creationId xmlns:a16="http://schemas.microsoft.com/office/drawing/2014/main" id="{F812BF2C-CF6B-8B83-1013-76C62F366CBD}"/>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defTabSz="385763"/>
            <a:r>
              <a:rPr lang="es-ES" sz="600">
                <a:solidFill>
                  <a:schemeClr val="tx1">
                    <a:lumMod val="75000"/>
                    <a:lumOff val="25000"/>
                  </a:schemeClr>
                </a:solidFill>
                <a:latin typeface="Calibri Light"/>
                <a:ea typeface="Calibri Light"/>
                <a:cs typeface="Calibri Light"/>
              </a:rPr>
              <a:t>Oficina Asesora de Planeación</a:t>
            </a:r>
          </a:p>
        </p:txBody>
      </p:sp>
      <p:cxnSp>
        <p:nvCxnSpPr>
          <p:cNvPr id="5" name="Conector recto 4">
            <a:extLst>
              <a:ext uri="{FF2B5EF4-FFF2-40B4-BE49-F238E27FC236}">
                <a16:creationId xmlns:a16="http://schemas.microsoft.com/office/drawing/2014/main" id="{FC2A9E11-2266-9AC0-B4FB-D311D53168A8}"/>
              </a:ext>
              <a:ext uri="{C183D7F6-B498-43B3-948B-1728B52AA6E4}">
                <adec:decorative xmlns:adec="http://schemas.microsoft.com/office/drawing/2017/decorative" val="1"/>
              </a:ext>
            </a:extLst>
          </p:cNvPr>
          <p:cNvCxnSpPr>
            <a:cxnSpLocks/>
          </p:cNvCxnSpPr>
          <p:nvPr/>
        </p:nvCxnSpPr>
        <p:spPr>
          <a:xfrm flipH="1">
            <a:off x="5621417" y="1470036"/>
            <a:ext cx="4872" cy="4554723"/>
          </a:xfrm>
          <a:prstGeom prst="line">
            <a:avLst/>
          </a:prstGeom>
          <a:noFill/>
          <a:ln w="76200" cap="flat" cmpd="sng" algn="ctr">
            <a:solidFill>
              <a:srgbClr val="EEECE1">
                <a:lumMod val="50000"/>
              </a:srgbClr>
            </a:solidFill>
            <a:prstDash val="solid"/>
          </a:ln>
          <a:effectLst/>
        </p:spPr>
      </p:cxnSp>
      <p:sp>
        <p:nvSpPr>
          <p:cNvPr id="13" name="Rectángulo 12">
            <a:extLst>
              <a:ext uri="{FF2B5EF4-FFF2-40B4-BE49-F238E27FC236}">
                <a16:creationId xmlns:a16="http://schemas.microsoft.com/office/drawing/2014/main" id="{D97F27B4-09BC-FEB5-0962-6F90A6804BB7}"/>
              </a:ext>
              <a:ext uri="{C183D7F6-B498-43B3-948B-1728B52AA6E4}">
                <adec:decorative xmlns:adec="http://schemas.microsoft.com/office/drawing/2017/decorative" val="1"/>
              </a:ext>
            </a:extLst>
          </p:cNvPr>
          <p:cNvSpPr/>
          <p:nvPr/>
        </p:nvSpPr>
        <p:spPr>
          <a:xfrm>
            <a:off x="6802327" y="2413950"/>
            <a:ext cx="1778051" cy="344069"/>
          </a:xfrm>
          <a:prstGeom prst="rect">
            <a:avLst/>
          </a:prstGeom>
        </p:spPr>
        <p:txBody>
          <a:bodyPr wrap="none">
            <a:spAutoFit/>
          </a:bodyPr>
          <a:lstStyle/>
          <a:p>
            <a:pPr defTabSz="378652">
              <a:defRPr/>
            </a:pPr>
            <a:r>
              <a:rPr lang="es-CO" sz="1636" b="1" kern="0">
                <a:solidFill>
                  <a:prstClr val="black"/>
                </a:solidFill>
                <a:latin typeface="Calibri" panose="020F0502020204030204"/>
              </a:rPr>
              <a:t>Índice de Gráficas </a:t>
            </a:r>
          </a:p>
        </p:txBody>
      </p:sp>
      <p:sp>
        <p:nvSpPr>
          <p:cNvPr id="14" name="Rectángulo 13">
            <a:extLst>
              <a:ext uri="{FF2B5EF4-FFF2-40B4-BE49-F238E27FC236}">
                <a16:creationId xmlns:a16="http://schemas.microsoft.com/office/drawing/2014/main" id="{EC305431-D84E-4A21-6FC2-DAEA3D56C3F9}"/>
              </a:ext>
              <a:ext uri="{C183D7F6-B498-43B3-948B-1728B52AA6E4}">
                <adec:decorative xmlns:adec="http://schemas.microsoft.com/office/drawing/2017/decorative" val="1"/>
              </a:ext>
            </a:extLst>
          </p:cNvPr>
          <p:cNvSpPr/>
          <p:nvPr/>
        </p:nvSpPr>
        <p:spPr>
          <a:xfrm>
            <a:off x="5880937" y="2800533"/>
            <a:ext cx="4832978" cy="302070"/>
          </a:xfrm>
          <a:prstGeom prst="rect">
            <a:avLst/>
          </a:prstGeom>
        </p:spPr>
        <p:txBody>
          <a:bodyPr wrap="square">
            <a:spAutoFit/>
          </a:bodyPr>
          <a:lstStyle/>
          <a:p>
            <a:pPr defTabSz="623346">
              <a:defRPr/>
            </a:pPr>
            <a:r>
              <a:rPr lang="es-CO" sz="1363" i="1" kern="0">
                <a:solidFill>
                  <a:prstClr val="black"/>
                </a:solidFill>
                <a:latin typeface="Calibri" panose="020F0502020204030204"/>
              </a:rPr>
              <a:t>Gráfica 1 . Avances por  Pilares del Plan Estratégico Institucional.</a:t>
            </a:r>
          </a:p>
        </p:txBody>
      </p:sp>
      <p:sp>
        <p:nvSpPr>
          <p:cNvPr id="15" name="CuadroTexto 14">
            <a:extLst>
              <a:ext uri="{FF2B5EF4-FFF2-40B4-BE49-F238E27FC236}">
                <a16:creationId xmlns:a16="http://schemas.microsoft.com/office/drawing/2014/main" id="{C4C67654-04C0-9CA2-8C4F-308EDD56A505}"/>
              </a:ext>
              <a:ext uri="{C183D7F6-B498-43B3-948B-1728B52AA6E4}">
                <adec:decorative xmlns:adec="http://schemas.microsoft.com/office/drawing/2017/decorative" val="1"/>
              </a:ext>
            </a:extLst>
          </p:cNvPr>
          <p:cNvSpPr txBox="1"/>
          <p:nvPr/>
        </p:nvSpPr>
        <p:spPr>
          <a:xfrm>
            <a:off x="5880936" y="3130113"/>
            <a:ext cx="5781021" cy="302070"/>
          </a:xfrm>
          <a:prstGeom prst="rect">
            <a:avLst/>
          </a:prstGeom>
          <a:noFill/>
        </p:spPr>
        <p:txBody>
          <a:bodyPr wrap="square">
            <a:spAutoFit/>
          </a:bodyPr>
          <a:lstStyle/>
          <a:p>
            <a:pPr defTabSz="623346">
              <a:defRPr/>
            </a:pPr>
            <a:r>
              <a:rPr lang="es-CO" sz="1363" i="1" kern="0">
                <a:solidFill>
                  <a:prstClr val="black"/>
                </a:solidFill>
                <a:latin typeface="Calibri" panose="020F0502020204030204"/>
              </a:rPr>
              <a:t>Gráfica 2 . Avances por Objetivos Estratégicos del Plan Estratégico Institucional.</a:t>
            </a:r>
          </a:p>
        </p:txBody>
      </p:sp>
      <p:sp>
        <p:nvSpPr>
          <p:cNvPr id="16" name="Rectángulo 15">
            <a:extLst>
              <a:ext uri="{FF2B5EF4-FFF2-40B4-BE49-F238E27FC236}">
                <a16:creationId xmlns:a16="http://schemas.microsoft.com/office/drawing/2014/main" id="{6CC14DFE-B674-B1F0-12A9-9C73A372DF7F}"/>
              </a:ext>
              <a:ext uri="{C183D7F6-B498-43B3-948B-1728B52AA6E4}">
                <adec:decorative xmlns:adec="http://schemas.microsoft.com/office/drawing/2017/decorative" val="1"/>
              </a:ext>
            </a:extLst>
          </p:cNvPr>
          <p:cNvSpPr/>
          <p:nvPr/>
        </p:nvSpPr>
        <p:spPr>
          <a:xfrm>
            <a:off x="5880936" y="3459693"/>
            <a:ext cx="4904693" cy="302070"/>
          </a:xfrm>
          <a:prstGeom prst="rect">
            <a:avLst/>
          </a:prstGeom>
        </p:spPr>
        <p:txBody>
          <a:bodyPr wrap="square">
            <a:spAutoFit/>
          </a:bodyPr>
          <a:lstStyle/>
          <a:p>
            <a:pPr defTabSz="623346">
              <a:defRPr/>
            </a:pPr>
            <a:r>
              <a:rPr lang="es-CO" sz="1363" i="1" kern="0">
                <a:solidFill>
                  <a:prstClr val="black"/>
                </a:solidFill>
                <a:latin typeface="Calibri" panose="020F0502020204030204"/>
              </a:rPr>
              <a:t>Gráfica 3 . Avance en las acciones del Plan de Acción por proceso.</a:t>
            </a:r>
          </a:p>
        </p:txBody>
      </p:sp>
      <p:sp>
        <p:nvSpPr>
          <p:cNvPr id="17" name="Rectángulo 16">
            <a:extLst>
              <a:ext uri="{FF2B5EF4-FFF2-40B4-BE49-F238E27FC236}">
                <a16:creationId xmlns:a16="http://schemas.microsoft.com/office/drawing/2014/main" id="{796CE392-E596-8FEA-2ED2-111C683863EB}"/>
              </a:ext>
              <a:ext uri="{C183D7F6-B498-43B3-948B-1728B52AA6E4}">
                <adec:decorative xmlns:adec="http://schemas.microsoft.com/office/drawing/2017/decorative" val="1"/>
              </a:ext>
            </a:extLst>
          </p:cNvPr>
          <p:cNvSpPr/>
          <p:nvPr/>
        </p:nvSpPr>
        <p:spPr>
          <a:xfrm>
            <a:off x="5880936" y="3771714"/>
            <a:ext cx="5062604" cy="302070"/>
          </a:xfrm>
          <a:prstGeom prst="rect">
            <a:avLst/>
          </a:prstGeom>
        </p:spPr>
        <p:txBody>
          <a:bodyPr wrap="none">
            <a:spAutoFit/>
          </a:bodyPr>
          <a:lstStyle/>
          <a:p>
            <a:pPr defTabSz="623346">
              <a:defRPr/>
            </a:pPr>
            <a:r>
              <a:rPr lang="es-CO" sz="1363" i="1" kern="0">
                <a:solidFill>
                  <a:prstClr val="black"/>
                </a:solidFill>
                <a:latin typeface="Calibri" panose="020F0502020204030204"/>
              </a:rPr>
              <a:t>Gráfica 4. Avance en las acciones del Plan de Acción por dependencia.</a:t>
            </a:r>
          </a:p>
        </p:txBody>
      </p:sp>
      <p:sp>
        <p:nvSpPr>
          <p:cNvPr id="18" name="Rectángulo 17">
            <a:extLst>
              <a:ext uri="{FF2B5EF4-FFF2-40B4-BE49-F238E27FC236}">
                <a16:creationId xmlns:a16="http://schemas.microsoft.com/office/drawing/2014/main" id="{FADC7762-CA2A-03FE-8277-74B93CAD7094}"/>
              </a:ext>
              <a:ext uri="{C183D7F6-B498-43B3-948B-1728B52AA6E4}">
                <adec:decorative xmlns:adec="http://schemas.microsoft.com/office/drawing/2017/decorative" val="1"/>
              </a:ext>
            </a:extLst>
          </p:cNvPr>
          <p:cNvSpPr/>
          <p:nvPr/>
        </p:nvSpPr>
        <p:spPr>
          <a:xfrm>
            <a:off x="5880937" y="4049517"/>
            <a:ext cx="5424969" cy="302070"/>
          </a:xfrm>
          <a:prstGeom prst="rect">
            <a:avLst/>
          </a:prstGeom>
        </p:spPr>
        <p:txBody>
          <a:bodyPr wrap="square">
            <a:spAutoFit/>
          </a:bodyPr>
          <a:lstStyle/>
          <a:p>
            <a:pPr defTabSz="623346">
              <a:defRPr/>
            </a:pPr>
            <a:r>
              <a:rPr lang="es-CO" sz="1363" i="1" kern="0">
                <a:solidFill>
                  <a:prstClr val="black"/>
                </a:solidFill>
                <a:latin typeface="Calibri" panose="020F0502020204030204"/>
              </a:rPr>
              <a:t>Gráfica 5. Avance en las acciones del Plan de Acción por Política MIPG.</a:t>
            </a:r>
          </a:p>
        </p:txBody>
      </p:sp>
      <p:sp>
        <p:nvSpPr>
          <p:cNvPr id="19" name="CuadroTexto 18">
            <a:extLst>
              <a:ext uri="{FF2B5EF4-FFF2-40B4-BE49-F238E27FC236}">
                <a16:creationId xmlns:a16="http://schemas.microsoft.com/office/drawing/2014/main" id="{88B4099E-73DC-61F2-B4B5-C1865713E335}"/>
              </a:ext>
              <a:ext uri="{C183D7F6-B498-43B3-948B-1728B52AA6E4}">
                <adec:decorative xmlns:adec="http://schemas.microsoft.com/office/drawing/2017/decorative" val="1"/>
              </a:ext>
            </a:extLst>
          </p:cNvPr>
          <p:cNvSpPr txBox="1"/>
          <p:nvPr/>
        </p:nvSpPr>
        <p:spPr>
          <a:xfrm>
            <a:off x="5863839" y="4327320"/>
            <a:ext cx="5587411" cy="302070"/>
          </a:xfrm>
          <a:prstGeom prst="rect">
            <a:avLst/>
          </a:prstGeom>
          <a:noFill/>
        </p:spPr>
        <p:txBody>
          <a:bodyPr wrap="square">
            <a:spAutoFit/>
          </a:bodyPr>
          <a:lstStyle/>
          <a:p>
            <a:pPr defTabSz="623346">
              <a:defRPr/>
            </a:pPr>
            <a:r>
              <a:rPr lang="es-CO" sz="1363" kern="0">
                <a:solidFill>
                  <a:prstClr val="black"/>
                </a:solidFill>
                <a:latin typeface="Calibri" panose="020F0502020204030204"/>
              </a:rPr>
              <a:t>Gráfica 6 % de avance Planes Institucionales</a:t>
            </a:r>
            <a:endParaRPr lang="es-CO" sz="1363" i="1" kern="0">
              <a:solidFill>
                <a:prstClr val="black"/>
              </a:solidFill>
              <a:latin typeface="Calibri" panose="020F0502020204030204"/>
            </a:endParaRPr>
          </a:p>
        </p:txBody>
      </p:sp>
      <p:sp>
        <p:nvSpPr>
          <p:cNvPr id="20" name="CuadroTexto 19">
            <a:extLst>
              <a:ext uri="{FF2B5EF4-FFF2-40B4-BE49-F238E27FC236}">
                <a16:creationId xmlns:a16="http://schemas.microsoft.com/office/drawing/2014/main" id="{64C5E582-E071-7760-5CDB-E6545E12860E}"/>
              </a:ext>
              <a:ext uri="{C183D7F6-B498-43B3-948B-1728B52AA6E4}">
                <adec:decorative xmlns:adec="http://schemas.microsoft.com/office/drawing/2017/decorative" val="1"/>
              </a:ext>
            </a:extLst>
          </p:cNvPr>
          <p:cNvSpPr txBox="1"/>
          <p:nvPr/>
        </p:nvSpPr>
        <p:spPr>
          <a:xfrm>
            <a:off x="5845280" y="4592281"/>
            <a:ext cx="5429842" cy="302070"/>
          </a:xfrm>
          <a:prstGeom prst="rect">
            <a:avLst/>
          </a:prstGeom>
          <a:noFill/>
        </p:spPr>
        <p:txBody>
          <a:bodyPr wrap="square">
            <a:spAutoFit/>
          </a:bodyPr>
          <a:lstStyle/>
          <a:p>
            <a:pPr defTabSz="623346">
              <a:defRPr/>
            </a:pPr>
            <a:r>
              <a:rPr lang="es-CO" sz="1363" kern="0">
                <a:solidFill>
                  <a:prstClr val="black"/>
                </a:solidFill>
                <a:latin typeface="Calibri" panose="020F0502020204030204"/>
              </a:rPr>
              <a:t>Gráfica 7 % de avance de MIPG por cada una de sus Políticas</a:t>
            </a:r>
          </a:p>
        </p:txBody>
      </p:sp>
      <p:sp>
        <p:nvSpPr>
          <p:cNvPr id="21" name="Rectángulo 20">
            <a:extLst>
              <a:ext uri="{FF2B5EF4-FFF2-40B4-BE49-F238E27FC236}">
                <a16:creationId xmlns:a16="http://schemas.microsoft.com/office/drawing/2014/main" id="{B25F80BC-5D9D-83A2-326F-760A2FE6230A}"/>
              </a:ext>
              <a:ext uri="{C183D7F6-B498-43B3-948B-1728B52AA6E4}">
                <adec:decorative xmlns:adec="http://schemas.microsoft.com/office/drawing/2017/decorative" val="1"/>
              </a:ext>
            </a:extLst>
          </p:cNvPr>
          <p:cNvSpPr/>
          <p:nvPr/>
        </p:nvSpPr>
        <p:spPr>
          <a:xfrm>
            <a:off x="5863839" y="4892877"/>
            <a:ext cx="5640549" cy="302070"/>
          </a:xfrm>
          <a:prstGeom prst="rect">
            <a:avLst/>
          </a:prstGeom>
        </p:spPr>
        <p:txBody>
          <a:bodyPr wrap="square">
            <a:spAutoFit/>
          </a:bodyPr>
          <a:lstStyle/>
          <a:p>
            <a:pPr defTabSz="623346">
              <a:defRPr/>
            </a:pPr>
            <a:r>
              <a:rPr lang="es-CO" sz="1363" kern="0">
                <a:solidFill>
                  <a:prstClr val="black"/>
                </a:solidFill>
                <a:latin typeface="Calibri" panose="020F0502020204030204"/>
              </a:rPr>
              <a:t>Gráfica 8 % de avance de MIPG por cada Dimensión </a:t>
            </a:r>
          </a:p>
        </p:txBody>
      </p:sp>
      <p:sp>
        <p:nvSpPr>
          <p:cNvPr id="22" name="Rectángulo 21">
            <a:extLst>
              <a:ext uri="{FF2B5EF4-FFF2-40B4-BE49-F238E27FC236}">
                <a16:creationId xmlns:a16="http://schemas.microsoft.com/office/drawing/2014/main" id="{83DF2084-4331-2190-2E53-DA5953F18201}"/>
              </a:ext>
            </a:extLst>
          </p:cNvPr>
          <p:cNvSpPr/>
          <p:nvPr/>
        </p:nvSpPr>
        <p:spPr>
          <a:xfrm rot="16200000" flipH="1">
            <a:off x="-503854" y="3069774"/>
            <a:ext cx="3144417" cy="830424"/>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b="1">
                <a:solidFill>
                  <a:sysClr val="windowText" lastClr="000000"/>
                </a:solidFill>
              </a:rPr>
              <a:t>Informe de seguimiento a la planeación institucional</a:t>
            </a:r>
          </a:p>
        </p:txBody>
      </p:sp>
      <p:sp>
        <p:nvSpPr>
          <p:cNvPr id="23" name="Rectángulo 22">
            <a:extLst>
              <a:ext uri="{FF2B5EF4-FFF2-40B4-BE49-F238E27FC236}">
                <a16:creationId xmlns:a16="http://schemas.microsoft.com/office/drawing/2014/main" id="{4EAFEC93-E909-CCD6-E5D5-3CD9E6473663}"/>
              </a:ext>
            </a:extLst>
          </p:cNvPr>
          <p:cNvSpPr/>
          <p:nvPr/>
        </p:nvSpPr>
        <p:spPr>
          <a:xfrm>
            <a:off x="1856793" y="1539550"/>
            <a:ext cx="3545633" cy="494523"/>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b="1">
                <a:solidFill>
                  <a:schemeClr val="bg1"/>
                </a:solidFill>
              </a:rPr>
              <a:t>Metodología</a:t>
            </a:r>
          </a:p>
        </p:txBody>
      </p:sp>
      <p:sp>
        <p:nvSpPr>
          <p:cNvPr id="24" name="Rectángulo 23">
            <a:extLst>
              <a:ext uri="{FF2B5EF4-FFF2-40B4-BE49-F238E27FC236}">
                <a16:creationId xmlns:a16="http://schemas.microsoft.com/office/drawing/2014/main" id="{2A944926-C14E-6B66-60B3-1FC17A915E4A}"/>
              </a:ext>
            </a:extLst>
          </p:cNvPr>
          <p:cNvSpPr/>
          <p:nvPr/>
        </p:nvSpPr>
        <p:spPr>
          <a:xfrm>
            <a:off x="1856793" y="2243078"/>
            <a:ext cx="3545633" cy="494523"/>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b="1">
                <a:solidFill>
                  <a:schemeClr val="bg1"/>
                </a:solidFill>
              </a:rPr>
              <a:t>Plan Estratégico Institucional</a:t>
            </a:r>
          </a:p>
        </p:txBody>
      </p:sp>
      <p:sp>
        <p:nvSpPr>
          <p:cNvPr id="25" name="Rectángulo 24">
            <a:extLst>
              <a:ext uri="{FF2B5EF4-FFF2-40B4-BE49-F238E27FC236}">
                <a16:creationId xmlns:a16="http://schemas.microsoft.com/office/drawing/2014/main" id="{11E872D5-519D-0BC8-5D49-EA1D200A24E2}"/>
              </a:ext>
            </a:extLst>
          </p:cNvPr>
          <p:cNvSpPr/>
          <p:nvPr/>
        </p:nvSpPr>
        <p:spPr>
          <a:xfrm>
            <a:off x="1856793" y="2946606"/>
            <a:ext cx="3545633" cy="494523"/>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b="1">
                <a:solidFill>
                  <a:schemeClr val="bg1"/>
                </a:solidFill>
              </a:rPr>
              <a:t>Plan de Acción</a:t>
            </a:r>
          </a:p>
        </p:txBody>
      </p:sp>
      <p:sp>
        <p:nvSpPr>
          <p:cNvPr id="26" name="Rectángulo 25">
            <a:extLst>
              <a:ext uri="{FF2B5EF4-FFF2-40B4-BE49-F238E27FC236}">
                <a16:creationId xmlns:a16="http://schemas.microsoft.com/office/drawing/2014/main" id="{0277EDA2-A2F8-5B16-2FC0-5D0F0F4AE008}"/>
              </a:ext>
            </a:extLst>
          </p:cNvPr>
          <p:cNvSpPr/>
          <p:nvPr/>
        </p:nvSpPr>
        <p:spPr>
          <a:xfrm>
            <a:off x="1856793" y="3650134"/>
            <a:ext cx="3545633" cy="494523"/>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b="1">
                <a:solidFill>
                  <a:schemeClr val="bg1"/>
                </a:solidFill>
              </a:rPr>
              <a:t>Planes Institucionales</a:t>
            </a:r>
          </a:p>
        </p:txBody>
      </p:sp>
      <p:sp>
        <p:nvSpPr>
          <p:cNvPr id="27" name="Rectángulo 26">
            <a:extLst>
              <a:ext uri="{FF2B5EF4-FFF2-40B4-BE49-F238E27FC236}">
                <a16:creationId xmlns:a16="http://schemas.microsoft.com/office/drawing/2014/main" id="{7D828ECE-84B0-20F4-A1D7-644669BF08A5}"/>
              </a:ext>
            </a:extLst>
          </p:cNvPr>
          <p:cNvSpPr/>
          <p:nvPr/>
        </p:nvSpPr>
        <p:spPr>
          <a:xfrm>
            <a:off x="1856793" y="4353662"/>
            <a:ext cx="3545633" cy="494523"/>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b="1">
                <a:solidFill>
                  <a:schemeClr val="bg1"/>
                </a:solidFill>
              </a:rPr>
              <a:t>MIPG</a:t>
            </a:r>
          </a:p>
        </p:txBody>
      </p:sp>
      <p:sp>
        <p:nvSpPr>
          <p:cNvPr id="28" name="Rectángulo 27">
            <a:extLst>
              <a:ext uri="{FF2B5EF4-FFF2-40B4-BE49-F238E27FC236}">
                <a16:creationId xmlns:a16="http://schemas.microsoft.com/office/drawing/2014/main" id="{65C6FB30-D48A-E982-87C5-DC413808BC4F}"/>
              </a:ext>
            </a:extLst>
          </p:cNvPr>
          <p:cNvSpPr/>
          <p:nvPr/>
        </p:nvSpPr>
        <p:spPr>
          <a:xfrm>
            <a:off x="1856793" y="5057191"/>
            <a:ext cx="3545633" cy="494523"/>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b="1">
                <a:solidFill>
                  <a:schemeClr val="bg1"/>
                </a:solidFill>
              </a:rPr>
              <a:t>Ejecución Presupuestal</a:t>
            </a:r>
          </a:p>
        </p:txBody>
      </p:sp>
      <p:cxnSp>
        <p:nvCxnSpPr>
          <p:cNvPr id="33" name="Conector: angular 32">
            <a:extLst>
              <a:ext uri="{FF2B5EF4-FFF2-40B4-BE49-F238E27FC236}">
                <a16:creationId xmlns:a16="http://schemas.microsoft.com/office/drawing/2014/main" id="{4C563FF3-9C1E-0C38-8DAA-A3E7C5B2C3B6}"/>
              </a:ext>
            </a:extLst>
          </p:cNvPr>
          <p:cNvCxnSpPr>
            <a:stCxn id="22" idx="2"/>
            <a:endCxn id="28" idx="1"/>
          </p:cNvCxnSpPr>
          <p:nvPr/>
        </p:nvCxnSpPr>
        <p:spPr>
          <a:xfrm>
            <a:off x="1483567" y="3484987"/>
            <a:ext cx="373226" cy="1819466"/>
          </a:xfrm>
          <a:prstGeom prst="bentConnector5">
            <a:avLst>
              <a:gd name="adj1" fmla="val 38750"/>
              <a:gd name="adj2" fmla="val 48974"/>
              <a:gd name="adj3" fmla="val 38750"/>
            </a:avLst>
          </a:prstGeom>
        </p:spPr>
        <p:style>
          <a:lnRef idx="2">
            <a:schemeClr val="accent1"/>
          </a:lnRef>
          <a:fillRef idx="0">
            <a:schemeClr val="accent1"/>
          </a:fillRef>
          <a:effectRef idx="1">
            <a:schemeClr val="accent1"/>
          </a:effectRef>
          <a:fontRef idx="minor">
            <a:schemeClr val="tx1"/>
          </a:fontRef>
        </p:style>
      </p:cxnSp>
      <p:cxnSp>
        <p:nvCxnSpPr>
          <p:cNvPr id="36" name="Conector: angular 35">
            <a:extLst>
              <a:ext uri="{FF2B5EF4-FFF2-40B4-BE49-F238E27FC236}">
                <a16:creationId xmlns:a16="http://schemas.microsoft.com/office/drawing/2014/main" id="{74F5CD42-13F7-AEC4-1F35-D1860BFAB903}"/>
              </a:ext>
            </a:extLst>
          </p:cNvPr>
          <p:cNvCxnSpPr>
            <a:cxnSpLocks/>
            <a:stCxn id="22" idx="2"/>
            <a:endCxn id="27" idx="1"/>
          </p:cNvCxnSpPr>
          <p:nvPr/>
        </p:nvCxnSpPr>
        <p:spPr>
          <a:xfrm>
            <a:off x="1483567" y="3484987"/>
            <a:ext cx="373226" cy="1115937"/>
          </a:xfrm>
          <a:prstGeom prst="bentConnector5">
            <a:avLst>
              <a:gd name="adj1" fmla="val 38750"/>
              <a:gd name="adj2" fmla="val 57525"/>
              <a:gd name="adj3" fmla="val 38750"/>
            </a:avLst>
          </a:prstGeom>
        </p:spPr>
        <p:style>
          <a:lnRef idx="2">
            <a:schemeClr val="accent1"/>
          </a:lnRef>
          <a:fillRef idx="0">
            <a:schemeClr val="accent1"/>
          </a:fillRef>
          <a:effectRef idx="1">
            <a:schemeClr val="accent1"/>
          </a:effectRef>
          <a:fontRef idx="minor">
            <a:schemeClr val="tx1"/>
          </a:fontRef>
        </p:style>
      </p:cxnSp>
      <p:cxnSp>
        <p:nvCxnSpPr>
          <p:cNvPr id="40" name="Conector: angular 39">
            <a:extLst>
              <a:ext uri="{FF2B5EF4-FFF2-40B4-BE49-F238E27FC236}">
                <a16:creationId xmlns:a16="http://schemas.microsoft.com/office/drawing/2014/main" id="{63D5A44D-5748-B03B-1487-375495735B5A}"/>
              </a:ext>
            </a:extLst>
          </p:cNvPr>
          <p:cNvCxnSpPr>
            <a:cxnSpLocks/>
            <a:stCxn id="22" idx="2"/>
            <a:endCxn id="23" idx="1"/>
          </p:cNvCxnSpPr>
          <p:nvPr/>
        </p:nvCxnSpPr>
        <p:spPr>
          <a:xfrm flipV="1">
            <a:off x="1483567" y="1786812"/>
            <a:ext cx="373226" cy="1698175"/>
          </a:xfrm>
          <a:prstGeom prst="bentConnector5">
            <a:avLst>
              <a:gd name="adj1" fmla="val 38750"/>
              <a:gd name="adj2" fmla="val 54945"/>
              <a:gd name="adj3" fmla="val 38750"/>
            </a:avLst>
          </a:prstGeom>
        </p:spPr>
        <p:style>
          <a:lnRef idx="2">
            <a:schemeClr val="accent1"/>
          </a:lnRef>
          <a:fillRef idx="0">
            <a:schemeClr val="accent1"/>
          </a:fillRef>
          <a:effectRef idx="1">
            <a:schemeClr val="accent1"/>
          </a:effectRef>
          <a:fontRef idx="minor">
            <a:schemeClr val="tx1"/>
          </a:fontRef>
        </p:style>
      </p:cxnSp>
      <p:cxnSp>
        <p:nvCxnSpPr>
          <p:cNvPr id="49" name="Conector: angular 48">
            <a:extLst>
              <a:ext uri="{FF2B5EF4-FFF2-40B4-BE49-F238E27FC236}">
                <a16:creationId xmlns:a16="http://schemas.microsoft.com/office/drawing/2014/main" id="{DB5D5C31-D6A2-B36E-3D37-3566AC916307}"/>
              </a:ext>
            </a:extLst>
          </p:cNvPr>
          <p:cNvCxnSpPr>
            <a:stCxn id="24" idx="1"/>
            <a:endCxn id="22" idx="2"/>
          </p:cNvCxnSpPr>
          <p:nvPr/>
        </p:nvCxnSpPr>
        <p:spPr>
          <a:xfrm rot="10800000" flipV="1">
            <a:off x="1483567" y="2490339"/>
            <a:ext cx="373226" cy="994647"/>
          </a:xfrm>
          <a:prstGeom prst="bentConnector5">
            <a:avLst>
              <a:gd name="adj1" fmla="val 61250"/>
              <a:gd name="adj2" fmla="val 41557"/>
              <a:gd name="adj3" fmla="val 61250"/>
            </a:avLst>
          </a:prstGeom>
        </p:spPr>
        <p:style>
          <a:lnRef idx="2">
            <a:schemeClr val="accent1"/>
          </a:lnRef>
          <a:fillRef idx="0">
            <a:schemeClr val="accent1"/>
          </a:fillRef>
          <a:effectRef idx="1">
            <a:schemeClr val="accent1"/>
          </a:effectRef>
          <a:fontRef idx="minor">
            <a:schemeClr val="tx1"/>
          </a:fontRef>
        </p:style>
      </p:cxnSp>
      <p:cxnSp>
        <p:nvCxnSpPr>
          <p:cNvPr id="52" name="Conector: angular 51">
            <a:extLst>
              <a:ext uri="{FF2B5EF4-FFF2-40B4-BE49-F238E27FC236}">
                <a16:creationId xmlns:a16="http://schemas.microsoft.com/office/drawing/2014/main" id="{A7043DAC-561D-9B54-4679-EA2825064E52}"/>
              </a:ext>
            </a:extLst>
          </p:cNvPr>
          <p:cNvCxnSpPr>
            <a:stCxn id="25" idx="1"/>
            <a:endCxn id="22" idx="2"/>
          </p:cNvCxnSpPr>
          <p:nvPr/>
        </p:nvCxnSpPr>
        <p:spPr>
          <a:xfrm rot="10800000" flipV="1">
            <a:off x="1483567" y="3193867"/>
            <a:ext cx="373226" cy="291119"/>
          </a:xfrm>
          <a:prstGeom prst="bentConnector5">
            <a:avLst>
              <a:gd name="adj1" fmla="val 61250"/>
              <a:gd name="adj2" fmla="val 103204"/>
              <a:gd name="adj3" fmla="val 63750"/>
            </a:avLst>
          </a:prstGeom>
        </p:spPr>
        <p:style>
          <a:lnRef idx="2">
            <a:schemeClr val="accent1"/>
          </a:lnRef>
          <a:fillRef idx="0">
            <a:schemeClr val="accent1"/>
          </a:fillRef>
          <a:effectRef idx="1">
            <a:schemeClr val="accent1"/>
          </a:effectRef>
          <a:fontRef idx="minor">
            <a:schemeClr val="tx1"/>
          </a:fontRef>
        </p:style>
      </p:cxnSp>
      <p:cxnSp>
        <p:nvCxnSpPr>
          <p:cNvPr id="56" name="Conector: angular 55">
            <a:extLst>
              <a:ext uri="{FF2B5EF4-FFF2-40B4-BE49-F238E27FC236}">
                <a16:creationId xmlns:a16="http://schemas.microsoft.com/office/drawing/2014/main" id="{C152905D-8089-C0A0-36A4-7C92FD42B03B}"/>
              </a:ext>
            </a:extLst>
          </p:cNvPr>
          <p:cNvCxnSpPr>
            <a:stCxn id="22" idx="2"/>
            <a:endCxn id="26" idx="1"/>
          </p:cNvCxnSpPr>
          <p:nvPr/>
        </p:nvCxnSpPr>
        <p:spPr>
          <a:xfrm>
            <a:off x="1483567" y="3484987"/>
            <a:ext cx="373226" cy="412409"/>
          </a:xfrm>
          <a:prstGeom prst="bentConnector5">
            <a:avLst>
              <a:gd name="adj1" fmla="val 38750"/>
              <a:gd name="adj2" fmla="val 213123"/>
              <a:gd name="adj3" fmla="val 38750"/>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505381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1E6382C4-A637-7B39-4B51-5C4EA858DB67}"/>
            </a:ext>
          </a:extLst>
        </p:cNvPr>
        <p:cNvGrpSpPr/>
        <p:nvPr/>
      </p:nvGrpSpPr>
      <p:grpSpPr>
        <a:xfrm>
          <a:off x="0" y="0"/>
          <a:ext cx="0" cy="0"/>
          <a:chOff x="0" y="0"/>
          <a:chExt cx="0" cy="0"/>
        </a:xfrm>
      </p:grpSpPr>
      <p:sp>
        <p:nvSpPr>
          <p:cNvPr id="4" name="Rectángulo 3">
            <a:extLst>
              <a:ext uri="{FF2B5EF4-FFF2-40B4-BE49-F238E27FC236}">
                <a16:creationId xmlns:a16="http://schemas.microsoft.com/office/drawing/2014/main" id="{0568EF40-996E-C4F7-7BF8-D51D20C24F24}"/>
              </a:ext>
            </a:extLst>
          </p:cNvPr>
          <p:cNvSpPr/>
          <p:nvPr/>
        </p:nvSpPr>
        <p:spPr>
          <a:xfrm>
            <a:off x="541680" y="264697"/>
            <a:ext cx="5401920" cy="646331"/>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s-CO" sz="3600" b="1">
                <a:solidFill>
                  <a:schemeClr val="tx1">
                    <a:lumMod val="75000"/>
                    <a:lumOff val="25000"/>
                  </a:schemeClr>
                </a:solidFill>
                <a:latin typeface="Aptos ExtraBold"/>
              </a:rPr>
              <a:t>Introducción </a:t>
            </a:r>
          </a:p>
        </p:txBody>
      </p:sp>
      <p:sp>
        <p:nvSpPr>
          <p:cNvPr id="6" name="CuadroTexto 14">
            <a:extLst>
              <a:ext uri="{FF2B5EF4-FFF2-40B4-BE49-F238E27FC236}">
                <a16:creationId xmlns:a16="http://schemas.microsoft.com/office/drawing/2014/main" id="{6DD73C0A-2415-A6F4-B8E5-9DBF1CB285FF}"/>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defTabSz="385763"/>
            <a:r>
              <a:rPr lang="es-ES" sz="600">
                <a:solidFill>
                  <a:schemeClr val="tx1">
                    <a:lumMod val="75000"/>
                    <a:lumOff val="25000"/>
                  </a:schemeClr>
                </a:solidFill>
                <a:latin typeface="Calibri Light"/>
                <a:ea typeface="Calibri Light"/>
                <a:cs typeface="Calibri Light"/>
              </a:rPr>
              <a:t>Oficina Asesora de Planeación</a:t>
            </a:r>
          </a:p>
        </p:txBody>
      </p:sp>
      <p:sp>
        <p:nvSpPr>
          <p:cNvPr id="2" name="CuadroTexto 1">
            <a:extLst>
              <a:ext uri="{FF2B5EF4-FFF2-40B4-BE49-F238E27FC236}">
                <a16:creationId xmlns:a16="http://schemas.microsoft.com/office/drawing/2014/main" id="{10487D56-1466-36B3-5C50-CDA8933DCCD7}"/>
              </a:ext>
              <a:ext uri="{C183D7F6-B498-43B3-948B-1728B52AA6E4}">
                <adec:decorative xmlns:adec="http://schemas.microsoft.com/office/drawing/2017/decorative" val="1"/>
              </a:ext>
            </a:extLst>
          </p:cNvPr>
          <p:cNvSpPr txBox="1"/>
          <p:nvPr/>
        </p:nvSpPr>
        <p:spPr>
          <a:xfrm>
            <a:off x="726417" y="913534"/>
            <a:ext cx="10349020" cy="5016758"/>
          </a:xfrm>
          <a:prstGeom prst="rect">
            <a:avLst/>
          </a:prstGeom>
          <a:noFill/>
        </p:spPr>
        <p:txBody>
          <a:bodyPr wrap="square" rtlCol="0">
            <a:spAutoFit/>
          </a:bodyPr>
          <a:lstStyle/>
          <a:p>
            <a:pPr algn="just" defTabSz="378652">
              <a:defRPr/>
            </a:pPr>
            <a:r>
              <a:rPr lang="es-MX" sz="1600" kern="0" dirty="0">
                <a:solidFill>
                  <a:prstClr val="black"/>
                </a:solidFill>
              </a:rPr>
              <a:t>La Unidad Administrativa Especial Cuerpo Oficial de Bomberos de Bogotá, diseño el Plan Estratégico Institucional 2020- 2024 a partir de cuatro pilares y cuatro principios que constituyen la base de la gestión institucional.</a:t>
            </a:r>
          </a:p>
          <a:p>
            <a:pPr algn="just" defTabSz="378652">
              <a:defRPr/>
            </a:pPr>
            <a:endParaRPr lang="es-MX" sz="1600" kern="0" dirty="0">
              <a:solidFill>
                <a:prstClr val="black"/>
              </a:solidFill>
            </a:endParaRPr>
          </a:p>
          <a:p>
            <a:pPr algn="just" defTabSz="378652">
              <a:defRPr/>
            </a:pPr>
            <a:r>
              <a:rPr lang="es-MX" sz="1600" kern="0" dirty="0">
                <a:solidFill>
                  <a:prstClr val="black"/>
                </a:solidFill>
              </a:rPr>
              <a:t>Está compuesto por 39 acciones. Estas iniciativas contribuirán significativamente al progreso de los 8 objetivos de los 4 Pilares Institucionales, delineados en el plan estratégico institucional para el período 2020-2024. Estos datos han sido verificados y reflejan el compromiso de la Unidad Administrativa Especial Cuerpo Oficial de Bomberos de Bogotá con su visión y misión institucional. </a:t>
            </a:r>
          </a:p>
          <a:p>
            <a:pPr algn="just" defTabSz="378652">
              <a:defRPr/>
            </a:pPr>
            <a:endParaRPr lang="es-MX" sz="1600" kern="0" dirty="0">
              <a:solidFill>
                <a:prstClr val="black"/>
              </a:solidFill>
            </a:endParaRPr>
          </a:p>
          <a:p>
            <a:pPr algn="just" defTabSz="378652">
              <a:defRPr/>
            </a:pPr>
            <a:r>
              <a:rPr lang="es-MX" sz="1600" kern="0" dirty="0">
                <a:solidFill>
                  <a:prstClr val="black"/>
                </a:solidFill>
              </a:rPr>
              <a:t>El objetivo general de este informe de seguimiento es informar a la ciudadanía y a los diversos grupos de interés sobre el estado de avance de la ejecución de los Planes de la Unidad Administrativa Especial Cuerpo Oficial de Bomberos de Bogotá con corte a 30 de septiembre, así como presentar un análisis descriptivo del mismo. </a:t>
            </a:r>
          </a:p>
          <a:p>
            <a:pPr algn="just" defTabSz="378652">
              <a:defRPr/>
            </a:pPr>
            <a:endParaRPr lang="es-MX" sz="1600" kern="0" dirty="0">
              <a:solidFill>
                <a:prstClr val="black"/>
              </a:solidFill>
            </a:endParaRPr>
          </a:p>
          <a:p>
            <a:pPr algn="just" defTabSz="378652">
              <a:defRPr/>
            </a:pPr>
            <a:r>
              <a:rPr lang="es-MX" sz="1600" b="1" kern="0" dirty="0">
                <a:solidFill>
                  <a:prstClr val="black"/>
                </a:solidFill>
              </a:rPr>
              <a:t>Es así, como el seguimiento al cumplimiento del Plan de Acción 2024 se realiza desde la matriz interna de trabajo, que permite alinear las acciones de gestión, con los objetivos institucionales formulados en el Plan Estratégico Institucional- (PEI) , las acciones del Plan de Acción, los Planes institucionales, y las Políticas de Gestión pertenecientes al Modelo Integrado de Planeación y Gestión- MIPG.</a:t>
            </a:r>
          </a:p>
          <a:p>
            <a:pPr algn="just" defTabSz="378652">
              <a:defRPr/>
            </a:pPr>
            <a:endParaRPr lang="es-MX" sz="1600" kern="0" dirty="0">
              <a:solidFill>
                <a:prstClr val="black"/>
              </a:solidFill>
            </a:endParaRPr>
          </a:p>
          <a:p>
            <a:pPr algn="just" defTabSz="378652">
              <a:defRPr/>
            </a:pPr>
            <a:r>
              <a:rPr lang="es-MX" sz="1600" kern="0" dirty="0">
                <a:solidFill>
                  <a:prstClr val="black"/>
                </a:solidFill>
              </a:rPr>
              <a:t>De igual manera, se realiza seguimiento a los avances en la ejecución presupuestal, presentada en los reportes del Sistema de seguimiento a los programas proyectos y metas al Plan de Desarrollo de Bogotá D.C.- SEGPLAN y se procesa a través de una matriz interna.</a:t>
            </a:r>
          </a:p>
        </p:txBody>
      </p:sp>
    </p:spTree>
    <p:extLst>
      <p:ext uri="{BB962C8B-B14F-4D97-AF65-F5344CB8AC3E}">
        <p14:creationId xmlns:p14="http://schemas.microsoft.com/office/powerpoint/2010/main" val="8125190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Imagen 22" descr="Portada Planes " title="Portada Planes ">
            <a:extLst>
              <a:ext uri="{FF2B5EF4-FFF2-40B4-BE49-F238E27FC236}">
                <a16:creationId xmlns:a16="http://schemas.microsoft.com/office/drawing/2014/main" id="{A2D18C68-4B4E-D553-7890-964236950338}"/>
              </a:ext>
            </a:extLst>
          </p:cNvPr>
          <p:cNvPicPr>
            <a:picLocks noChangeAspect="1"/>
          </p:cNvPicPr>
          <p:nvPr/>
        </p:nvPicPr>
        <p:blipFill rotWithShape="1">
          <a:blip r:embed="rId2" cstate="print">
            <a:alphaModFix amt="79000"/>
            <a:extLst>
              <a:ext uri="{28A0092B-C50C-407E-A947-70E740481C1C}">
                <a14:useLocalDpi xmlns:a14="http://schemas.microsoft.com/office/drawing/2010/main" val="0"/>
              </a:ext>
            </a:extLst>
          </a:blip>
          <a:srcRect t="2508" b="2508"/>
          <a:stretch/>
        </p:blipFill>
        <p:spPr>
          <a:xfrm>
            <a:off x="-42829" y="-366337"/>
            <a:ext cx="12231577" cy="6856833"/>
          </a:xfrm>
          <a:prstGeom prst="rect">
            <a:avLst/>
          </a:prstGeom>
          <a:solidFill>
            <a:schemeClr val="accent1"/>
          </a:solidFill>
          <a:ln>
            <a:noFill/>
          </a:ln>
          <a:effectLst>
            <a:softEdge rad="0"/>
          </a:effectLst>
        </p:spPr>
      </p:pic>
      <p:sp>
        <p:nvSpPr>
          <p:cNvPr id="24" name="Rectángulo 23" title="Portada Planes">
            <a:extLst>
              <a:ext uri="{FF2B5EF4-FFF2-40B4-BE49-F238E27FC236}">
                <a16:creationId xmlns:a16="http://schemas.microsoft.com/office/drawing/2014/main" id="{C13AA883-58A1-65E9-0261-0E17EF18C32D}"/>
              </a:ext>
            </a:extLst>
          </p:cNvPr>
          <p:cNvSpPr/>
          <p:nvPr/>
        </p:nvSpPr>
        <p:spPr>
          <a:xfrm>
            <a:off x="-39577" y="4211704"/>
            <a:ext cx="12231577" cy="2833138"/>
          </a:xfrm>
          <a:prstGeom prst="rect">
            <a:avLst/>
          </a:prstGeom>
          <a:gradFill>
            <a:gsLst>
              <a:gs pos="7000">
                <a:schemeClr val="bg1">
                  <a:alpha val="0"/>
                </a:schemeClr>
              </a:gs>
              <a:gs pos="28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97125" rtl="0" eaLnBrk="1" fontAlgn="auto" latinLnBrk="0" hangingPunct="1">
              <a:lnSpc>
                <a:spcPct val="100000"/>
              </a:lnSpc>
              <a:spcBef>
                <a:spcPts val="0"/>
              </a:spcBef>
              <a:spcAft>
                <a:spcPts val="0"/>
              </a:spcAft>
              <a:buClrTx/>
              <a:buSzTx/>
              <a:buFontTx/>
              <a:buNone/>
              <a:tabLst/>
              <a:defRPr/>
            </a:pPr>
            <a:endParaRPr kumimoji="0" lang="es-CO" sz="1977" b="0" i="0" u="none" strike="noStrike" kern="1200" cap="none" spc="0" normalizeH="0" baseline="0" noProof="0">
              <a:ln>
                <a:noFill/>
              </a:ln>
              <a:solidFill>
                <a:prstClr val="white"/>
              </a:solidFill>
              <a:effectLst/>
              <a:uLnTx/>
              <a:uFillTx/>
              <a:latin typeface="Calibri"/>
              <a:ea typeface="+mn-ea"/>
              <a:cs typeface="+mn-cs"/>
            </a:endParaRPr>
          </a:p>
        </p:txBody>
      </p:sp>
      <p:sp>
        <p:nvSpPr>
          <p:cNvPr id="25" name="Título 7">
            <a:extLst>
              <a:ext uri="{FF2B5EF4-FFF2-40B4-BE49-F238E27FC236}">
                <a16:creationId xmlns:a16="http://schemas.microsoft.com/office/drawing/2014/main" id="{B174D0BF-7977-4E95-7964-B4B48EE4CDFB}"/>
              </a:ext>
            </a:extLst>
          </p:cNvPr>
          <p:cNvSpPr txBox="1">
            <a:spLocks/>
          </p:cNvSpPr>
          <p:nvPr/>
        </p:nvSpPr>
        <p:spPr>
          <a:xfrm>
            <a:off x="1219659" y="5211074"/>
            <a:ext cx="9752682" cy="1007112"/>
          </a:xfrm>
          <a:prstGeom prst="rect">
            <a:avLst/>
          </a:prstGeom>
          <a:noFill/>
          <a:ln>
            <a:noFill/>
            <a:prstDash/>
          </a:ln>
          <a:effectLst/>
        </p:spPr>
        <p:txBody>
          <a:bodyPr rot="0" spcFirstLastPara="0" vertOverflow="overflow" horzOverflow="overflow" vert="horz" wrap="square" lIns="62334" tIns="31167" rIns="62334" bIns="31167" numCol="1" spcCol="0" rtlCol="0" fromWordArt="0" anchor="t" anchorCtr="0" forceAA="0" compatLnSpc="1">
            <a:prstTxWarp prst="textNoShape">
              <a:avLst/>
            </a:prstTxWarp>
            <a:spAutoFit/>
          </a:bodyPr>
          <a:lstStyle>
            <a:lvl1pPr algn="l" defTabSz="1341333" rtl="0" eaLnBrk="1" latinLnBrk="0" hangingPunct="1">
              <a:lnSpc>
                <a:spcPct val="90000"/>
              </a:lnSpc>
              <a:spcBef>
                <a:spcPct val="0"/>
              </a:spcBef>
              <a:buNone/>
              <a:defRPr sz="6454" kern="1200">
                <a:solidFill>
                  <a:schemeClr val="tx1"/>
                </a:solidFill>
                <a:latin typeface="+mj-lt"/>
                <a:ea typeface="+mj-ea"/>
                <a:cs typeface="+mj-cs"/>
              </a:defRPr>
            </a:lvl1pPr>
          </a:lstStyle>
          <a:p>
            <a:pPr marL="0" marR="0" lvl="0" indent="0" algn="ctr" defTabSz="623346" rtl="0" eaLnBrk="1" fontAlgn="auto" latinLnBrk="0" hangingPunct="1">
              <a:lnSpc>
                <a:spcPct val="90000"/>
              </a:lnSpc>
              <a:spcBef>
                <a:spcPts val="0"/>
              </a:spcBef>
              <a:spcAft>
                <a:spcPts val="0"/>
              </a:spcAft>
              <a:buClrTx/>
              <a:buSzTx/>
              <a:buFontTx/>
              <a:buNone/>
              <a:tabLst/>
              <a:defRPr/>
            </a:pPr>
            <a:r>
              <a:rPr kumimoji="0" lang="es-ES" sz="6817" b="0" i="0" u="none" strike="noStrike" kern="1200" cap="none" spc="0" normalizeH="0" baseline="0" noProof="0">
                <a:ln>
                  <a:noFill/>
                </a:ln>
                <a:solidFill>
                  <a:prstClr val="black"/>
                </a:solidFill>
                <a:effectLst/>
                <a:uLnTx/>
                <a:uFillTx/>
                <a:latin typeface="Impact" panose="020B0806030902050204" pitchFamily="34" charset="0"/>
                <a:ea typeface="+mj-ea"/>
                <a:cs typeface="+mj-cs"/>
              </a:rPr>
              <a:t>PEI 2020-2024</a:t>
            </a:r>
            <a:endParaRPr kumimoji="0" lang="es-CO" sz="6817" b="0" i="0" u="none" strike="noStrike" kern="1200" cap="none" spc="0" normalizeH="0" baseline="0" noProof="0">
              <a:ln>
                <a:noFill/>
              </a:ln>
              <a:solidFill>
                <a:prstClr val="black"/>
              </a:solidFill>
              <a:effectLst/>
              <a:uLnTx/>
              <a:uFillTx/>
              <a:latin typeface="Impact" panose="020B0806030902050204" pitchFamily="34" charset="0"/>
              <a:ea typeface="+mj-ea"/>
              <a:cs typeface="+mj-cs"/>
            </a:endParaRPr>
          </a:p>
        </p:txBody>
      </p:sp>
      <p:pic>
        <p:nvPicPr>
          <p:cNvPr id="26" name="Gráfico 25">
            <a:extLst>
              <a:ext uri="{FF2B5EF4-FFF2-40B4-BE49-F238E27FC236}">
                <a16:creationId xmlns:a16="http://schemas.microsoft.com/office/drawing/2014/main" id="{61B8753A-ABB5-8893-EC1B-8727F7FAD543}"/>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62451" y="78253"/>
            <a:ext cx="4403997" cy="1058325"/>
          </a:xfrm>
          <a:prstGeom prst="rect">
            <a:avLst/>
          </a:prstGeom>
        </p:spPr>
      </p:pic>
    </p:spTree>
    <p:extLst>
      <p:ext uri="{BB962C8B-B14F-4D97-AF65-F5344CB8AC3E}">
        <p14:creationId xmlns:p14="http://schemas.microsoft.com/office/powerpoint/2010/main" val="18845568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DB8EDD11-1034-D11A-5716-4EAD4EE9BDB5}"/>
            </a:ext>
          </a:extLst>
        </p:cNvPr>
        <p:cNvGrpSpPr/>
        <p:nvPr/>
      </p:nvGrpSpPr>
      <p:grpSpPr>
        <a:xfrm>
          <a:off x="0" y="0"/>
          <a:ext cx="0" cy="0"/>
          <a:chOff x="0" y="0"/>
          <a:chExt cx="0" cy="0"/>
        </a:xfrm>
      </p:grpSpPr>
      <p:sp>
        <p:nvSpPr>
          <p:cNvPr id="4" name="Rectángulo 3">
            <a:extLst>
              <a:ext uri="{FF2B5EF4-FFF2-40B4-BE49-F238E27FC236}">
                <a16:creationId xmlns:a16="http://schemas.microsoft.com/office/drawing/2014/main" id="{73DFBFDE-C0A2-8A20-B9CC-C4BB5DFCA426}"/>
              </a:ext>
            </a:extLst>
          </p:cNvPr>
          <p:cNvSpPr/>
          <p:nvPr/>
        </p:nvSpPr>
        <p:spPr>
          <a:xfrm>
            <a:off x="541679" y="264697"/>
            <a:ext cx="9749985" cy="646331"/>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CO" sz="3600" b="1" i="0" u="none" strike="noStrike" kern="1200" cap="none" spc="0" normalizeH="0" baseline="0" noProof="0">
                <a:ln>
                  <a:noFill/>
                </a:ln>
                <a:solidFill>
                  <a:prstClr val="black">
                    <a:lumMod val="75000"/>
                    <a:lumOff val="25000"/>
                  </a:prstClr>
                </a:solidFill>
                <a:effectLst/>
                <a:uLnTx/>
                <a:uFillTx/>
                <a:latin typeface="Aptos ExtraBold"/>
                <a:ea typeface="+mn-ea"/>
                <a:cs typeface="+mn-cs"/>
              </a:rPr>
              <a:t>Plan Estratégico Institucional  -PEI  </a:t>
            </a:r>
          </a:p>
        </p:txBody>
      </p:sp>
      <p:sp>
        <p:nvSpPr>
          <p:cNvPr id="6" name="CuadroTexto 14">
            <a:extLst>
              <a:ext uri="{FF2B5EF4-FFF2-40B4-BE49-F238E27FC236}">
                <a16:creationId xmlns:a16="http://schemas.microsoft.com/office/drawing/2014/main" id="{62B08BB5-9908-E402-DB1A-C14DAB495A46}"/>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a:t>
            </a:r>
          </a:p>
        </p:txBody>
      </p:sp>
      <p:sp>
        <p:nvSpPr>
          <p:cNvPr id="3" name="CuadroTexto 2">
            <a:extLst>
              <a:ext uri="{FF2B5EF4-FFF2-40B4-BE49-F238E27FC236}">
                <a16:creationId xmlns:a16="http://schemas.microsoft.com/office/drawing/2014/main" id="{138E963A-F78D-EEA7-90F9-3EF38045EA61}"/>
              </a:ext>
              <a:ext uri="{C183D7F6-B498-43B3-948B-1728B52AA6E4}">
                <adec:decorative xmlns:adec="http://schemas.microsoft.com/office/drawing/2017/decorative" val="1"/>
              </a:ext>
            </a:extLst>
          </p:cNvPr>
          <p:cNvSpPr txBox="1"/>
          <p:nvPr/>
        </p:nvSpPr>
        <p:spPr>
          <a:xfrm>
            <a:off x="643509" y="1017542"/>
            <a:ext cx="9864337" cy="1124772"/>
          </a:xfrm>
          <a:prstGeom prst="rect">
            <a:avLst/>
          </a:prstGeom>
          <a:noFill/>
        </p:spPr>
        <p:txBody>
          <a:bodyPr wrap="square" lIns="62334" tIns="31167" rIns="62334" bIns="31167" rtlCol="0" anchor="t">
            <a:spAutoFit/>
          </a:bodyPr>
          <a:lstStyle/>
          <a:p>
            <a:pPr algn="just" defTabSz="378652">
              <a:defRPr/>
            </a:pPr>
            <a:r>
              <a:rPr lang="es-MX" sz="1500" kern="0" dirty="0">
                <a:solidFill>
                  <a:prstClr val="black"/>
                </a:solidFill>
              </a:rPr>
              <a:t>La UAE Cuerpo Oficial de Bomberos de Bogotá diseño el Plan Estratégico Institucional 2020- 2024 a  partir de cuatro pilares y cuatro principios que constituyen la base de la gestión institucional.</a:t>
            </a:r>
          </a:p>
          <a:p>
            <a:pPr algn="just" defTabSz="378652">
              <a:defRPr/>
            </a:pPr>
            <a:endParaRPr lang="es-MX" sz="1500" kern="0" dirty="0">
              <a:solidFill>
                <a:prstClr val="black"/>
              </a:solidFill>
            </a:endParaRPr>
          </a:p>
          <a:p>
            <a:pPr algn="just" defTabSz="378652">
              <a:defRPr/>
            </a:pPr>
            <a:r>
              <a:rPr lang="es-MX" sz="1500" kern="0" dirty="0">
                <a:solidFill>
                  <a:prstClr val="black"/>
                </a:solidFill>
              </a:rPr>
              <a:t>El avance promedio con corte a 31 de diciembre del 2024 es del </a:t>
            </a:r>
            <a:r>
              <a:rPr lang="es-MX" sz="2400" b="1" kern="0" dirty="0">
                <a:solidFill>
                  <a:srgbClr val="D2A000"/>
                </a:solidFill>
              </a:rPr>
              <a:t>98,2%</a:t>
            </a:r>
            <a:r>
              <a:rPr lang="es-MX" sz="1500" b="1" kern="0" dirty="0"/>
              <a:t>. </a:t>
            </a:r>
            <a:endParaRPr lang="es-CO" sz="1500" b="1" kern="0" dirty="0">
              <a:cs typeface="Calibri"/>
            </a:endParaRPr>
          </a:p>
        </p:txBody>
      </p:sp>
      <p:grpSp>
        <p:nvGrpSpPr>
          <p:cNvPr id="5" name="Grupo 4">
            <a:extLst>
              <a:ext uri="{FF2B5EF4-FFF2-40B4-BE49-F238E27FC236}">
                <a16:creationId xmlns:a16="http://schemas.microsoft.com/office/drawing/2014/main" id="{7811F622-CD88-C146-FFD8-3265E9D307E8}"/>
              </a:ext>
              <a:ext uri="{C183D7F6-B498-43B3-948B-1728B52AA6E4}">
                <adec:decorative xmlns:adec="http://schemas.microsoft.com/office/drawing/2017/decorative" val="1"/>
              </a:ext>
            </a:extLst>
          </p:cNvPr>
          <p:cNvGrpSpPr/>
          <p:nvPr/>
        </p:nvGrpSpPr>
        <p:grpSpPr>
          <a:xfrm>
            <a:off x="640328" y="2264206"/>
            <a:ext cx="6618726" cy="4192521"/>
            <a:chOff x="-2503730" y="3264273"/>
            <a:chExt cx="10249458" cy="6427583"/>
          </a:xfrm>
        </p:grpSpPr>
        <p:sp>
          <p:nvSpPr>
            <p:cNvPr id="7" name="CuadroTexto 6">
              <a:extLst>
                <a:ext uri="{FF2B5EF4-FFF2-40B4-BE49-F238E27FC236}">
                  <a16:creationId xmlns:a16="http://schemas.microsoft.com/office/drawing/2014/main" id="{15354919-318F-7820-8933-DC46BE7E2284}"/>
                </a:ext>
              </a:extLst>
            </p:cNvPr>
            <p:cNvSpPr txBox="1"/>
            <p:nvPr/>
          </p:nvSpPr>
          <p:spPr>
            <a:xfrm>
              <a:off x="-2503730" y="3268293"/>
              <a:ext cx="4337140" cy="613411"/>
            </a:xfrm>
            <a:prstGeom prst="rect">
              <a:avLst/>
            </a:prstGeom>
            <a:noFill/>
          </p:spPr>
          <p:txBody>
            <a:bodyPr wrap="none" rtlCol="0">
              <a:spAutoFit/>
            </a:bodyPr>
            <a:lstStyle/>
            <a:p>
              <a:pPr defTabSz="623346">
                <a:defRPr/>
              </a:pPr>
              <a:r>
                <a:rPr lang="es-ES" sz="2000" b="1" kern="0">
                  <a:solidFill>
                    <a:prstClr val="black"/>
                  </a:solidFill>
                  <a:latin typeface="Calibri" panose="020F0502020204030204"/>
                </a:rPr>
                <a:t>Avances Pilares PEI 2024</a:t>
              </a:r>
              <a:endParaRPr lang="es-CO" sz="2000" b="1" kern="0">
                <a:solidFill>
                  <a:prstClr val="black"/>
                </a:solidFill>
                <a:latin typeface="Calibri" panose="020F0502020204030204"/>
              </a:endParaRPr>
            </a:p>
          </p:txBody>
        </p:sp>
        <p:grpSp>
          <p:nvGrpSpPr>
            <p:cNvPr id="8" name="Grupo 7">
              <a:extLst>
                <a:ext uri="{FF2B5EF4-FFF2-40B4-BE49-F238E27FC236}">
                  <a16:creationId xmlns:a16="http://schemas.microsoft.com/office/drawing/2014/main" id="{432A185F-A22E-5EA1-34F8-C3C51023CDF1}"/>
                </a:ext>
              </a:extLst>
            </p:cNvPr>
            <p:cNvGrpSpPr/>
            <p:nvPr/>
          </p:nvGrpSpPr>
          <p:grpSpPr>
            <a:xfrm>
              <a:off x="-185308" y="3264273"/>
              <a:ext cx="7931036" cy="6427583"/>
              <a:chOff x="-185308" y="3264273"/>
              <a:chExt cx="7931036" cy="6427583"/>
            </a:xfrm>
          </p:grpSpPr>
          <p:grpSp>
            <p:nvGrpSpPr>
              <p:cNvPr id="9" name="Grupo 8" descr="GRAFICO DE AVANCES PLAN ESTRATEGICO INSTITUCIONAL 2022" title="GRAFICO DE AVANCES PLAN ESTRATEGICO INSTITUCIONAL 2022">
                <a:extLst>
                  <a:ext uri="{FF2B5EF4-FFF2-40B4-BE49-F238E27FC236}">
                    <a16:creationId xmlns:a16="http://schemas.microsoft.com/office/drawing/2014/main" id="{3398D3B4-30BF-DE16-2C41-0B357EC6E0AF}"/>
                  </a:ext>
                </a:extLst>
              </p:cNvPr>
              <p:cNvGrpSpPr/>
              <p:nvPr/>
            </p:nvGrpSpPr>
            <p:grpSpPr>
              <a:xfrm>
                <a:off x="-185308" y="3264273"/>
                <a:ext cx="7931036" cy="6427583"/>
                <a:chOff x="82748" y="-590107"/>
                <a:chExt cx="9916659" cy="8036795"/>
              </a:xfrm>
            </p:grpSpPr>
            <p:grpSp>
              <p:nvGrpSpPr>
                <p:cNvPr id="14" name="Grupo 13">
                  <a:extLst>
                    <a:ext uri="{FF2B5EF4-FFF2-40B4-BE49-F238E27FC236}">
                      <a16:creationId xmlns:a16="http://schemas.microsoft.com/office/drawing/2014/main" id="{06614B1A-2E29-B9E0-05DF-9AB0C4E17860}"/>
                    </a:ext>
                  </a:extLst>
                </p:cNvPr>
                <p:cNvGrpSpPr/>
                <p:nvPr/>
              </p:nvGrpSpPr>
              <p:grpSpPr>
                <a:xfrm>
                  <a:off x="82748" y="-590107"/>
                  <a:ext cx="9482963" cy="8036795"/>
                  <a:chOff x="-1185613" y="-590107"/>
                  <a:chExt cx="9482963" cy="8036795"/>
                </a:xfrm>
              </p:grpSpPr>
              <p:grpSp>
                <p:nvGrpSpPr>
                  <p:cNvPr id="16" name="Grupo 15">
                    <a:extLst>
                      <a:ext uri="{FF2B5EF4-FFF2-40B4-BE49-F238E27FC236}">
                        <a16:creationId xmlns:a16="http://schemas.microsoft.com/office/drawing/2014/main" id="{26840DE0-390F-C60A-28F6-0F1EA9343D8C}"/>
                      </a:ext>
                    </a:extLst>
                  </p:cNvPr>
                  <p:cNvGrpSpPr/>
                  <p:nvPr/>
                </p:nvGrpSpPr>
                <p:grpSpPr>
                  <a:xfrm>
                    <a:off x="-1185613" y="-590107"/>
                    <a:ext cx="9482963" cy="8036795"/>
                    <a:chOff x="-991098" y="507646"/>
                    <a:chExt cx="7351892" cy="6230703"/>
                  </a:xfrm>
                </p:grpSpPr>
                <p:sp>
                  <p:nvSpPr>
                    <p:cNvPr id="18" name="Elipse 17">
                      <a:extLst>
                        <a:ext uri="{FF2B5EF4-FFF2-40B4-BE49-F238E27FC236}">
                          <a16:creationId xmlns:a16="http://schemas.microsoft.com/office/drawing/2014/main" id="{189738B2-DC77-88C3-2859-28A609E6666F}"/>
                        </a:ext>
                      </a:extLst>
                    </p:cNvPr>
                    <p:cNvSpPr/>
                    <p:nvPr/>
                  </p:nvSpPr>
                  <p:spPr>
                    <a:xfrm>
                      <a:off x="858706" y="2165936"/>
                      <a:ext cx="3676826" cy="2966654"/>
                    </a:xfrm>
                    <a:prstGeom prst="ellipse">
                      <a:avLst/>
                    </a:prstGeom>
                    <a:solidFill>
                      <a:srgbClr val="83659B">
                        <a:alpha val="90000"/>
                      </a:srgbClr>
                    </a:solidFill>
                    <a:ln w="12700" cap="flat" cmpd="sng" algn="ctr">
                      <a:noFill/>
                      <a:prstDash val="solid"/>
                      <a:miter lim="800000"/>
                    </a:ln>
                    <a:effectLst/>
                  </p:spPr>
                  <p:txBody>
                    <a:bodyPr rtlCol="0" anchor="ctr"/>
                    <a:lstStyle/>
                    <a:p>
                      <a:pPr algn="ctr" defTabSz="623346">
                        <a:defRPr/>
                      </a:pPr>
                      <a:endParaRPr lang="es-CO" sz="1000" kern="0">
                        <a:solidFill>
                          <a:prstClr val="white"/>
                        </a:solidFill>
                        <a:latin typeface="Calibri" panose="020F0502020204030204"/>
                      </a:endParaRPr>
                    </a:p>
                  </p:txBody>
                </p:sp>
                <p:sp>
                  <p:nvSpPr>
                    <p:cNvPr id="19" name="Elipse 18">
                      <a:extLst>
                        <a:ext uri="{FF2B5EF4-FFF2-40B4-BE49-F238E27FC236}">
                          <a16:creationId xmlns:a16="http://schemas.microsoft.com/office/drawing/2014/main" id="{FBA739BA-1AE8-478D-1DC1-E6198C171810}"/>
                        </a:ext>
                      </a:extLst>
                    </p:cNvPr>
                    <p:cNvSpPr/>
                    <p:nvPr/>
                  </p:nvSpPr>
                  <p:spPr>
                    <a:xfrm>
                      <a:off x="3587792" y="2404683"/>
                      <a:ext cx="2773002" cy="2503866"/>
                    </a:xfrm>
                    <a:prstGeom prst="ellipse">
                      <a:avLst/>
                    </a:prstGeom>
                    <a:solidFill>
                      <a:srgbClr val="B8C568"/>
                    </a:solidFill>
                    <a:ln w="38100" cap="flat" cmpd="sng" algn="ctr">
                      <a:solidFill>
                        <a:sysClr val="window" lastClr="FFFFFF"/>
                      </a:solidFill>
                      <a:prstDash val="solid"/>
                      <a:miter lim="800000"/>
                    </a:ln>
                    <a:effectLst/>
                  </p:spPr>
                  <p:txBody>
                    <a:bodyPr rtlCol="0" anchor="ctr"/>
                    <a:lstStyle/>
                    <a:p>
                      <a:pPr algn="ctr" defTabSz="623346">
                        <a:defRPr/>
                      </a:pPr>
                      <a:endParaRPr lang="es-CO" sz="1000" kern="0">
                        <a:solidFill>
                          <a:prstClr val="white"/>
                        </a:solidFill>
                        <a:latin typeface="Calibri" panose="020F0502020204030204"/>
                      </a:endParaRPr>
                    </a:p>
                  </p:txBody>
                </p:sp>
                <p:sp>
                  <p:nvSpPr>
                    <p:cNvPr id="20" name="Elipse 19">
                      <a:extLst>
                        <a:ext uri="{FF2B5EF4-FFF2-40B4-BE49-F238E27FC236}">
                          <a16:creationId xmlns:a16="http://schemas.microsoft.com/office/drawing/2014/main" id="{0793C607-20E2-77E9-2A86-EBD748639A51}"/>
                        </a:ext>
                      </a:extLst>
                    </p:cNvPr>
                    <p:cNvSpPr/>
                    <p:nvPr/>
                  </p:nvSpPr>
                  <p:spPr>
                    <a:xfrm>
                      <a:off x="1306377" y="4234486"/>
                      <a:ext cx="2773002" cy="2503863"/>
                    </a:xfrm>
                    <a:prstGeom prst="ellipse">
                      <a:avLst/>
                    </a:prstGeom>
                    <a:solidFill>
                      <a:srgbClr val="E8CB6E"/>
                    </a:solidFill>
                    <a:ln w="38100" cap="flat" cmpd="sng" algn="ctr">
                      <a:solidFill>
                        <a:sysClr val="window" lastClr="FFFFFF"/>
                      </a:solidFill>
                      <a:prstDash val="solid"/>
                      <a:miter lim="800000"/>
                    </a:ln>
                    <a:effectLst/>
                  </p:spPr>
                  <p:txBody>
                    <a:bodyPr rtlCol="0" anchor="ctr"/>
                    <a:lstStyle/>
                    <a:p>
                      <a:pPr algn="ctr" defTabSz="623346">
                        <a:defRPr/>
                      </a:pPr>
                      <a:endParaRPr lang="es-CO" sz="1000" kern="0">
                        <a:solidFill>
                          <a:prstClr val="white"/>
                        </a:solidFill>
                        <a:latin typeface="Calibri" panose="020F0502020204030204"/>
                      </a:endParaRPr>
                    </a:p>
                  </p:txBody>
                </p:sp>
                <p:sp>
                  <p:nvSpPr>
                    <p:cNvPr id="21" name="Elipse 20">
                      <a:extLst>
                        <a:ext uri="{FF2B5EF4-FFF2-40B4-BE49-F238E27FC236}">
                          <a16:creationId xmlns:a16="http://schemas.microsoft.com/office/drawing/2014/main" id="{291E3063-2255-143A-D5B0-7C9AC0179100}"/>
                        </a:ext>
                      </a:extLst>
                    </p:cNvPr>
                    <p:cNvSpPr/>
                    <p:nvPr/>
                  </p:nvSpPr>
                  <p:spPr>
                    <a:xfrm>
                      <a:off x="-991098" y="2359636"/>
                      <a:ext cx="2773002" cy="2505506"/>
                    </a:xfrm>
                    <a:prstGeom prst="ellipse">
                      <a:avLst/>
                    </a:prstGeom>
                    <a:solidFill>
                      <a:srgbClr val="81AED7">
                        <a:alpha val="90000"/>
                      </a:srgbClr>
                    </a:solidFill>
                    <a:ln w="38100" cap="flat" cmpd="sng" algn="ctr">
                      <a:solidFill>
                        <a:sysClr val="window" lastClr="FFFFFF"/>
                      </a:solidFill>
                      <a:prstDash val="solid"/>
                      <a:miter lim="800000"/>
                    </a:ln>
                    <a:effectLst/>
                  </p:spPr>
                  <p:txBody>
                    <a:bodyPr rtlCol="0" anchor="ctr"/>
                    <a:lstStyle/>
                    <a:p>
                      <a:pPr algn="ctr" defTabSz="623346">
                        <a:defRPr/>
                      </a:pPr>
                      <a:endParaRPr lang="es-CO" sz="1000" kern="0">
                        <a:solidFill>
                          <a:prstClr val="white"/>
                        </a:solidFill>
                        <a:latin typeface="Calibri" panose="020F0502020204030204"/>
                      </a:endParaRPr>
                    </a:p>
                  </p:txBody>
                </p:sp>
                <p:sp>
                  <p:nvSpPr>
                    <p:cNvPr id="22" name="Elipse 21">
                      <a:extLst>
                        <a:ext uri="{FF2B5EF4-FFF2-40B4-BE49-F238E27FC236}">
                          <a16:creationId xmlns:a16="http://schemas.microsoft.com/office/drawing/2014/main" id="{31EC1BA0-E837-1508-DAB3-8A122E18AF68}"/>
                        </a:ext>
                      </a:extLst>
                    </p:cNvPr>
                    <p:cNvSpPr/>
                    <p:nvPr/>
                  </p:nvSpPr>
                  <p:spPr>
                    <a:xfrm>
                      <a:off x="1307527" y="507646"/>
                      <a:ext cx="2773002" cy="2503864"/>
                    </a:xfrm>
                    <a:prstGeom prst="ellipse">
                      <a:avLst/>
                    </a:prstGeom>
                    <a:solidFill>
                      <a:srgbClr val="B65A4F">
                        <a:alpha val="90000"/>
                      </a:srgbClr>
                    </a:solidFill>
                    <a:ln w="38100" cap="flat" cmpd="sng" algn="ctr">
                      <a:solidFill>
                        <a:sysClr val="window" lastClr="FFFFFF"/>
                      </a:solidFill>
                      <a:prstDash val="solid"/>
                      <a:miter lim="800000"/>
                    </a:ln>
                    <a:effectLst/>
                  </p:spPr>
                  <p:txBody>
                    <a:bodyPr rtlCol="0" anchor="ctr"/>
                    <a:lstStyle/>
                    <a:p>
                      <a:pPr algn="ctr" defTabSz="623346">
                        <a:defRPr/>
                      </a:pPr>
                      <a:endParaRPr lang="es-CO" sz="1000" kern="0">
                        <a:solidFill>
                          <a:prstClr val="white"/>
                        </a:solidFill>
                        <a:latin typeface="Calibri" panose="020F0502020204030204"/>
                      </a:endParaRPr>
                    </a:p>
                  </p:txBody>
                </p:sp>
                <p:sp>
                  <p:nvSpPr>
                    <p:cNvPr id="23" name="Forma libre: forma 22">
                      <a:extLst>
                        <a:ext uri="{FF2B5EF4-FFF2-40B4-BE49-F238E27FC236}">
                          <a16:creationId xmlns:a16="http://schemas.microsoft.com/office/drawing/2014/main" id="{DBDDFBEF-7B59-B922-3BB0-6D5D83F8A0E9}"/>
                        </a:ext>
                      </a:extLst>
                    </p:cNvPr>
                    <p:cNvSpPr/>
                    <p:nvPr/>
                  </p:nvSpPr>
                  <p:spPr>
                    <a:xfrm>
                      <a:off x="1205990" y="2849817"/>
                      <a:ext cx="553012" cy="1531559"/>
                    </a:xfrm>
                    <a:custGeom>
                      <a:avLst/>
                      <a:gdLst>
                        <a:gd name="connsiteX0" fmla="*/ 262209 w 603109"/>
                        <a:gd name="connsiteY0" fmla="*/ 0 h 1292364"/>
                        <a:gd name="connsiteX1" fmla="*/ 329591 w 603109"/>
                        <a:gd name="connsiteY1" fmla="*/ 49515 h 1292364"/>
                        <a:gd name="connsiteX2" fmla="*/ 603109 w 603109"/>
                        <a:gd name="connsiteY2" fmla="*/ 637626 h 1292364"/>
                        <a:gd name="connsiteX3" fmla="*/ 329591 w 603109"/>
                        <a:gd name="connsiteY3" fmla="*/ 1225738 h 1292364"/>
                        <a:gd name="connsiteX4" fmla="*/ 238923 w 603109"/>
                        <a:gd name="connsiteY4" fmla="*/ 1292364 h 1292364"/>
                        <a:gd name="connsiteX5" fmla="*/ 206005 w 603109"/>
                        <a:gd name="connsiteY5" fmla="*/ 1256971 h 1292364"/>
                        <a:gd name="connsiteX6" fmla="*/ 0 w 603109"/>
                        <a:gd name="connsiteY6" fmla="*/ 658700 h 1292364"/>
                        <a:gd name="connsiteX7" fmla="*/ 206005 w 603109"/>
                        <a:gd name="connsiteY7" fmla="*/ 60429 h 1292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3109" h="1292364">
                          <a:moveTo>
                            <a:pt x="262209" y="0"/>
                          </a:moveTo>
                          <a:lnTo>
                            <a:pt x="329591" y="49515"/>
                          </a:lnTo>
                          <a:cubicBezTo>
                            <a:pt x="498584" y="200025"/>
                            <a:pt x="603109" y="407954"/>
                            <a:pt x="603109" y="637626"/>
                          </a:cubicBezTo>
                          <a:cubicBezTo>
                            <a:pt x="603109" y="867298"/>
                            <a:pt x="498584" y="1075227"/>
                            <a:pt x="329591" y="1225738"/>
                          </a:cubicBezTo>
                          <a:lnTo>
                            <a:pt x="238923" y="1292364"/>
                          </a:lnTo>
                          <a:lnTo>
                            <a:pt x="206005" y="1256971"/>
                          </a:lnTo>
                          <a:cubicBezTo>
                            <a:pt x="75944" y="1086191"/>
                            <a:pt x="0" y="880313"/>
                            <a:pt x="0" y="658700"/>
                          </a:cubicBezTo>
                          <a:cubicBezTo>
                            <a:pt x="0" y="437087"/>
                            <a:pt x="75944" y="231209"/>
                            <a:pt x="206005" y="60429"/>
                          </a:cubicBezTo>
                          <a:close/>
                        </a:path>
                      </a:pathLst>
                    </a:custGeom>
                    <a:solidFill>
                      <a:srgbClr val="424289"/>
                    </a:solidFill>
                    <a:ln w="12700" cap="flat" cmpd="sng" algn="ctr">
                      <a:noFill/>
                      <a:prstDash val="solid"/>
                      <a:miter lim="800000"/>
                    </a:ln>
                    <a:effectLst/>
                  </p:spPr>
                  <p:txBody>
                    <a:bodyPr wrap="square" rtlCol="0" anchor="ctr">
                      <a:noAutofit/>
                    </a:bodyPr>
                    <a:lstStyle/>
                    <a:p>
                      <a:pPr algn="ctr" defTabSz="623346">
                        <a:defRPr/>
                      </a:pPr>
                      <a:endParaRPr lang="es-CO" sz="1000" kern="0">
                        <a:solidFill>
                          <a:prstClr val="white"/>
                        </a:solidFill>
                        <a:latin typeface="Calibri" panose="020F0502020204030204"/>
                      </a:endParaRPr>
                    </a:p>
                  </p:txBody>
                </p:sp>
                <p:sp>
                  <p:nvSpPr>
                    <p:cNvPr id="24" name="Forma libre: forma 23">
                      <a:extLst>
                        <a:ext uri="{FF2B5EF4-FFF2-40B4-BE49-F238E27FC236}">
                          <a16:creationId xmlns:a16="http://schemas.microsoft.com/office/drawing/2014/main" id="{9CBA7CB4-6C9D-4DA3-0C74-1B07ABA55544}"/>
                        </a:ext>
                      </a:extLst>
                    </p:cNvPr>
                    <p:cNvSpPr/>
                    <p:nvPr/>
                  </p:nvSpPr>
                  <p:spPr>
                    <a:xfrm>
                      <a:off x="1755199" y="2400388"/>
                      <a:ext cx="1876509" cy="595193"/>
                    </a:xfrm>
                    <a:custGeom>
                      <a:avLst/>
                      <a:gdLst>
                        <a:gd name="connsiteX0" fmla="*/ 699129 w 1388693"/>
                        <a:gd name="connsiteY0" fmla="*/ 0 h 476289"/>
                        <a:gd name="connsiteX1" fmla="*/ 1373544 w 1388693"/>
                        <a:gd name="connsiteY1" fmla="*/ 182747 h 476289"/>
                        <a:gd name="connsiteX2" fmla="*/ 1388693 w 1388693"/>
                        <a:gd name="connsiteY2" fmla="*/ 192796 h 476289"/>
                        <a:gd name="connsiteX3" fmla="*/ 1351740 w 1388693"/>
                        <a:gd name="connsiteY3" fmla="*/ 232686 h 476289"/>
                        <a:gd name="connsiteX4" fmla="*/ 691407 w 1388693"/>
                        <a:gd name="connsiteY4" fmla="*/ 476289 h 476289"/>
                        <a:gd name="connsiteX5" fmla="*/ 31075 w 1388693"/>
                        <a:gd name="connsiteY5" fmla="*/ 232686 h 476289"/>
                        <a:gd name="connsiteX6" fmla="*/ 0 w 1388693"/>
                        <a:gd name="connsiteY6" fmla="*/ 199142 h 476289"/>
                        <a:gd name="connsiteX7" fmla="*/ 24715 w 1388693"/>
                        <a:gd name="connsiteY7" fmla="*/ 182747 h 476289"/>
                        <a:gd name="connsiteX8" fmla="*/ 699129 w 1388693"/>
                        <a:gd name="connsiteY8" fmla="*/ 0 h 476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88693" h="476289">
                          <a:moveTo>
                            <a:pt x="699129" y="0"/>
                          </a:moveTo>
                          <a:cubicBezTo>
                            <a:pt x="948947" y="0"/>
                            <a:pt x="1181028" y="67370"/>
                            <a:pt x="1373544" y="182747"/>
                          </a:cubicBezTo>
                          <a:lnTo>
                            <a:pt x="1388693" y="192796"/>
                          </a:lnTo>
                          <a:lnTo>
                            <a:pt x="1351740" y="232686"/>
                          </a:lnTo>
                          <a:cubicBezTo>
                            <a:pt x="1182746" y="383196"/>
                            <a:pt x="949283" y="476289"/>
                            <a:pt x="691407" y="476289"/>
                          </a:cubicBezTo>
                          <a:cubicBezTo>
                            <a:pt x="433531" y="476289"/>
                            <a:pt x="200068" y="383196"/>
                            <a:pt x="31075" y="232686"/>
                          </a:cubicBezTo>
                          <a:lnTo>
                            <a:pt x="0" y="199142"/>
                          </a:lnTo>
                          <a:lnTo>
                            <a:pt x="24715" y="182747"/>
                          </a:lnTo>
                          <a:cubicBezTo>
                            <a:pt x="217230" y="67370"/>
                            <a:pt x="449311" y="0"/>
                            <a:pt x="699129" y="0"/>
                          </a:cubicBezTo>
                          <a:close/>
                        </a:path>
                      </a:pathLst>
                    </a:custGeom>
                    <a:solidFill>
                      <a:srgbClr val="632534"/>
                    </a:solidFill>
                    <a:ln w="12700" cap="flat" cmpd="sng" algn="ctr">
                      <a:noFill/>
                      <a:prstDash val="solid"/>
                      <a:miter lim="800000"/>
                    </a:ln>
                    <a:effectLst/>
                  </p:spPr>
                  <p:txBody>
                    <a:bodyPr wrap="square" rtlCol="0" anchor="ctr">
                      <a:noAutofit/>
                    </a:bodyPr>
                    <a:lstStyle/>
                    <a:p>
                      <a:pPr algn="ctr" defTabSz="623346">
                        <a:defRPr/>
                      </a:pPr>
                      <a:endParaRPr lang="es-CO" sz="1000" kern="0">
                        <a:solidFill>
                          <a:prstClr val="white"/>
                        </a:solidFill>
                        <a:latin typeface="Calibri" panose="020F0502020204030204"/>
                      </a:endParaRPr>
                    </a:p>
                  </p:txBody>
                </p:sp>
                <p:sp>
                  <p:nvSpPr>
                    <p:cNvPr id="25" name="Forma libre: forma 24">
                      <a:extLst>
                        <a:ext uri="{FF2B5EF4-FFF2-40B4-BE49-F238E27FC236}">
                          <a16:creationId xmlns:a16="http://schemas.microsoft.com/office/drawing/2014/main" id="{EC5F2074-F243-26CF-BAE9-2BE34811A9F3}"/>
                        </a:ext>
                      </a:extLst>
                    </p:cNvPr>
                    <p:cNvSpPr/>
                    <p:nvPr/>
                  </p:nvSpPr>
                  <p:spPr>
                    <a:xfrm>
                      <a:off x="3613446" y="2886502"/>
                      <a:ext cx="538424" cy="1553012"/>
                    </a:xfrm>
                    <a:custGeom>
                      <a:avLst/>
                      <a:gdLst>
                        <a:gd name="connsiteX0" fmla="*/ 328826 w 583123"/>
                        <a:gd name="connsiteY0" fmla="*/ 0 h 1274915"/>
                        <a:gd name="connsiteX1" fmla="*/ 377118 w 583123"/>
                        <a:gd name="connsiteY1" fmla="*/ 51922 h 1274915"/>
                        <a:gd name="connsiteX2" fmla="*/ 583123 w 583123"/>
                        <a:gd name="connsiteY2" fmla="*/ 650193 h 1274915"/>
                        <a:gd name="connsiteX3" fmla="*/ 377118 w 583123"/>
                        <a:gd name="connsiteY3" fmla="*/ 1248464 h 1274915"/>
                        <a:gd name="connsiteX4" fmla="*/ 352516 w 583123"/>
                        <a:gd name="connsiteY4" fmla="*/ 1274915 h 1274915"/>
                        <a:gd name="connsiteX5" fmla="*/ 273519 w 583123"/>
                        <a:gd name="connsiteY5" fmla="*/ 1216865 h 1274915"/>
                        <a:gd name="connsiteX6" fmla="*/ 0 w 583123"/>
                        <a:gd name="connsiteY6" fmla="*/ 628753 h 1274915"/>
                        <a:gd name="connsiteX7" fmla="*/ 273519 w 583123"/>
                        <a:gd name="connsiteY7" fmla="*/ 40642 h 127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3123" h="1274915">
                          <a:moveTo>
                            <a:pt x="328826" y="0"/>
                          </a:moveTo>
                          <a:lnTo>
                            <a:pt x="377118" y="51922"/>
                          </a:lnTo>
                          <a:cubicBezTo>
                            <a:pt x="507179" y="222702"/>
                            <a:pt x="583123" y="428580"/>
                            <a:pt x="583123" y="650193"/>
                          </a:cubicBezTo>
                          <a:cubicBezTo>
                            <a:pt x="583123" y="871806"/>
                            <a:pt x="507179" y="1077684"/>
                            <a:pt x="377118" y="1248464"/>
                          </a:cubicBezTo>
                          <a:lnTo>
                            <a:pt x="352516" y="1274915"/>
                          </a:lnTo>
                          <a:lnTo>
                            <a:pt x="273519" y="1216865"/>
                          </a:lnTo>
                          <a:cubicBezTo>
                            <a:pt x="104525" y="1066354"/>
                            <a:pt x="0" y="858425"/>
                            <a:pt x="0" y="628753"/>
                          </a:cubicBezTo>
                          <a:cubicBezTo>
                            <a:pt x="0" y="399081"/>
                            <a:pt x="104525" y="191152"/>
                            <a:pt x="273519" y="40642"/>
                          </a:cubicBezTo>
                          <a:close/>
                        </a:path>
                      </a:pathLst>
                    </a:custGeom>
                    <a:solidFill>
                      <a:srgbClr val="544941"/>
                    </a:solidFill>
                    <a:ln w="12700" cap="flat" cmpd="sng" algn="ctr">
                      <a:noFill/>
                      <a:prstDash val="solid"/>
                      <a:miter lim="800000"/>
                    </a:ln>
                    <a:effectLst/>
                  </p:spPr>
                  <p:txBody>
                    <a:bodyPr wrap="square" rtlCol="0" anchor="ctr">
                      <a:noAutofit/>
                    </a:bodyPr>
                    <a:lstStyle/>
                    <a:p>
                      <a:pPr algn="ctr" defTabSz="623346">
                        <a:defRPr/>
                      </a:pPr>
                      <a:endParaRPr lang="es-CO" sz="1000" kern="0">
                        <a:solidFill>
                          <a:prstClr val="white"/>
                        </a:solidFill>
                        <a:latin typeface="Calibri" panose="020F0502020204030204"/>
                      </a:endParaRPr>
                    </a:p>
                  </p:txBody>
                </p:sp>
                <p:sp>
                  <p:nvSpPr>
                    <p:cNvPr id="26" name="Forma libre: forma 25">
                      <a:extLst>
                        <a:ext uri="{FF2B5EF4-FFF2-40B4-BE49-F238E27FC236}">
                          <a16:creationId xmlns:a16="http://schemas.microsoft.com/office/drawing/2014/main" id="{E093E341-BDA2-7352-D035-6CA79F49E784}"/>
                        </a:ext>
                      </a:extLst>
                    </p:cNvPr>
                    <p:cNvSpPr/>
                    <p:nvPr/>
                  </p:nvSpPr>
                  <p:spPr>
                    <a:xfrm>
                      <a:off x="1755199" y="4277341"/>
                      <a:ext cx="1847382" cy="558672"/>
                    </a:xfrm>
                    <a:custGeom>
                      <a:avLst/>
                      <a:gdLst>
                        <a:gd name="connsiteX0" fmla="*/ 692324 w 1382256"/>
                        <a:gd name="connsiteY0" fmla="*/ 0 h 470679"/>
                        <a:gd name="connsiteX1" fmla="*/ 1352657 w 1382256"/>
                        <a:gd name="connsiteY1" fmla="*/ 243604 h 470679"/>
                        <a:gd name="connsiteX2" fmla="*/ 1382256 w 1382256"/>
                        <a:gd name="connsiteY2" fmla="*/ 275555 h 470679"/>
                        <a:gd name="connsiteX3" fmla="*/ 1363597 w 1382256"/>
                        <a:gd name="connsiteY3" fmla="*/ 287933 h 470679"/>
                        <a:gd name="connsiteX4" fmla="*/ 689182 w 1382256"/>
                        <a:gd name="connsiteY4" fmla="*/ 470679 h 470679"/>
                        <a:gd name="connsiteX5" fmla="*/ 14768 w 1382256"/>
                        <a:gd name="connsiteY5" fmla="*/ 287933 h 470679"/>
                        <a:gd name="connsiteX6" fmla="*/ 0 w 1382256"/>
                        <a:gd name="connsiteY6" fmla="*/ 278137 h 470679"/>
                        <a:gd name="connsiteX7" fmla="*/ 31992 w 1382256"/>
                        <a:gd name="connsiteY7" fmla="*/ 243604 h 470679"/>
                        <a:gd name="connsiteX8" fmla="*/ 692324 w 1382256"/>
                        <a:gd name="connsiteY8" fmla="*/ 0 h 470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82256" h="470679">
                          <a:moveTo>
                            <a:pt x="692324" y="0"/>
                          </a:moveTo>
                          <a:cubicBezTo>
                            <a:pt x="950200" y="0"/>
                            <a:pt x="1183663" y="93093"/>
                            <a:pt x="1352657" y="243604"/>
                          </a:cubicBezTo>
                          <a:lnTo>
                            <a:pt x="1382256" y="275555"/>
                          </a:lnTo>
                          <a:lnTo>
                            <a:pt x="1363597" y="287933"/>
                          </a:lnTo>
                          <a:cubicBezTo>
                            <a:pt x="1171081" y="403309"/>
                            <a:pt x="939000" y="470679"/>
                            <a:pt x="689182" y="470679"/>
                          </a:cubicBezTo>
                          <a:cubicBezTo>
                            <a:pt x="439364" y="470679"/>
                            <a:pt x="207283" y="403309"/>
                            <a:pt x="14768" y="287933"/>
                          </a:cubicBezTo>
                          <a:lnTo>
                            <a:pt x="0" y="278137"/>
                          </a:lnTo>
                          <a:lnTo>
                            <a:pt x="31992" y="243604"/>
                          </a:lnTo>
                          <a:cubicBezTo>
                            <a:pt x="200985" y="93093"/>
                            <a:pt x="434448" y="0"/>
                            <a:pt x="692324" y="0"/>
                          </a:cubicBezTo>
                          <a:close/>
                        </a:path>
                      </a:pathLst>
                    </a:custGeom>
                    <a:solidFill>
                      <a:srgbClr val="7A4B3B"/>
                    </a:solidFill>
                    <a:ln w="12700" cap="flat" cmpd="sng" algn="ctr">
                      <a:noFill/>
                      <a:prstDash val="solid"/>
                      <a:miter lim="800000"/>
                    </a:ln>
                    <a:effectLst/>
                  </p:spPr>
                  <p:txBody>
                    <a:bodyPr wrap="square" rtlCol="0" anchor="ctr">
                      <a:noAutofit/>
                    </a:bodyPr>
                    <a:lstStyle/>
                    <a:p>
                      <a:pPr algn="ctr" defTabSz="623346">
                        <a:defRPr/>
                      </a:pPr>
                      <a:endParaRPr lang="es-CO" sz="1000" kern="0">
                        <a:solidFill>
                          <a:prstClr val="white"/>
                        </a:solidFill>
                        <a:latin typeface="Calibri" panose="020F0502020204030204"/>
                      </a:endParaRPr>
                    </a:p>
                  </p:txBody>
                </p:sp>
                <p:sp>
                  <p:nvSpPr>
                    <p:cNvPr id="27" name="CuadroTexto 26">
                      <a:extLst>
                        <a:ext uri="{FF2B5EF4-FFF2-40B4-BE49-F238E27FC236}">
                          <a16:creationId xmlns:a16="http://schemas.microsoft.com/office/drawing/2014/main" id="{85B0C1E9-1C78-1854-66FB-DDD647C3EA63}"/>
                        </a:ext>
                      </a:extLst>
                    </p:cNvPr>
                    <p:cNvSpPr txBox="1"/>
                    <p:nvPr/>
                  </p:nvSpPr>
                  <p:spPr>
                    <a:xfrm>
                      <a:off x="1155456" y="854866"/>
                      <a:ext cx="2510868" cy="1052024"/>
                    </a:xfrm>
                    <a:prstGeom prst="rect">
                      <a:avLst/>
                    </a:prstGeom>
                    <a:noFill/>
                  </p:spPr>
                  <p:txBody>
                    <a:bodyPr wrap="square" rtlCol="0">
                      <a:spAutoFit/>
                    </a:bodyPr>
                    <a:lstStyle/>
                    <a:p>
                      <a:pPr algn="ctr" defTabSz="623346">
                        <a:defRPr/>
                      </a:pPr>
                      <a:r>
                        <a:rPr lang="es-ES" sz="1000" b="1" kern="0">
                          <a:solidFill>
                            <a:prstClr val="white"/>
                          </a:solidFill>
                          <a:latin typeface="Museo Sans Condensed" panose="02000000000000000000" pitchFamily="2" charset="0"/>
                          <a:ea typeface="Tahoma" panose="020B0604030504040204" pitchFamily="34" charset="0"/>
                          <a:cs typeface="Tahoma" panose="020B0604030504040204" pitchFamily="34" charset="0"/>
                        </a:rPr>
                        <a:t>GESTIÓN </a:t>
                      </a:r>
                    </a:p>
                    <a:p>
                      <a:pPr algn="ctr" defTabSz="623346">
                        <a:defRPr/>
                      </a:pPr>
                      <a:r>
                        <a:rPr lang="es-ES" sz="1000" b="1" kern="0">
                          <a:solidFill>
                            <a:prstClr val="white"/>
                          </a:solidFill>
                          <a:latin typeface="Museo Sans Condensed" panose="02000000000000000000" pitchFamily="2" charset="0"/>
                          <a:ea typeface="Tahoma" panose="020B0604030504040204" pitchFamily="34" charset="0"/>
                          <a:cs typeface="Tahoma" panose="020B0604030504040204" pitchFamily="34" charset="0"/>
                        </a:rPr>
                        <a:t>DEL RIESGO</a:t>
                      </a:r>
                    </a:p>
                    <a:p>
                      <a:pPr algn="ctr" defTabSz="623346">
                        <a:defRPr/>
                      </a:pPr>
                      <a:r>
                        <a:rPr lang="es-ES" sz="1000" b="1" kern="0">
                          <a:solidFill>
                            <a:prstClr val="white"/>
                          </a:solidFill>
                          <a:latin typeface="Museo Sans Condensed" panose="02000000000000000000" pitchFamily="2" charset="0"/>
                          <a:ea typeface="Tahoma" panose="020B0604030504040204" pitchFamily="34" charset="0"/>
                          <a:cs typeface="Tahoma" panose="020B0604030504040204" pitchFamily="34" charset="0"/>
                        </a:rPr>
                        <a:t>DE INCENDIOS</a:t>
                      </a:r>
                    </a:p>
                    <a:p>
                      <a:pPr algn="ctr" defTabSz="623346">
                        <a:defRPr/>
                      </a:pPr>
                      <a:endParaRPr lang="es-CO" sz="1000" b="1" kern="0">
                        <a:solidFill>
                          <a:prstClr val="white"/>
                        </a:solidFill>
                        <a:latin typeface="Museo Sans Condensed" panose="02000000000000000000" pitchFamily="2" charset="0"/>
                        <a:ea typeface="Tahoma" panose="020B0604030504040204" pitchFamily="34" charset="0"/>
                        <a:cs typeface="Tahoma" panose="020B0604030504040204" pitchFamily="34" charset="0"/>
                      </a:endParaRPr>
                    </a:p>
                  </p:txBody>
                </p:sp>
                <p:sp>
                  <p:nvSpPr>
                    <p:cNvPr id="28" name="CuadroTexto 27">
                      <a:extLst>
                        <a:ext uri="{FF2B5EF4-FFF2-40B4-BE49-F238E27FC236}">
                          <a16:creationId xmlns:a16="http://schemas.microsoft.com/office/drawing/2014/main" id="{E3312452-D436-AA5D-5DEA-F40BBCD4C00C}"/>
                        </a:ext>
                      </a:extLst>
                    </p:cNvPr>
                    <p:cNvSpPr txBox="1"/>
                    <p:nvPr/>
                  </p:nvSpPr>
                  <p:spPr>
                    <a:xfrm>
                      <a:off x="-879950" y="3172944"/>
                      <a:ext cx="1691148" cy="594622"/>
                    </a:xfrm>
                    <a:prstGeom prst="rect">
                      <a:avLst/>
                    </a:prstGeom>
                    <a:noFill/>
                  </p:spPr>
                  <p:txBody>
                    <a:bodyPr wrap="square" rtlCol="0">
                      <a:spAutoFit/>
                    </a:bodyPr>
                    <a:lstStyle/>
                    <a:p>
                      <a:pPr algn="ctr" defTabSz="623346">
                        <a:defRPr/>
                      </a:pPr>
                      <a:r>
                        <a:rPr lang="es-ES" sz="1000" b="1" kern="0">
                          <a:solidFill>
                            <a:prstClr val="black"/>
                          </a:solidFill>
                          <a:latin typeface="Museo Sans Condensed" panose="02000000000000000000" pitchFamily="2" charset="0"/>
                          <a:ea typeface="Tahoma" panose="020B0604030504040204" pitchFamily="34" charset="0"/>
                          <a:cs typeface="Tahoma" panose="020B0604030504040204" pitchFamily="34" charset="0"/>
                        </a:rPr>
                        <a:t>OPERACIÓN </a:t>
                      </a:r>
                    </a:p>
                    <a:p>
                      <a:pPr algn="ctr" defTabSz="623346">
                        <a:defRPr/>
                      </a:pPr>
                      <a:r>
                        <a:rPr lang="es-ES" sz="1000" b="1" kern="0">
                          <a:solidFill>
                            <a:prstClr val="black"/>
                          </a:solidFill>
                          <a:latin typeface="Museo Sans Condensed" panose="02000000000000000000" pitchFamily="2" charset="0"/>
                          <a:ea typeface="Tahoma" panose="020B0604030504040204" pitchFamily="34" charset="0"/>
                          <a:cs typeface="Tahoma" panose="020B0604030504040204" pitchFamily="34" charset="0"/>
                        </a:rPr>
                        <a:t>Y RESPUESTA</a:t>
                      </a:r>
                    </a:p>
                  </p:txBody>
                </p:sp>
                <p:sp>
                  <p:nvSpPr>
                    <p:cNvPr id="29" name="CuadroTexto 28">
                      <a:extLst>
                        <a:ext uri="{FF2B5EF4-FFF2-40B4-BE49-F238E27FC236}">
                          <a16:creationId xmlns:a16="http://schemas.microsoft.com/office/drawing/2014/main" id="{210C5637-832F-F7C4-1B12-793C05C565A1}"/>
                        </a:ext>
                      </a:extLst>
                    </p:cNvPr>
                    <p:cNvSpPr txBox="1"/>
                    <p:nvPr/>
                  </p:nvSpPr>
                  <p:spPr>
                    <a:xfrm>
                      <a:off x="4451519" y="3228823"/>
                      <a:ext cx="1691147" cy="594622"/>
                    </a:xfrm>
                    <a:prstGeom prst="rect">
                      <a:avLst/>
                    </a:prstGeom>
                    <a:noFill/>
                  </p:spPr>
                  <p:txBody>
                    <a:bodyPr wrap="square" rtlCol="0">
                      <a:spAutoFit/>
                    </a:bodyPr>
                    <a:lstStyle/>
                    <a:p>
                      <a:pPr algn="ctr" defTabSz="623346">
                        <a:defRPr/>
                      </a:pPr>
                      <a:r>
                        <a:rPr lang="es-ES" sz="1000" b="1" kern="0">
                          <a:solidFill>
                            <a:prstClr val="black"/>
                          </a:solidFill>
                          <a:latin typeface="Museo Sans Condensed" panose="02000000000000000000" pitchFamily="2" charset="0"/>
                          <a:ea typeface="Tahoma" panose="020B0604030504040204" pitchFamily="34" charset="0"/>
                          <a:cs typeface="Tahoma" panose="020B0604030504040204" pitchFamily="34" charset="0"/>
                        </a:rPr>
                        <a:t>TALENTO</a:t>
                      </a:r>
                    </a:p>
                    <a:p>
                      <a:pPr algn="ctr" defTabSz="623346">
                        <a:defRPr/>
                      </a:pPr>
                      <a:r>
                        <a:rPr lang="es-ES" sz="1000" b="1" kern="0">
                          <a:solidFill>
                            <a:prstClr val="black"/>
                          </a:solidFill>
                          <a:latin typeface="Museo Sans Condensed" panose="02000000000000000000" pitchFamily="2" charset="0"/>
                          <a:ea typeface="Tahoma" panose="020B0604030504040204" pitchFamily="34" charset="0"/>
                          <a:cs typeface="Tahoma" panose="020B0604030504040204" pitchFamily="34" charset="0"/>
                        </a:rPr>
                        <a:t> HUMANO</a:t>
                      </a:r>
                    </a:p>
                  </p:txBody>
                </p:sp>
                <p:sp>
                  <p:nvSpPr>
                    <p:cNvPr id="30" name="CuadroTexto 29">
                      <a:extLst>
                        <a:ext uri="{FF2B5EF4-FFF2-40B4-BE49-F238E27FC236}">
                          <a16:creationId xmlns:a16="http://schemas.microsoft.com/office/drawing/2014/main" id="{6BF452EB-D2C7-84E0-11A4-91DC13A96DEE}"/>
                        </a:ext>
                      </a:extLst>
                    </p:cNvPr>
                    <p:cNvSpPr txBox="1"/>
                    <p:nvPr/>
                  </p:nvSpPr>
                  <p:spPr>
                    <a:xfrm>
                      <a:off x="1584290" y="5359710"/>
                      <a:ext cx="1691147" cy="548883"/>
                    </a:xfrm>
                    <a:prstGeom prst="rect">
                      <a:avLst/>
                    </a:prstGeom>
                    <a:noFill/>
                  </p:spPr>
                  <p:txBody>
                    <a:bodyPr wrap="square" rtlCol="0">
                      <a:spAutoFit/>
                    </a:bodyPr>
                    <a:lstStyle/>
                    <a:p>
                      <a:pPr algn="ctr" defTabSz="623346">
                        <a:defRPr/>
                      </a:pPr>
                      <a:r>
                        <a:rPr lang="es-ES" sz="900" b="1" kern="0">
                          <a:solidFill>
                            <a:prstClr val="black"/>
                          </a:solidFill>
                          <a:latin typeface="Museo Sans Condensed" panose="02000000000000000000" pitchFamily="2" charset="0"/>
                          <a:ea typeface="Tahoma" panose="020B0604030504040204" pitchFamily="34" charset="0"/>
                          <a:cs typeface="Tahoma" panose="020B0604030504040204" pitchFamily="34" charset="0"/>
                        </a:rPr>
                        <a:t>FORTALECIMIENTO</a:t>
                      </a:r>
                    </a:p>
                    <a:p>
                      <a:pPr algn="ctr" defTabSz="623346">
                        <a:defRPr/>
                      </a:pPr>
                      <a:r>
                        <a:rPr lang="es-ES" sz="900" b="1" kern="0">
                          <a:solidFill>
                            <a:prstClr val="black"/>
                          </a:solidFill>
                          <a:latin typeface="Museo Sans Condensed" panose="02000000000000000000" pitchFamily="2" charset="0"/>
                          <a:ea typeface="Tahoma" panose="020B0604030504040204" pitchFamily="34" charset="0"/>
                          <a:cs typeface="Tahoma" panose="020B0604030504040204" pitchFamily="34" charset="0"/>
                        </a:rPr>
                        <a:t>INSTITUCIONAL</a:t>
                      </a:r>
                    </a:p>
                  </p:txBody>
                </p:sp>
                <p:sp>
                  <p:nvSpPr>
                    <p:cNvPr id="31" name="CuadroTexto 30">
                      <a:extLst>
                        <a:ext uri="{FF2B5EF4-FFF2-40B4-BE49-F238E27FC236}">
                          <a16:creationId xmlns:a16="http://schemas.microsoft.com/office/drawing/2014/main" id="{CB77AC78-B235-5BA0-9E80-74DFBF69B26B}"/>
                        </a:ext>
                      </a:extLst>
                    </p:cNvPr>
                    <p:cNvSpPr txBox="1"/>
                    <p:nvPr/>
                  </p:nvSpPr>
                  <p:spPr>
                    <a:xfrm>
                      <a:off x="1853971" y="2544733"/>
                      <a:ext cx="1691147" cy="299372"/>
                    </a:xfrm>
                    <a:prstGeom prst="rect">
                      <a:avLst/>
                    </a:prstGeom>
                    <a:noFill/>
                  </p:spPr>
                  <p:txBody>
                    <a:bodyPr wrap="square" lIns="62334" tIns="31167" rIns="62334" bIns="31167" rtlCol="0" anchor="t">
                      <a:spAutoFit/>
                    </a:bodyPr>
                    <a:lstStyle/>
                    <a:p>
                      <a:pPr algn="ctr" defTabSz="623346">
                        <a:defRPr/>
                      </a:pPr>
                      <a:r>
                        <a:rPr lang="es-ES" sz="900" b="1" kern="0">
                          <a:solidFill>
                            <a:prstClr val="white"/>
                          </a:solidFill>
                          <a:latin typeface="Museo Sans Condensed"/>
                          <a:ea typeface="Tahoma"/>
                          <a:cs typeface="Tahoma"/>
                        </a:rPr>
                        <a:t>Corresponsabilidad</a:t>
                      </a:r>
                    </a:p>
                  </p:txBody>
                </p:sp>
                <p:sp>
                  <p:nvSpPr>
                    <p:cNvPr id="32" name="CuadroTexto 31">
                      <a:extLst>
                        <a:ext uri="{FF2B5EF4-FFF2-40B4-BE49-F238E27FC236}">
                          <a16:creationId xmlns:a16="http://schemas.microsoft.com/office/drawing/2014/main" id="{CF40D2A9-0EBA-1D3F-8523-D6537518E19C}"/>
                        </a:ext>
                      </a:extLst>
                    </p:cNvPr>
                    <p:cNvSpPr txBox="1"/>
                    <p:nvPr/>
                  </p:nvSpPr>
                  <p:spPr>
                    <a:xfrm>
                      <a:off x="1780853" y="4356715"/>
                      <a:ext cx="1785086" cy="365921"/>
                    </a:xfrm>
                    <a:prstGeom prst="rect">
                      <a:avLst/>
                    </a:prstGeom>
                    <a:noFill/>
                  </p:spPr>
                  <p:txBody>
                    <a:bodyPr wrap="square" rtlCol="0">
                      <a:spAutoFit/>
                    </a:bodyPr>
                    <a:lstStyle/>
                    <a:p>
                      <a:pPr algn="ctr" defTabSz="623346">
                        <a:defRPr/>
                      </a:pPr>
                      <a:r>
                        <a:rPr lang="es-ES" sz="1000" b="1" kern="0">
                          <a:solidFill>
                            <a:prstClr val="white"/>
                          </a:solidFill>
                          <a:latin typeface="Museo Sans Condensed" panose="02000000000000000000" pitchFamily="2" charset="0"/>
                          <a:ea typeface="Tahoma" panose="020B0604030504040204" pitchFamily="34" charset="0"/>
                          <a:cs typeface="Tahoma" panose="020B0604030504040204" pitchFamily="34" charset="0"/>
                        </a:rPr>
                        <a:t>Confianza</a:t>
                      </a:r>
                    </a:p>
                  </p:txBody>
                </p:sp>
                <p:sp>
                  <p:nvSpPr>
                    <p:cNvPr id="33" name="CuadroTexto 32">
                      <a:extLst>
                        <a:ext uri="{FF2B5EF4-FFF2-40B4-BE49-F238E27FC236}">
                          <a16:creationId xmlns:a16="http://schemas.microsoft.com/office/drawing/2014/main" id="{DD2F6EF4-C743-8C21-2FD7-9716B6355D5B}"/>
                        </a:ext>
                      </a:extLst>
                    </p:cNvPr>
                    <p:cNvSpPr txBox="1"/>
                    <p:nvPr/>
                  </p:nvSpPr>
                  <p:spPr>
                    <a:xfrm rot="16200000">
                      <a:off x="639473" y="3450020"/>
                      <a:ext cx="1691148" cy="369609"/>
                    </a:xfrm>
                    <a:prstGeom prst="rect">
                      <a:avLst/>
                    </a:prstGeom>
                    <a:noFill/>
                  </p:spPr>
                  <p:txBody>
                    <a:bodyPr wrap="square" rtlCol="0">
                      <a:spAutoFit/>
                    </a:bodyPr>
                    <a:lstStyle/>
                    <a:p>
                      <a:pPr algn="ctr" defTabSz="623346">
                        <a:defRPr/>
                      </a:pPr>
                      <a:r>
                        <a:rPr lang="es-ES" sz="1000" b="1" kern="0">
                          <a:solidFill>
                            <a:prstClr val="white"/>
                          </a:solidFill>
                          <a:latin typeface="Museo Sans Condensed" panose="02000000000000000000" pitchFamily="2" charset="0"/>
                          <a:ea typeface="Tahoma" panose="020B0604030504040204" pitchFamily="34" charset="0"/>
                          <a:cs typeface="Tahoma" panose="020B0604030504040204" pitchFamily="34" charset="0"/>
                        </a:rPr>
                        <a:t>Oportunidad</a:t>
                      </a:r>
                    </a:p>
                  </p:txBody>
                </p:sp>
                <p:sp>
                  <p:nvSpPr>
                    <p:cNvPr id="34" name="CuadroTexto 33">
                      <a:extLst>
                        <a:ext uri="{FF2B5EF4-FFF2-40B4-BE49-F238E27FC236}">
                          <a16:creationId xmlns:a16="http://schemas.microsoft.com/office/drawing/2014/main" id="{4187D2FC-572B-A041-020F-D7E4A60EB1E0}"/>
                        </a:ext>
                      </a:extLst>
                    </p:cNvPr>
                    <p:cNvSpPr txBox="1"/>
                    <p:nvPr/>
                  </p:nvSpPr>
                  <p:spPr>
                    <a:xfrm rot="16200000">
                      <a:off x="3059866" y="3493796"/>
                      <a:ext cx="1691148" cy="369609"/>
                    </a:xfrm>
                    <a:prstGeom prst="rect">
                      <a:avLst/>
                    </a:prstGeom>
                    <a:noFill/>
                  </p:spPr>
                  <p:txBody>
                    <a:bodyPr wrap="square" rtlCol="0">
                      <a:spAutoFit/>
                    </a:bodyPr>
                    <a:lstStyle/>
                    <a:p>
                      <a:pPr algn="ctr" defTabSz="623346">
                        <a:defRPr/>
                      </a:pPr>
                      <a:r>
                        <a:rPr lang="es-ES" sz="1000" b="1" kern="0">
                          <a:solidFill>
                            <a:prstClr val="white"/>
                          </a:solidFill>
                          <a:latin typeface="Museo Sans Condensed" panose="02000000000000000000" pitchFamily="2" charset="0"/>
                          <a:ea typeface="Tahoma" panose="020B0604030504040204" pitchFamily="34" charset="0"/>
                          <a:cs typeface="Tahoma" panose="020B0604030504040204" pitchFamily="34" charset="0"/>
                        </a:rPr>
                        <a:t>Servicio</a:t>
                      </a:r>
                    </a:p>
                  </p:txBody>
                </p:sp>
                <p:sp>
                  <p:nvSpPr>
                    <p:cNvPr id="35" name="CuadroTexto 34">
                      <a:extLst>
                        <a:ext uri="{FF2B5EF4-FFF2-40B4-BE49-F238E27FC236}">
                          <a16:creationId xmlns:a16="http://schemas.microsoft.com/office/drawing/2014/main" id="{D7B2E3F9-DC3A-DB62-774D-0A1D907C971E}"/>
                        </a:ext>
                      </a:extLst>
                    </p:cNvPr>
                    <p:cNvSpPr txBox="1"/>
                    <p:nvPr/>
                  </p:nvSpPr>
                  <p:spPr>
                    <a:xfrm>
                      <a:off x="1705337" y="3057101"/>
                      <a:ext cx="1691147" cy="411661"/>
                    </a:xfrm>
                    <a:prstGeom prst="rect">
                      <a:avLst/>
                    </a:prstGeom>
                    <a:noFill/>
                  </p:spPr>
                  <p:txBody>
                    <a:bodyPr wrap="square" rtlCol="0">
                      <a:spAutoFit/>
                    </a:bodyPr>
                    <a:lstStyle/>
                    <a:p>
                      <a:pPr algn="ctr" defTabSz="623346">
                        <a:defRPr/>
                      </a:pPr>
                      <a:r>
                        <a:rPr lang="es-ES" sz="1200" b="1" kern="0">
                          <a:solidFill>
                            <a:prstClr val="white"/>
                          </a:solidFill>
                          <a:latin typeface="Museo Sans Condensed" panose="02000000000000000000" pitchFamily="2" charset="0"/>
                          <a:ea typeface="Tahoma" panose="020B0604030504040204" pitchFamily="34" charset="0"/>
                          <a:cs typeface="Tahoma" panose="020B0604030504040204" pitchFamily="34" charset="0"/>
                        </a:rPr>
                        <a:t>COMUNIDAD</a:t>
                      </a:r>
                    </a:p>
                  </p:txBody>
                </p:sp>
              </p:grpSp>
              <p:pic>
                <p:nvPicPr>
                  <p:cNvPr id="17" name="Gráfico 16" descr="GRAFICO DE AVANCES PLAN ESTRATEGICO INSTITUCIONAL 2022" title="GRAFICO DE AVANCES PLAN ESTRATEGICO INSTITUCIONAL 2022">
                    <a:extLst>
                      <a:ext uri="{FF2B5EF4-FFF2-40B4-BE49-F238E27FC236}">
                        <a16:creationId xmlns:a16="http://schemas.microsoft.com/office/drawing/2014/main" id="{1FB12F1A-4011-9C5D-79ED-101EA2BEE922}"/>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31207"/>
                  <a:stretch/>
                </p:blipFill>
                <p:spPr>
                  <a:xfrm>
                    <a:off x="2484692" y="3147794"/>
                    <a:ext cx="2097341" cy="726517"/>
                  </a:xfrm>
                  <a:prstGeom prst="rect">
                    <a:avLst/>
                  </a:prstGeom>
                </p:spPr>
              </p:pic>
            </p:grpSp>
            <p:cxnSp>
              <p:nvCxnSpPr>
                <p:cNvPr id="15" name="Conector recto 14">
                  <a:extLst>
                    <a:ext uri="{FF2B5EF4-FFF2-40B4-BE49-F238E27FC236}">
                      <a16:creationId xmlns:a16="http://schemas.microsoft.com/office/drawing/2014/main" id="{2CC93E78-B66A-FCC9-A3FC-E08DE00B2AF5}"/>
                    </a:ext>
                  </a:extLst>
                </p:cNvPr>
                <p:cNvCxnSpPr/>
                <p:nvPr/>
              </p:nvCxnSpPr>
              <p:spPr>
                <a:xfrm>
                  <a:off x="8686801" y="950208"/>
                  <a:ext cx="1312606" cy="0"/>
                </a:xfrm>
                <a:prstGeom prst="line">
                  <a:avLst/>
                </a:prstGeom>
                <a:noFill/>
                <a:ln w="6350" cap="flat" cmpd="sng" algn="ctr">
                  <a:solidFill>
                    <a:sysClr val="window" lastClr="FFFFFF"/>
                  </a:solidFill>
                  <a:prstDash val="solid"/>
                  <a:miter lim="800000"/>
                </a:ln>
                <a:effectLst/>
              </p:spPr>
            </p:cxnSp>
          </p:grpSp>
          <p:sp>
            <p:nvSpPr>
              <p:cNvPr id="10" name="CuadroTexto 9">
                <a:extLst>
                  <a:ext uri="{FF2B5EF4-FFF2-40B4-BE49-F238E27FC236}">
                    <a16:creationId xmlns:a16="http://schemas.microsoft.com/office/drawing/2014/main" id="{0971B106-929A-7CD2-4AF5-24F3CBC62570}"/>
                  </a:ext>
                </a:extLst>
              </p:cNvPr>
              <p:cNvSpPr txBox="1"/>
              <p:nvPr/>
            </p:nvSpPr>
            <p:spPr>
              <a:xfrm>
                <a:off x="3418646" y="4351122"/>
                <a:ext cx="1137368" cy="473981"/>
              </a:xfrm>
              <a:prstGeom prst="rect">
                <a:avLst/>
              </a:prstGeom>
              <a:noFill/>
            </p:spPr>
            <p:txBody>
              <a:bodyPr wrap="square" lIns="62334" tIns="31167" rIns="62334" bIns="31167" rtlCol="0" anchor="t">
                <a:spAutoFit/>
              </a:bodyPr>
              <a:lstStyle/>
              <a:p>
                <a:pPr algn="ctr" defTabSz="623346">
                  <a:defRPr/>
                </a:pPr>
                <a:r>
                  <a:rPr lang="es-ES" sz="1600" b="1" kern="0" dirty="0">
                    <a:solidFill>
                      <a:prstClr val="white"/>
                    </a:solidFill>
                    <a:latin typeface="Calibri" panose="020F0502020204030204"/>
                  </a:rPr>
                  <a:t>99%</a:t>
                </a:r>
                <a:endParaRPr lang="es-CO" sz="1600" b="1" kern="0" dirty="0">
                  <a:solidFill>
                    <a:prstClr val="white"/>
                  </a:solidFill>
                  <a:latin typeface="Calibri" panose="020F0502020204030204"/>
                </a:endParaRPr>
              </a:p>
            </p:txBody>
          </p:sp>
          <p:sp>
            <p:nvSpPr>
              <p:cNvPr id="11" name="CuadroTexto 10">
                <a:extLst>
                  <a:ext uri="{FF2B5EF4-FFF2-40B4-BE49-F238E27FC236}">
                    <a16:creationId xmlns:a16="http://schemas.microsoft.com/office/drawing/2014/main" id="{ECA83BBF-0A81-752A-A95D-71397AD8C1E3}"/>
                  </a:ext>
                </a:extLst>
              </p:cNvPr>
              <p:cNvSpPr txBox="1"/>
              <p:nvPr/>
            </p:nvSpPr>
            <p:spPr>
              <a:xfrm>
                <a:off x="5884987" y="6506105"/>
                <a:ext cx="1137368" cy="519039"/>
              </a:xfrm>
              <a:prstGeom prst="rect">
                <a:avLst/>
              </a:prstGeom>
              <a:noFill/>
            </p:spPr>
            <p:txBody>
              <a:bodyPr wrap="square" rtlCol="0">
                <a:spAutoFit/>
              </a:bodyPr>
              <a:lstStyle/>
              <a:p>
                <a:pPr algn="ctr" defTabSz="623346">
                  <a:defRPr/>
                </a:pPr>
                <a:r>
                  <a:rPr lang="es-CO" sz="1600" b="1" kern="0" dirty="0">
                    <a:solidFill>
                      <a:prstClr val="black"/>
                    </a:solidFill>
                    <a:latin typeface="Calibri" panose="020F0502020204030204"/>
                  </a:rPr>
                  <a:t>99%</a:t>
                </a:r>
              </a:p>
            </p:txBody>
          </p:sp>
          <p:sp>
            <p:nvSpPr>
              <p:cNvPr id="12" name="CuadroTexto 11">
                <a:extLst>
                  <a:ext uri="{FF2B5EF4-FFF2-40B4-BE49-F238E27FC236}">
                    <a16:creationId xmlns:a16="http://schemas.microsoft.com/office/drawing/2014/main" id="{EF382743-5D8B-7B6E-443C-4AB1146C869A}"/>
                  </a:ext>
                </a:extLst>
              </p:cNvPr>
              <p:cNvSpPr txBox="1"/>
              <p:nvPr/>
            </p:nvSpPr>
            <p:spPr>
              <a:xfrm>
                <a:off x="177483" y="6501067"/>
                <a:ext cx="1137368" cy="519039"/>
              </a:xfrm>
              <a:prstGeom prst="rect">
                <a:avLst/>
              </a:prstGeom>
              <a:noFill/>
            </p:spPr>
            <p:txBody>
              <a:bodyPr wrap="square" rtlCol="0">
                <a:spAutoFit/>
              </a:bodyPr>
              <a:lstStyle/>
              <a:p>
                <a:pPr algn="ctr" defTabSz="623346">
                  <a:defRPr/>
                </a:pPr>
                <a:r>
                  <a:rPr lang="es-ES" sz="1600" b="1" kern="0" dirty="0">
                    <a:solidFill>
                      <a:prstClr val="black"/>
                    </a:solidFill>
                    <a:latin typeface="Calibri" panose="020F0502020204030204"/>
                  </a:rPr>
                  <a:t>100%</a:t>
                </a:r>
                <a:endParaRPr lang="es-CO" sz="1600" b="1" kern="0" dirty="0">
                  <a:solidFill>
                    <a:prstClr val="black"/>
                  </a:solidFill>
                  <a:latin typeface="Calibri" panose="020F0502020204030204"/>
                </a:endParaRPr>
              </a:p>
            </p:txBody>
          </p:sp>
          <p:sp>
            <p:nvSpPr>
              <p:cNvPr id="13" name="CuadroTexto 12">
                <a:extLst>
                  <a:ext uri="{FF2B5EF4-FFF2-40B4-BE49-F238E27FC236}">
                    <a16:creationId xmlns:a16="http://schemas.microsoft.com/office/drawing/2014/main" id="{45466008-904C-D7A5-0F8D-76BAEDA10B37}"/>
                  </a:ext>
                </a:extLst>
              </p:cNvPr>
              <p:cNvSpPr txBox="1"/>
              <p:nvPr/>
            </p:nvSpPr>
            <p:spPr>
              <a:xfrm>
                <a:off x="3159446" y="8675785"/>
                <a:ext cx="1137368" cy="519039"/>
              </a:xfrm>
              <a:prstGeom prst="rect">
                <a:avLst/>
              </a:prstGeom>
              <a:noFill/>
            </p:spPr>
            <p:txBody>
              <a:bodyPr wrap="square" rtlCol="0">
                <a:spAutoFit/>
              </a:bodyPr>
              <a:lstStyle/>
              <a:p>
                <a:pPr algn="ctr" defTabSz="623346">
                  <a:defRPr/>
                </a:pPr>
                <a:r>
                  <a:rPr lang="es-ES" sz="1600" b="1" kern="0" dirty="0">
                    <a:solidFill>
                      <a:prstClr val="black"/>
                    </a:solidFill>
                    <a:latin typeface="Calibri" panose="020F0502020204030204"/>
                  </a:rPr>
                  <a:t>95%</a:t>
                </a:r>
                <a:endParaRPr lang="es-CO" sz="1600" b="1" kern="0" dirty="0">
                  <a:solidFill>
                    <a:prstClr val="black"/>
                  </a:solidFill>
                  <a:latin typeface="Calibri" panose="020F0502020204030204"/>
                </a:endParaRPr>
              </a:p>
            </p:txBody>
          </p:sp>
        </p:grpSp>
      </p:grpSp>
      <p:sp>
        <p:nvSpPr>
          <p:cNvPr id="36" name="Rectángulo 35">
            <a:extLst>
              <a:ext uri="{FF2B5EF4-FFF2-40B4-BE49-F238E27FC236}">
                <a16:creationId xmlns:a16="http://schemas.microsoft.com/office/drawing/2014/main" id="{A60FD4E8-35C7-990A-BD4E-40BEA18636F1}"/>
              </a:ext>
              <a:ext uri="{C183D7F6-B498-43B3-948B-1728B52AA6E4}">
                <adec:decorative xmlns:adec="http://schemas.microsoft.com/office/drawing/2017/decorative" val="1"/>
              </a:ext>
            </a:extLst>
          </p:cNvPr>
          <p:cNvSpPr/>
          <p:nvPr/>
        </p:nvSpPr>
        <p:spPr>
          <a:xfrm>
            <a:off x="244670" y="5663625"/>
            <a:ext cx="3843957" cy="246221"/>
          </a:xfrm>
          <a:prstGeom prst="rect">
            <a:avLst/>
          </a:prstGeom>
        </p:spPr>
        <p:txBody>
          <a:bodyPr wrap="square">
            <a:spAutoFit/>
          </a:bodyPr>
          <a:lstStyle/>
          <a:p>
            <a:pPr defTabSz="623346">
              <a:defRPr/>
            </a:pPr>
            <a:r>
              <a:rPr lang="es-CO" sz="1000" i="1">
                <a:solidFill>
                  <a:prstClr val="black"/>
                </a:solidFill>
                <a:latin typeface="Arial Narrow" panose="020B0606020202030204" pitchFamily="34" charset="0"/>
              </a:rPr>
              <a:t>Gráfico 1 . Avances por  Pilares del Plan Estratégico Institucional   </a:t>
            </a:r>
          </a:p>
        </p:txBody>
      </p:sp>
      <p:sp>
        <p:nvSpPr>
          <p:cNvPr id="37" name="Rectángulo 36">
            <a:extLst>
              <a:ext uri="{FF2B5EF4-FFF2-40B4-BE49-F238E27FC236}">
                <a16:creationId xmlns:a16="http://schemas.microsoft.com/office/drawing/2014/main" id="{3F0A2F4B-C85F-00F9-1874-E53F1A2D974E}"/>
              </a:ext>
              <a:ext uri="{C183D7F6-B498-43B3-948B-1728B52AA6E4}">
                <adec:decorative xmlns:adec="http://schemas.microsoft.com/office/drawing/2017/decorative" val="1"/>
              </a:ext>
            </a:extLst>
          </p:cNvPr>
          <p:cNvSpPr/>
          <p:nvPr/>
        </p:nvSpPr>
        <p:spPr>
          <a:xfrm>
            <a:off x="260954" y="5812281"/>
            <a:ext cx="4429295" cy="197298"/>
          </a:xfrm>
          <a:prstGeom prst="rect">
            <a:avLst/>
          </a:prstGeom>
        </p:spPr>
        <p:txBody>
          <a:bodyPr wrap="square">
            <a:spAutoFit/>
          </a:bodyPr>
          <a:lstStyle/>
          <a:p>
            <a:pPr defTabSz="623346">
              <a:defRPr/>
            </a:pPr>
            <a:r>
              <a:rPr lang="es-ES" sz="682" i="1" kern="0">
                <a:solidFill>
                  <a:prstClr val="black"/>
                </a:solidFill>
                <a:latin typeface="Calibri" panose="020F0502020204030204"/>
              </a:rPr>
              <a:t>Fuente: Oficina Asesora de Planeación – U.A.E Cuerpo Oficial de Bomberos de Bogotá </a:t>
            </a:r>
            <a:endParaRPr lang="es-CO" sz="682" i="1" kern="0">
              <a:solidFill>
                <a:prstClr val="black"/>
              </a:solidFill>
              <a:latin typeface="Calibri" panose="020F0502020204030204"/>
            </a:endParaRPr>
          </a:p>
        </p:txBody>
      </p:sp>
      <p:sp>
        <p:nvSpPr>
          <p:cNvPr id="38" name="CuadroTexto 37">
            <a:extLst>
              <a:ext uri="{FF2B5EF4-FFF2-40B4-BE49-F238E27FC236}">
                <a16:creationId xmlns:a16="http://schemas.microsoft.com/office/drawing/2014/main" id="{CB84A4CE-685D-2A5F-C199-AF6C120D2BA2}"/>
              </a:ext>
            </a:extLst>
          </p:cNvPr>
          <p:cNvSpPr txBox="1"/>
          <p:nvPr/>
        </p:nvSpPr>
        <p:spPr>
          <a:xfrm>
            <a:off x="7618968" y="2692241"/>
            <a:ext cx="3523722" cy="3000821"/>
          </a:xfrm>
          <a:prstGeom prst="rect">
            <a:avLst/>
          </a:prstGeom>
          <a:noFill/>
        </p:spPr>
        <p:txBody>
          <a:bodyPr wrap="none" rtlCol="0">
            <a:spAutoFit/>
          </a:bodyPr>
          <a:lstStyle/>
          <a:p>
            <a:r>
              <a:rPr lang="es-MX" sz="1050" b="1"/>
              <a:t>Gestión del Riesgo de Incendios</a:t>
            </a:r>
          </a:p>
          <a:p>
            <a:r>
              <a:rPr lang="es-MX" sz="1050"/>
              <a:t>	Sub Gestión del Riesgo </a:t>
            </a:r>
          </a:p>
          <a:p>
            <a:endParaRPr lang="es-MX" sz="1050" b="1"/>
          </a:p>
          <a:p>
            <a:r>
              <a:rPr lang="es-MX" sz="1050" b="1"/>
              <a:t>Talento Humano</a:t>
            </a:r>
          </a:p>
          <a:p>
            <a:r>
              <a:rPr lang="es-MX" sz="1050"/>
              <a:t>	Sub. Gestión Humana </a:t>
            </a:r>
          </a:p>
          <a:p>
            <a:endParaRPr lang="es-MX" sz="1050" b="1"/>
          </a:p>
          <a:p>
            <a:r>
              <a:rPr lang="es-MX" sz="1050" b="1"/>
              <a:t>Operación y Respuesta</a:t>
            </a:r>
          </a:p>
          <a:p>
            <a:r>
              <a:rPr lang="es-MX" sz="1050"/>
              <a:t>	Sub. Gestión Corporativa</a:t>
            </a:r>
          </a:p>
          <a:p>
            <a:r>
              <a:rPr lang="es-MX" sz="1050"/>
              <a:t>	Sub. Operativa</a:t>
            </a:r>
          </a:p>
          <a:p>
            <a:r>
              <a:rPr lang="es-MX" sz="1050"/>
              <a:t>	Sub. Logística </a:t>
            </a:r>
          </a:p>
          <a:p>
            <a:endParaRPr lang="es-MX" sz="1050" b="1"/>
          </a:p>
          <a:p>
            <a:r>
              <a:rPr lang="es-MX" sz="1050" b="1"/>
              <a:t>Fortalecimiento Institucional</a:t>
            </a:r>
          </a:p>
          <a:p>
            <a:r>
              <a:rPr lang="es-MX" sz="1050"/>
              <a:t>	Sub. Gestión Corporativa</a:t>
            </a:r>
          </a:p>
          <a:p>
            <a:r>
              <a:rPr lang="es-MX" sz="1050"/>
              <a:t>	</a:t>
            </a:r>
            <a:r>
              <a:rPr lang="es-MX" sz="1050" err="1"/>
              <a:t>Of</a:t>
            </a:r>
            <a:r>
              <a:rPr lang="es-MX" sz="1050"/>
              <a:t>. Asesora de Planeación</a:t>
            </a:r>
          </a:p>
          <a:p>
            <a:r>
              <a:rPr lang="es-MX" sz="1050"/>
              <a:t>	</a:t>
            </a:r>
            <a:r>
              <a:rPr lang="es-MX" sz="1050" err="1"/>
              <a:t>Of</a:t>
            </a:r>
            <a:r>
              <a:rPr lang="es-MX" sz="1050"/>
              <a:t>. Jurídica</a:t>
            </a:r>
          </a:p>
          <a:p>
            <a:r>
              <a:rPr lang="es-MX" sz="1050"/>
              <a:t>	</a:t>
            </a:r>
            <a:r>
              <a:rPr lang="es-MX" sz="1050" err="1"/>
              <a:t>Of</a:t>
            </a:r>
            <a:r>
              <a:rPr lang="es-MX" sz="1050"/>
              <a:t>. Control Interno</a:t>
            </a:r>
          </a:p>
          <a:p>
            <a:r>
              <a:rPr lang="es-MX" sz="1050"/>
              <a:t>	</a:t>
            </a:r>
            <a:r>
              <a:rPr lang="es-MX" sz="1050" err="1"/>
              <a:t>Of</a:t>
            </a:r>
            <a:r>
              <a:rPr lang="es-MX" sz="1050"/>
              <a:t>. Control Interno Disciplinario</a:t>
            </a:r>
          </a:p>
          <a:p>
            <a:r>
              <a:rPr lang="es-MX" sz="1050"/>
              <a:t>	Dirección – Tecnologías de la Información</a:t>
            </a:r>
          </a:p>
        </p:txBody>
      </p:sp>
      <p:sp>
        <p:nvSpPr>
          <p:cNvPr id="39" name="CuadroTexto 38">
            <a:extLst>
              <a:ext uri="{FF2B5EF4-FFF2-40B4-BE49-F238E27FC236}">
                <a16:creationId xmlns:a16="http://schemas.microsoft.com/office/drawing/2014/main" id="{AE7EA46D-E0E0-F80A-2470-04FD765E71EC}"/>
              </a:ext>
            </a:extLst>
          </p:cNvPr>
          <p:cNvSpPr txBox="1"/>
          <p:nvPr/>
        </p:nvSpPr>
        <p:spPr>
          <a:xfrm>
            <a:off x="7618968" y="2164191"/>
            <a:ext cx="3145413" cy="400110"/>
          </a:xfrm>
          <a:prstGeom prst="rect">
            <a:avLst/>
          </a:prstGeom>
          <a:noFill/>
        </p:spPr>
        <p:txBody>
          <a:bodyPr wrap="none" rtlCol="0">
            <a:spAutoFit/>
          </a:bodyPr>
          <a:lstStyle/>
          <a:p>
            <a:pPr defTabSz="623346">
              <a:defRPr/>
            </a:pPr>
            <a:r>
              <a:rPr lang="es-ES" sz="2000" b="1" kern="0">
                <a:solidFill>
                  <a:prstClr val="black"/>
                </a:solidFill>
              </a:rPr>
              <a:t>Dependencias Asociadas</a:t>
            </a:r>
            <a:endParaRPr lang="es-CO" sz="2000" b="1" kern="0">
              <a:solidFill>
                <a:prstClr val="black"/>
              </a:solidFill>
            </a:endParaRPr>
          </a:p>
        </p:txBody>
      </p:sp>
    </p:spTree>
    <p:extLst>
      <p:ext uri="{BB962C8B-B14F-4D97-AF65-F5344CB8AC3E}">
        <p14:creationId xmlns:p14="http://schemas.microsoft.com/office/powerpoint/2010/main" val="10910839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0C741EF0-EF0E-1EE1-F68A-27950A08F1DB}"/>
            </a:ext>
          </a:extLst>
        </p:cNvPr>
        <p:cNvGrpSpPr/>
        <p:nvPr/>
      </p:nvGrpSpPr>
      <p:grpSpPr>
        <a:xfrm>
          <a:off x="0" y="0"/>
          <a:ext cx="0" cy="0"/>
          <a:chOff x="0" y="0"/>
          <a:chExt cx="0" cy="0"/>
        </a:xfrm>
      </p:grpSpPr>
      <p:sp>
        <p:nvSpPr>
          <p:cNvPr id="4" name="Rectángulo 3">
            <a:extLst>
              <a:ext uri="{FF2B5EF4-FFF2-40B4-BE49-F238E27FC236}">
                <a16:creationId xmlns:a16="http://schemas.microsoft.com/office/drawing/2014/main" id="{3586354D-DF2E-BAEE-377B-B9E20221AAAA}"/>
              </a:ext>
            </a:extLst>
          </p:cNvPr>
          <p:cNvSpPr/>
          <p:nvPr/>
        </p:nvSpPr>
        <p:spPr>
          <a:xfrm>
            <a:off x="541679" y="264697"/>
            <a:ext cx="9749985" cy="646331"/>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CO" sz="3600" b="1" i="0" u="none" strike="noStrike" kern="1200" cap="none" spc="0" normalizeH="0" baseline="0" noProof="0">
                <a:ln>
                  <a:noFill/>
                </a:ln>
                <a:solidFill>
                  <a:prstClr val="black">
                    <a:lumMod val="75000"/>
                    <a:lumOff val="25000"/>
                  </a:prstClr>
                </a:solidFill>
                <a:effectLst/>
                <a:uLnTx/>
                <a:uFillTx/>
                <a:latin typeface="Aptos ExtraBold"/>
                <a:ea typeface="+mn-ea"/>
                <a:cs typeface="+mn-cs"/>
              </a:rPr>
              <a:t>Plan Estratégico Institucional  </a:t>
            </a:r>
          </a:p>
        </p:txBody>
      </p:sp>
      <p:sp>
        <p:nvSpPr>
          <p:cNvPr id="6" name="CuadroTexto 14">
            <a:extLst>
              <a:ext uri="{FF2B5EF4-FFF2-40B4-BE49-F238E27FC236}">
                <a16:creationId xmlns:a16="http://schemas.microsoft.com/office/drawing/2014/main" id="{B2391690-561B-A9D7-3DCF-B9E6601B208B}"/>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a:t>
            </a:r>
          </a:p>
        </p:txBody>
      </p:sp>
      <p:sp>
        <p:nvSpPr>
          <p:cNvPr id="2" name="CuadroTexto 1">
            <a:extLst>
              <a:ext uri="{FF2B5EF4-FFF2-40B4-BE49-F238E27FC236}">
                <a16:creationId xmlns:a16="http://schemas.microsoft.com/office/drawing/2014/main" id="{05E6A856-E8B0-1110-D113-A6DCCAAD398C}"/>
              </a:ext>
              <a:ext uri="{C183D7F6-B498-43B3-948B-1728B52AA6E4}">
                <adec:decorative xmlns:adec="http://schemas.microsoft.com/office/drawing/2017/decorative" val="1"/>
              </a:ext>
            </a:extLst>
          </p:cNvPr>
          <p:cNvSpPr txBox="1"/>
          <p:nvPr/>
        </p:nvSpPr>
        <p:spPr>
          <a:xfrm>
            <a:off x="758306" y="912796"/>
            <a:ext cx="2434083" cy="302070"/>
          </a:xfrm>
          <a:prstGeom prst="rect">
            <a:avLst/>
          </a:prstGeom>
          <a:noFill/>
        </p:spPr>
        <p:txBody>
          <a:bodyPr wrap="square" rtlCol="0">
            <a:spAutoFit/>
          </a:bodyPr>
          <a:lstStyle/>
          <a:p>
            <a:pPr defTabSz="378652">
              <a:defRPr/>
            </a:pPr>
            <a:r>
              <a:rPr lang="es-MX" sz="1363" b="1" kern="0">
                <a:solidFill>
                  <a:prstClr val="black"/>
                </a:solidFill>
              </a:rPr>
              <a:t>Cumplimiento Actividades:</a:t>
            </a:r>
            <a:endParaRPr lang="es-CO" sz="1363" b="1" kern="0">
              <a:solidFill>
                <a:prstClr val="black"/>
              </a:solidFill>
            </a:endParaRPr>
          </a:p>
        </p:txBody>
      </p:sp>
      <p:graphicFrame>
        <p:nvGraphicFramePr>
          <p:cNvPr id="40" name="Gráfico 39">
            <a:extLst>
              <a:ext uri="{FF2B5EF4-FFF2-40B4-BE49-F238E27FC236}">
                <a16:creationId xmlns:a16="http://schemas.microsoft.com/office/drawing/2014/main" id="{96050888-6135-D6B7-6CC0-55869FC3AC78}"/>
              </a:ext>
            </a:extLst>
          </p:cNvPr>
          <p:cNvGraphicFramePr>
            <a:graphicFrameLocks/>
          </p:cNvGraphicFramePr>
          <p:nvPr/>
        </p:nvGraphicFramePr>
        <p:xfrm>
          <a:off x="83975" y="1073021"/>
          <a:ext cx="5607698" cy="4991877"/>
        </p:xfrm>
        <a:graphic>
          <a:graphicData uri="http://schemas.openxmlformats.org/drawingml/2006/chart">
            <c:chart xmlns:c="http://schemas.openxmlformats.org/drawingml/2006/chart" xmlns:r="http://schemas.openxmlformats.org/officeDocument/2006/relationships" r:id="rId3"/>
          </a:graphicData>
        </a:graphic>
      </p:graphicFrame>
      <p:sp>
        <p:nvSpPr>
          <p:cNvPr id="41" name="CuadroTexto 40">
            <a:extLst>
              <a:ext uri="{FF2B5EF4-FFF2-40B4-BE49-F238E27FC236}">
                <a16:creationId xmlns:a16="http://schemas.microsoft.com/office/drawing/2014/main" id="{CDE71696-530E-1234-F2AA-E0859149471F}"/>
              </a:ext>
              <a:ext uri="{C183D7F6-B498-43B3-948B-1728B52AA6E4}">
                <adec:decorative xmlns:adec="http://schemas.microsoft.com/office/drawing/2017/decorative" val="1"/>
              </a:ext>
            </a:extLst>
          </p:cNvPr>
          <p:cNvSpPr txBox="1"/>
          <p:nvPr/>
        </p:nvSpPr>
        <p:spPr>
          <a:xfrm>
            <a:off x="3933559" y="1953831"/>
            <a:ext cx="4571999" cy="246221"/>
          </a:xfrm>
          <a:prstGeom prst="rect">
            <a:avLst/>
          </a:prstGeom>
          <a:noFill/>
        </p:spPr>
        <p:txBody>
          <a:bodyPr wrap="square">
            <a:spAutoFit/>
          </a:bodyPr>
          <a:lstStyle/>
          <a:p>
            <a:pPr defTabSz="623346">
              <a:defRPr/>
            </a:pPr>
            <a:r>
              <a:rPr lang="es-CO" sz="1000" b="1" i="1" dirty="0">
                <a:solidFill>
                  <a:prstClr val="black"/>
                </a:solidFill>
                <a:latin typeface="+mj-lt"/>
              </a:rPr>
              <a:t>Gráfica 2 . Avances por Objetivos Estratégicos del Plan Estratégico Institucional   </a:t>
            </a:r>
          </a:p>
        </p:txBody>
      </p:sp>
      <p:graphicFrame>
        <p:nvGraphicFramePr>
          <p:cNvPr id="43" name="Tabla 42">
            <a:extLst>
              <a:ext uri="{FF2B5EF4-FFF2-40B4-BE49-F238E27FC236}">
                <a16:creationId xmlns:a16="http://schemas.microsoft.com/office/drawing/2014/main" id="{DCDB6DA8-C6F2-C3F2-7256-6C53649C03F1}"/>
              </a:ext>
            </a:extLst>
          </p:cNvPr>
          <p:cNvGraphicFramePr>
            <a:graphicFrameLocks noGrp="1"/>
          </p:cNvGraphicFramePr>
          <p:nvPr>
            <p:extLst>
              <p:ext uri="{D42A27DB-BD31-4B8C-83A1-F6EECF244321}">
                <p14:modId xmlns:p14="http://schemas.microsoft.com/office/powerpoint/2010/main" val="777366418"/>
              </p:ext>
            </p:extLst>
          </p:nvPr>
        </p:nvGraphicFramePr>
        <p:xfrm>
          <a:off x="3396003" y="2210155"/>
          <a:ext cx="5399994" cy="3068001"/>
        </p:xfrm>
        <a:graphic>
          <a:graphicData uri="http://schemas.openxmlformats.org/drawingml/2006/table">
            <a:tbl>
              <a:tblPr>
                <a:tableStyleId>{0E3FDE45-AF77-4B5C-9715-49D594BDF05E}</a:tableStyleId>
              </a:tblPr>
              <a:tblGrid>
                <a:gridCol w="3354555">
                  <a:extLst>
                    <a:ext uri="{9D8B030D-6E8A-4147-A177-3AD203B41FA5}">
                      <a16:colId xmlns:a16="http://schemas.microsoft.com/office/drawing/2014/main" val="831957964"/>
                    </a:ext>
                  </a:extLst>
                </a:gridCol>
                <a:gridCol w="885230">
                  <a:extLst>
                    <a:ext uri="{9D8B030D-6E8A-4147-A177-3AD203B41FA5}">
                      <a16:colId xmlns:a16="http://schemas.microsoft.com/office/drawing/2014/main" val="2109430111"/>
                    </a:ext>
                  </a:extLst>
                </a:gridCol>
                <a:gridCol w="1160209">
                  <a:extLst>
                    <a:ext uri="{9D8B030D-6E8A-4147-A177-3AD203B41FA5}">
                      <a16:colId xmlns:a16="http://schemas.microsoft.com/office/drawing/2014/main" val="1992372795"/>
                    </a:ext>
                  </a:extLst>
                </a:gridCol>
              </a:tblGrid>
              <a:tr h="412161">
                <a:tc>
                  <a:txBody>
                    <a:bodyPr/>
                    <a:lstStyle/>
                    <a:p>
                      <a:pPr marL="0" marR="0" lvl="0" indent="0" algn="ctr" defTabSz="914387" rtl="0" eaLnBrk="1" fontAlgn="b" latinLnBrk="0" hangingPunct="1">
                        <a:lnSpc>
                          <a:spcPct val="100000"/>
                        </a:lnSpc>
                        <a:spcBef>
                          <a:spcPts val="0"/>
                        </a:spcBef>
                        <a:spcAft>
                          <a:spcPts val="0"/>
                        </a:spcAft>
                        <a:buClrTx/>
                        <a:buSzTx/>
                        <a:buFontTx/>
                        <a:buNone/>
                        <a:tabLst/>
                        <a:defRPr/>
                      </a:pPr>
                      <a:r>
                        <a:rPr lang="es-ES" sz="1200" b="1" kern="0">
                          <a:solidFill>
                            <a:prstClr val="black"/>
                          </a:solidFill>
                        </a:rPr>
                        <a:t>Objetivo Estratégico</a:t>
                      </a:r>
                      <a:endParaRPr lang="es-CO" sz="1200" b="1" kern="0">
                        <a:solidFill>
                          <a:prstClr val="black"/>
                        </a:solidFill>
                        <a:latin typeface="+mn-lt"/>
                      </a:endParaRP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2A000"/>
                    </a:solidFill>
                  </a:tcPr>
                </a:tc>
                <a:tc>
                  <a:txBody>
                    <a:bodyPr/>
                    <a:lstStyle/>
                    <a:p>
                      <a:pPr algn="ctr" defTabSz="623346">
                        <a:defRPr/>
                      </a:pPr>
                      <a:r>
                        <a:rPr lang="es-CO" sz="1200" b="1" kern="0">
                          <a:solidFill>
                            <a:prstClr val="black"/>
                          </a:solidFill>
                        </a:rPr>
                        <a:t>Avance</a:t>
                      </a: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2A000"/>
                    </a:solidFill>
                  </a:tcPr>
                </a:tc>
                <a:tc>
                  <a:txBody>
                    <a:bodyPr/>
                    <a:lstStyle/>
                    <a:p>
                      <a:pPr algn="ctr" defTabSz="623346">
                        <a:defRPr/>
                      </a:pPr>
                      <a:r>
                        <a:rPr lang="es-ES" sz="1200" b="1" kern="0" dirty="0">
                          <a:solidFill>
                            <a:prstClr val="black"/>
                          </a:solidFill>
                        </a:rPr>
                        <a:t>Total</a:t>
                      </a:r>
                    </a:p>
                    <a:p>
                      <a:pPr algn="ctr" defTabSz="623346">
                        <a:defRPr/>
                      </a:pPr>
                      <a:r>
                        <a:rPr lang="es-ES" sz="1200" b="1" kern="0" dirty="0">
                          <a:solidFill>
                            <a:prstClr val="black"/>
                          </a:solidFill>
                        </a:rPr>
                        <a:t>Actividades</a:t>
                      </a:r>
                      <a:endParaRPr lang="es-CO" sz="1200" b="1" kern="0" dirty="0">
                        <a:solidFill>
                          <a:prstClr val="black"/>
                        </a:solidFill>
                      </a:endParaRP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2A000"/>
                    </a:solidFill>
                  </a:tcPr>
                </a:tc>
                <a:extLst>
                  <a:ext uri="{0D108BD9-81ED-4DB2-BD59-A6C34878D82A}">
                    <a16:rowId xmlns:a16="http://schemas.microsoft.com/office/drawing/2014/main" val="82924579"/>
                  </a:ext>
                </a:extLst>
              </a:tr>
              <a:tr h="378401">
                <a:tc>
                  <a:txBody>
                    <a:bodyPr/>
                    <a:lstStyle/>
                    <a:p>
                      <a:pPr algn="l" fontAlgn="b"/>
                      <a:r>
                        <a:rPr lang="es-MX" sz="1100" u="none" strike="noStrike">
                          <a:effectLst/>
                        </a:rPr>
                        <a:t>Aumentar la efectividad de los servicios ofrecidos (usuarios internos y externos)</a:t>
                      </a:r>
                      <a:endParaRPr lang="es-MX" sz="1100" b="0" i="0" u="none" strike="noStrike">
                        <a:solidFill>
                          <a:srgbClr val="000000"/>
                        </a:solidFill>
                        <a:effectLst/>
                        <a:latin typeface="Aptos Narrow" panose="020B0004020202020204" pitchFamily="34" charset="0"/>
                      </a:endParaRP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100" b="0" i="0" u="none" strike="noStrike" dirty="0">
                          <a:solidFill>
                            <a:srgbClr val="000000"/>
                          </a:solidFill>
                          <a:effectLst/>
                          <a:latin typeface="+mn-lt"/>
                        </a:rPr>
                        <a:t>95%</a:t>
                      </a: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100" b="0" u="none" strike="noStrike" dirty="0">
                          <a:solidFill>
                            <a:srgbClr val="000000"/>
                          </a:solidFill>
                          <a:effectLst/>
                        </a:rPr>
                        <a:t>154</a:t>
                      </a:r>
                      <a:endParaRPr lang="es-MX" sz="1100" b="0" i="0" u="none" strike="noStrike" dirty="0">
                        <a:solidFill>
                          <a:srgbClr val="000000"/>
                        </a:solidFill>
                        <a:effectLst/>
                        <a:latin typeface="Aptos Narrow" panose="020B0004020202020204" pitchFamily="34" charset="0"/>
                      </a:endParaRP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3957952827"/>
                  </a:ext>
                </a:extLst>
              </a:tr>
              <a:tr h="378401">
                <a:tc>
                  <a:txBody>
                    <a:bodyPr/>
                    <a:lstStyle/>
                    <a:p>
                      <a:pPr algn="l" fontAlgn="b"/>
                      <a:r>
                        <a:rPr lang="es-MX" sz="1100" u="none" strike="noStrike">
                          <a:effectLst/>
                        </a:rPr>
                        <a:t>Consolidar la estrategia del talento humano</a:t>
                      </a:r>
                      <a:endParaRPr lang="es-MX" sz="1100" b="0" i="0" u="none" strike="noStrike">
                        <a:solidFill>
                          <a:srgbClr val="000000"/>
                        </a:solidFill>
                        <a:effectLst/>
                        <a:latin typeface="Aptos Narrow" panose="020B0004020202020204" pitchFamily="34" charset="0"/>
                      </a:endParaRP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100" b="0" i="0" u="none" strike="noStrike" dirty="0">
                          <a:solidFill>
                            <a:srgbClr val="000000"/>
                          </a:solidFill>
                          <a:effectLst/>
                          <a:latin typeface="+mn-lt"/>
                        </a:rPr>
                        <a:t>100%</a:t>
                      </a: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100" b="0" u="none" strike="noStrike" dirty="0">
                          <a:solidFill>
                            <a:srgbClr val="000000"/>
                          </a:solidFill>
                          <a:effectLst/>
                        </a:rPr>
                        <a:t>15 </a:t>
                      </a:r>
                      <a:endParaRPr lang="es-MX" sz="1100" b="0" i="0" u="none" strike="noStrike" dirty="0">
                        <a:solidFill>
                          <a:srgbClr val="000000"/>
                        </a:solidFill>
                        <a:effectLst/>
                        <a:latin typeface="Aptos Narrow" panose="020B0004020202020204" pitchFamily="34" charset="0"/>
                      </a:endParaRP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764453100"/>
                  </a:ext>
                </a:extLst>
              </a:tr>
              <a:tr h="378401">
                <a:tc>
                  <a:txBody>
                    <a:bodyPr/>
                    <a:lstStyle/>
                    <a:p>
                      <a:pPr algn="l" fontAlgn="b"/>
                      <a:r>
                        <a:rPr lang="es-MX" sz="1100" u="none" strike="noStrike">
                          <a:effectLst/>
                        </a:rPr>
                        <a:t>Fortalecer el proceso de conocimiento del riesgo</a:t>
                      </a:r>
                      <a:endParaRPr lang="es-MX" sz="1100" b="0" i="0" u="none" strike="noStrike">
                        <a:solidFill>
                          <a:srgbClr val="000000"/>
                        </a:solidFill>
                        <a:effectLst/>
                        <a:latin typeface="Aptos Narrow" panose="020B0004020202020204" pitchFamily="34" charset="0"/>
                      </a:endParaRP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100" b="0" i="0" u="none" strike="noStrike" dirty="0">
                          <a:solidFill>
                            <a:srgbClr val="000000"/>
                          </a:solidFill>
                          <a:effectLst/>
                          <a:latin typeface="+mn-lt"/>
                        </a:rPr>
                        <a:t>100%</a:t>
                      </a: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100" b="0" u="none" strike="noStrike">
                          <a:solidFill>
                            <a:srgbClr val="000000"/>
                          </a:solidFill>
                          <a:effectLst/>
                        </a:rPr>
                        <a:t>6 </a:t>
                      </a:r>
                      <a:endParaRPr lang="es-MX" sz="1100" b="0" i="0" u="none" strike="noStrike">
                        <a:solidFill>
                          <a:srgbClr val="000000"/>
                        </a:solidFill>
                        <a:effectLst/>
                        <a:latin typeface="Aptos Narrow" panose="020B0004020202020204" pitchFamily="34" charset="0"/>
                      </a:endParaRP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93735793"/>
                  </a:ext>
                </a:extLst>
              </a:tr>
              <a:tr h="192717">
                <a:tc>
                  <a:txBody>
                    <a:bodyPr/>
                    <a:lstStyle/>
                    <a:p>
                      <a:pPr algn="l" fontAlgn="b"/>
                      <a:r>
                        <a:rPr lang="es-MX" sz="1100" u="none" strike="noStrike">
                          <a:effectLst/>
                        </a:rPr>
                        <a:t>Fortalecer los procesos de atención</a:t>
                      </a:r>
                      <a:endParaRPr lang="es-MX" sz="1100" b="0" i="0" u="none" strike="noStrike">
                        <a:solidFill>
                          <a:srgbClr val="000000"/>
                        </a:solidFill>
                        <a:effectLst/>
                        <a:latin typeface="Aptos Narrow" panose="020B0004020202020204" pitchFamily="34" charset="0"/>
                      </a:endParaRP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100" b="0" i="0" u="none" strike="noStrike" dirty="0">
                          <a:solidFill>
                            <a:srgbClr val="000000"/>
                          </a:solidFill>
                          <a:effectLst/>
                          <a:latin typeface="+mn-lt"/>
                        </a:rPr>
                        <a:t>100%</a:t>
                      </a: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100" b="0" u="none" strike="noStrike">
                          <a:solidFill>
                            <a:srgbClr val="000000"/>
                          </a:solidFill>
                          <a:effectLst/>
                        </a:rPr>
                        <a:t>4 </a:t>
                      </a:r>
                      <a:endParaRPr lang="es-MX" sz="1100" b="0" i="0" u="none" strike="noStrike">
                        <a:solidFill>
                          <a:srgbClr val="000000"/>
                        </a:solidFill>
                        <a:effectLst/>
                        <a:latin typeface="Aptos Narrow" panose="020B0004020202020204" pitchFamily="34" charset="0"/>
                      </a:endParaRP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4003862420"/>
                  </a:ext>
                </a:extLst>
              </a:tr>
              <a:tr h="378401">
                <a:tc>
                  <a:txBody>
                    <a:bodyPr/>
                    <a:lstStyle/>
                    <a:p>
                      <a:pPr algn="l" fontAlgn="b"/>
                      <a:r>
                        <a:rPr lang="es-MX" sz="1100" u="none" strike="noStrike">
                          <a:effectLst/>
                        </a:rPr>
                        <a:t>Implementar la estrategia de gestión del cambio en el cuerpo oficial de bomberos</a:t>
                      </a:r>
                      <a:endParaRPr lang="es-MX" sz="1100" b="0" i="0" u="none" strike="noStrike">
                        <a:solidFill>
                          <a:srgbClr val="000000"/>
                        </a:solidFill>
                        <a:effectLst/>
                        <a:latin typeface="Aptos Narrow" panose="020B0004020202020204" pitchFamily="34" charset="0"/>
                      </a:endParaRP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100" b="0" i="0" u="none" strike="noStrike" dirty="0">
                          <a:solidFill>
                            <a:srgbClr val="000000"/>
                          </a:solidFill>
                          <a:effectLst/>
                          <a:latin typeface="+mn-lt"/>
                        </a:rPr>
                        <a:t>98%</a:t>
                      </a: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100" b="0" u="none" strike="noStrike">
                          <a:solidFill>
                            <a:srgbClr val="000000"/>
                          </a:solidFill>
                          <a:effectLst/>
                        </a:rPr>
                        <a:t>5 </a:t>
                      </a:r>
                      <a:endParaRPr lang="es-MX" sz="1100" b="0" i="0" u="none" strike="noStrike">
                        <a:solidFill>
                          <a:srgbClr val="000000"/>
                        </a:solidFill>
                        <a:effectLst/>
                        <a:latin typeface="Aptos Narrow" panose="020B0004020202020204" pitchFamily="34" charset="0"/>
                      </a:endParaRP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3799701204"/>
                  </a:ext>
                </a:extLst>
              </a:tr>
              <a:tr h="378401">
                <a:tc>
                  <a:txBody>
                    <a:bodyPr/>
                    <a:lstStyle/>
                    <a:p>
                      <a:pPr algn="l" fontAlgn="b"/>
                      <a:r>
                        <a:rPr lang="es-MX" sz="1100" u="none" strike="noStrike">
                          <a:effectLst/>
                        </a:rPr>
                        <a:t>Incrementar la cultura de responsabilidad institucional</a:t>
                      </a:r>
                      <a:endParaRPr lang="es-MX" sz="1100" b="0" i="0" u="none" strike="noStrike">
                        <a:solidFill>
                          <a:srgbClr val="000000"/>
                        </a:solidFill>
                        <a:effectLst/>
                        <a:latin typeface="Aptos Narrow" panose="020B0004020202020204" pitchFamily="34" charset="0"/>
                      </a:endParaRP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100" b="0" i="0" u="none" strike="noStrike" dirty="0">
                          <a:solidFill>
                            <a:srgbClr val="000000"/>
                          </a:solidFill>
                          <a:effectLst/>
                          <a:latin typeface="+mn-lt"/>
                        </a:rPr>
                        <a:t>97%</a:t>
                      </a: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100" b="0" u="none" strike="noStrike">
                          <a:solidFill>
                            <a:srgbClr val="000000"/>
                          </a:solidFill>
                          <a:effectLst/>
                        </a:rPr>
                        <a:t>16 </a:t>
                      </a:r>
                      <a:endParaRPr lang="es-MX" sz="1100" b="0" i="0" u="none" strike="noStrike">
                        <a:solidFill>
                          <a:srgbClr val="000000"/>
                        </a:solidFill>
                        <a:effectLst/>
                        <a:latin typeface="Aptos Narrow" panose="020B0004020202020204" pitchFamily="34" charset="0"/>
                      </a:endParaRP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351640328"/>
                  </a:ext>
                </a:extLst>
              </a:tr>
              <a:tr h="378401">
                <a:tc>
                  <a:txBody>
                    <a:bodyPr/>
                    <a:lstStyle/>
                    <a:p>
                      <a:pPr algn="l" fontAlgn="b"/>
                      <a:r>
                        <a:rPr lang="es-MX" sz="1100" u="none" strike="noStrike">
                          <a:effectLst/>
                        </a:rPr>
                        <a:t>Optimizar el proceso de reducción del riesgo</a:t>
                      </a:r>
                      <a:endParaRPr lang="es-MX" sz="1100" b="0" i="0" u="none" strike="noStrike">
                        <a:solidFill>
                          <a:srgbClr val="000000"/>
                        </a:solidFill>
                        <a:effectLst/>
                        <a:latin typeface="Aptos Narrow" panose="020B0004020202020204" pitchFamily="34" charset="0"/>
                      </a:endParaRP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100" b="0" i="0" u="none" strike="noStrike" dirty="0">
                          <a:solidFill>
                            <a:srgbClr val="000000"/>
                          </a:solidFill>
                          <a:effectLst/>
                          <a:latin typeface="+mn-lt"/>
                        </a:rPr>
                        <a:t>99%</a:t>
                      </a: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100" b="0" u="none" strike="noStrike">
                          <a:solidFill>
                            <a:srgbClr val="000000"/>
                          </a:solidFill>
                          <a:effectLst/>
                        </a:rPr>
                        <a:t>14 </a:t>
                      </a:r>
                      <a:endParaRPr lang="es-MX" sz="1100" b="0" i="0" u="none" strike="noStrike">
                        <a:solidFill>
                          <a:srgbClr val="000000"/>
                        </a:solidFill>
                        <a:effectLst/>
                        <a:latin typeface="Aptos Narrow" panose="020B0004020202020204" pitchFamily="34" charset="0"/>
                      </a:endParaRP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914706444"/>
                  </a:ext>
                </a:extLst>
              </a:tr>
              <a:tr h="192717">
                <a:tc>
                  <a:txBody>
                    <a:bodyPr/>
                    <a:lstStyle/>
                    <a:p>
                      <a:pPr algn="l" fontAlgn="b"/>
                      <a:r>
                        <a:rPr lang="es-MX" sz="1100" u="none" strike="noStrike">
                          <a:effectLst/>
                        </a:rPr>
                        <a:t>Optimizar los procesos de preparativos</a:t>
                      </a:r>
                      <a:endParaRPr lang="es-MX" sz="1100" b="0" i="0" u="none" strike="noStrike">
                        <a:solidFill>
                          <a:srgbClr val="000000"/>
                        </a:solidFill>
                        <a:effectLst/>
                        <a:latin typeface="Aptos Narrow" panose="020B0004020202020204" pitchFamily="34" charset="0"/>
                      </a:endParaRP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100" b="0" i="0" u="none" strike="noStrike" dirty="0">
                          <a:solidFill>
                            <a:srgbClr val="000000"/>
                          </a:solidFill>
                          <a:effectLst/>
                          <a:latin typeface="+mn-lt"/>
                        </a:rPr>
                        <a:t>100%</a:t>
                      </a: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100" b="0" u="none" strike="noStrike" dirty="0">
                          <a:solidFill>
                            <a:srgbClr val="000000"/>
                          </a:solidFill>
                          <a:effectLst/>
                        </a:rPr>
                        <a:t>13 </a:t>
                      </a:r>
                      <a:endParaRPr lang="es-MX" sz="1100" b="0" i="0" u="none" strike="noStrike" dirty="0">
                        <a:solidFill>
                          <a:srgbClr val="000000"/>
                        </a:solidFill>
                        <a:effectLst/>
                        <a:latin typeface="Aptos Narrow" panose="020B0004020202020204" pitchFamily="34" charset="0"/>
                      </a:endParaRP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521767838"/>
                  </a:ext>
                </a:extLst>
              </a:tr>
            </a:tbl>
          </a:graphicData>
        </a:graphic>
      </p:graphicFrame>
      <p:sp>
        <p:nvSpPr>
          <p:cNvPr id="46" name="Rectángulo 45">
            <a:extLst>
              <a:ext uri="{FF2B5EF4-FFF2-40B4-BE49-F238E27FC236}">
                <a16:creationId xmlns:a16="http://schemas.microsoft.com/office/drawing/2014/main" id="{2E47A1A7-31F8-DB31-B32A-3C41E10AD611}"/>
              </a:ext>
            </a:extLst>
          </p:cNvPr>
          <p:cNvSpPr/>
          <p:nvPr/>
        </p:nvSpPr>
        <p:spPr>
          <a:xfrm>
            <a:off x="2981533" y="6085103"/>
            <a:ext cx="7753271" cy="281167"/>
          </a:xfrm>
          <a:prstGeom prst="rect">
            <a:avLst/>
          </a:prstGeom>
        </p:spPr>
        <p:txBody>
          <a:bodyPr wrap="square">
            <a:spAutoFit/>
          </a:bodyPr>
          <a:lstStyle/>
          <a:p>
            <a:pPr defTabSz="378652">
              <a:defRPr/>
            </a:pPr>
            <a:r>
              <a:rPr lang="es-MX" sz="1227" b="1" kern="0" dirty="0">
                <a:solidFill>
                  <a:prstClr val="black"/>
                </a:solidFill>
                <a:latin typeface="Calibri" panose="020F0502020204030204"/>
              </a:rPr>
              <a:t>* Nota: </a:t>
            </a:r>
            <a:r>
              <a:rPr lang="es-MX" sz="1227" kern="0" dirty="0">
                <a:solidFill>
                  <a:prstClr val="black"/>
                </a:solidFill>
                <a:latin typeface="Calibri" panose="020F0502020204030204"/>
              </a:rPr>
              <a:t>Los % de avance corresponden a los reportado en la ejecución de 227 actividades con corte diciembre 2024  </a:t>
            </a:r>
            <a:endParaRPr lang="es-CO" sz="1227" kern="0" dirty="0">
              <a:solidFill>
                <a:prstClr val="black"/>
              </a:solidFill>
              <a:latin typeface="Calibri" panose="020F0502020204030204"/>
            </a:endParaRPr>
          </a:p>
        </p:txBody>
      </p:sp>
    </p:spTree>
    <p:extLst>
      <p:ext uri="{BB962C8B-B14F-4D97-AF65-F5344CB8AC3E}">
        <p14:creationId xmlns:p14="http://schemas.microsoft.com/office/powerpoint/2010/main" val="29780806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05967B8A-2B2D-74EB-5C9F-81B21DD8B7B7}"/>
            </a:ext>
          </a:extLst>
        </p:cNvPr>
        <p:cNvGrpSpPr/>
        <p:nvPr/>
      </p:nvGrpSpPr>
      <p:grpSpPr>
        <a:xfrm>
          <a:off x="0" y="0"/>
          <a:ext cx="0" cy="0"/>
          <a:chOff x="0" y="0"/>
          <a:chExt cx="0" cy="0"/>
        </a:xfrm>
      </p:grpSpPr>
      <p:sp>
        <p:nvSpPr>
          <p:cNvPr id="4" name="Rectángulo 3">
            <a:extLst>
              <a:ext uri="{FF2B5EF4-FFF2-40B4-BE49-F238E27FC236}">
                <a16:creationId xmlns:a16="http://schemas.microsoft.com/office/drawing/2014/main" id="{6C777A3F-77EC-C08B-1A87-BF7CD1D97E1D}"/>
              </a:ext>
            </a:extLst>
          </p:cNvPr>
          <p:cNvSpPr/>
          <p:nvPr/>
        </p:nvSpPr>
        <p:spPr>
          <a:xfrm>
            <a:off x="541679" y="264697"/>
            <a:ext cx="9749985" cy="646331"/>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CO" sz="3600" b="1" i="0" u="none" strike="noStrike" kern="1200" cap="none" spc="0" normalizeH="0" baseline="0" noProof="0">
                <a:ln>
                  <a:noFill/>
                </a:ln>
                <a:solidFill>
                  <a:prstClr val="black">
                    <a:lumMod val="75000"/>
                    <a:lumOff val="25000"/>
                  </a:prstClr>
                </a:solidFill>
                <a:effectLst/>
                <a:uLnTx/>
                <a:uFillTx/>
                <a:latin typeface="Aptos ExtraBold"/>
                <a:ea typeface="+mn-ea"/>
                <a:cs typeface="+mn-cs"/>
              </a:rPr>
              <a:t>Plan de Acción - FOGEDI </a:t>
            </a:r>
          </a:p>
        </p:txBody>
      </p:sp>
      <p:sp>
        <p:nvSpPr>
          <p:cNvPr id="6" name="CuadroTexto 14">
            <a:extLst>
              <a:ext uri="{FF2B5EF4-FFF2-40B4-BE49-F238E27FC236}">
                <a16:creationId xmlns:a16="http://schemas.microsoft.com/office/drawing/2014/main" id="{727485CE-9239-D04C-5D1C-EBFA43B04D0F}"/>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a:t>
            </a:r>
          </a:p>
        </p:txBody>
      </p:sp>
      <p:sp>
        <p:nvSpPr>
          <p:cNvPr id="3" name="CuadroTexto 2">
            <a:extLst>
              <a:ext uri="{FF2B5EF4-FFF2-40B4-BE49-F238E27FC236}">
                <a16:creationId xmlns:a16="http://schemas.microsoft.com/office/drawing/2014/main" id="{08202DF9-27AB-714D-A2F4-AC11002DEDAB}"/>
              </a:ext>
            </a:extLst>
          </p:cNvPr>
          <p:cNvSpPr txBox="1"/>
          <p:nvPr/>
        </p:nvSpPr>
        <p:spPr>
          <a:xfrm>
            <a:off x="618085" y="5789132"/>
            <a:ext cx="6098874" cy="246221"/>
          </a:xfrm>
          <a:prstGeom prst="rect">
            <a:avLst/>
          </a:prstGeom>
          <a:noFill/>
        </p:spPr>
        <p:txBody>
          <a:bodyPr wrap="square">
            <a:spAutoFit/>
          </a:bodyPr>
          <a:lstStyle/>
          <a:p>
            <a:pPr defTabSz="378652">
              <a:defRPr/>
            </a:pPr>
            <a:r>
              <a:rPr lang="es-ES" sz="1000" i="1" kern="0">
                <a:solidFill>
                  <a:prstClr val="black"/>
                </a:solidFill>
                <a:latin typeface="Calibri" panose="020F0502020204030204"/>
              </a:rPr>
              <a:t>Fuente: Oficina Asesora de Planeación – U.A.E Cuerpo Oficial de Bomberos de Bogotá </a:t>
            </a:r>
            <a:endParaRPr lang="es-CO" sz="1000" i="1" kern="0">
              <a:solidFill>
                <a:prstClr val="black"/>
              </a:solidFill>
              <a:latin typeface="Calibri" panose="020F0502020204030204"/>
            </a:endParaRPr>
          </a:p>
        </p:txBody>
      </p:sp>
      <p:sp>
        <p:nvSpPr>
          <p:cNvPr id="5" name="CuadroTexto 4">
            <a:extLst>
              <a:ext uri="{FF2B5EF4-FFF2-40B4-BE49-F238E27FC236}">
                <a16:creationId xmlns:a16="http://schemas.microsoft.com/office/drawing/2014/main" id="{39FE4845-5BFB-CDFB-AC85-99B456EA8A68}"/>
              </a:ext>
            </a:extLst>
          </p:cNvPr>
          <p:cNvSpPr txBox="1"/>
          <p:nvPr/>
        </p:nvSpPr>
        <p:spPr>
          <a:xfrm>
            <a:off x="963548" y="1052776"/>
            <a:ext cx="2759366" cy="400110"/>
          </a:xfrm>
          <a:prstGeom prst="rect">
            <a:avLst/>
          </a:prstGeom>
          <a:noFill/>
        </p:spPr>
        <p:txBody>
          <a:bodyPr wrap="square">
            <a:spAutoFit/>
          </a:bodyPr>
          <a:lstStyle/>
          <a:p>
            <a:pPr defTabSz="378652">
              <a:defRPr/>
            </a:pPr>
            <a:r>
              <a:rPr lang="es-ES" sz="2000" b="1" kern="0" dirty="0">
                <a:solidFill>
                  <a:prstClr val="black"/>
                </a:solidFill>
              </a:rPr>
              <a:t>Avance 4 Trimestre:</a:t>
            </a:r>
            <a:endParaRPr lang="es-CO" sz="2000" b="1" kern="0" dirty="0">
              <a:solidFill>
                <a:prstClr val="black"/>
              </a:solidFill>
            </a:endParaRPr>
          </a:p>
        </p:txBody>
      </p:sp>
      <p:sp>
        <p:nvSpPr>
          <p:cNvPr id="7" name="CuadroTexto 6">
            <a:extLst>
              <a:ext uri="{FF2B5EF4-FFF2-40B4-BE49-F238E27FC236}">
                <a16:creationId xmlns:a16="http://schemas.microsoft.com/office/drawing/2014/main" id="{1E6291CD-67EB-EC6F-95F6-1E1296731F16}"/>
              </a:ext>
            </a:extLst>
          </p:cNvPr>
          <p:cNvSpPr txBox="1"/>
          <p:nvPr/>
        </p:nvSpPr>
        <p:spPr>
          <a:xfrm>
            <a:off x="3651370" y="977859"/>
            <a:ext cx="1765301" cy="646331"/>
          </a:xfrm>
          <a:prstGeom prst="rect">
            <a:avLst/>
          </a:prstGeom>
          <a:noFill/>
        </p:spPr>
        <p:txBody>
          <a:bodyPr wrap="square">
            <a:spAutoFit/>
          </a:bodyPr>
          <a:lstStyle/>
          <a:p>
            <a:pPr defTabSz="378652">
              <a:defRPr/>
            </a:pPr>
            <a:r>
              <a:rPr lang="es-ES" sz="3600" b="1" kern="0" dirty="0">
                <a:solidFill>
                  <a:srgbClr val="D2A000"/>
                </a:solidFill>
              </a:rPr>
              <a:t>98,0%</a:t>
            </a:r>
            <a:endParaRPr lang="es-CO" sz="3600" b="1" kern="0" dirty="0">
              <a:solidFill>
                <a:srgbClr val="D2A000"/>
              </a:solidFill>
            </a:endParaRPr>
          </a:p>
        </p:txBody>
      </p:sp>
      <p:sp>
        <p:nvSpPr>
          <p:cNvPr id="8" name="CuadroTexto 7">
            <a:extLst>
              <a:ext uri="{FF2B5EF4-FFF2-40B4-BE49-F238E27FC236}">
                <a16:creationId xmlns:a16="http://schemas.microsoft.com/office/drawing/2014/main" id="{D05CF5DE-508B-C1CF-B827-CEE071EB3CFD}"/>
              </a:ext>
            </a:extLst>
          </p:cNvPr>
          <p:cNvSpPr txBox="1"/>
          <p:nvPr/>
        </p:nvSpPr>
        <p:spPr>
          <a:xfrm>
            <a:off x="963547" y="1334368"/>
            <a:ext cx="2582085" cy="415498"/>
          </a:xfrm>
          <a:prstGeom prst="rect">
            <a:avLst/>
          </a:prstGeom>
          <a:noFill/>
        </p:spPr>
        <p:txBody>
          <a:bodyPr wrap="square">
            <a:spAutoFit/>
          </a:bodyPr>
          <a:lstStyle/>
          <a:p>
            <a:r>
              <a:rPr lang="es-MX" sz="1050" dirty="0">
                <a:solidFill>
                  <a:prstClr val="black"/>
                </a:solidFill>
              </a:rPr>
              <a:t>Promedio de avance acumulado anual</a:t>
            </a:r>
          </a:p>
          <a:p>
            <a:r>
              <a:rPr lang="es-MX" sz="1050" dirty="0">
                <a:solidFill>
                  <a:prstClr val="black"/>
                </a:solidFill>
              </a:rPr>
              <a:t>III trimestre (corte 31 diciembre) </a:t>
            </a:r>
          </a:p>
        </p:txBody>
      </p:sp>
      <p:graphicFrame>
        <p:nvGraphicFramePr>
          <p:cNvPr id="9" name="Tabla 8">
            <a:extLst>
              <a:ext uri="{FF2B5EF4-FFF2-40B4-BE49-F238E27FC236}">
                <a16:creationId xmlns:a16="http://schemas.microsoft.com/office/drawing/2014/main" id="{EDB3CE53-4735-625E-9965-B7E9A74E9632}"/>
              </a:ext>
            </a:extLst>
          </p:cNvPr>
          <p:cNvGraphicFramePr>
            <a:graphicFrameLocks noGrp="1"/>
          </p:cNvGraphicFramePr>
          <p:nvPr>
            <p:extLst>
              <p:ext uri="{D42A27DB-BD31-4B8C-83A1-F6EECF244321}">
                <p14:modId xmlns:p14="http://schemas.microsoft.com/office/powerpoint/2010/main" val="2348629078"/>
              </p:ext>
            </p:extLst>
          </p:nvPr>
        </p:nvGraphicFramePr>
        <p:xfrm>
          <a:off x="6198540" y="2434448"/>
          <a:ext cx="4313283" cy="2005944"/>
        </p:xfrm>
        <a:graphic>
          <a:graphicData uri="http://schemas.openxmlformats.org/drawingml/2006/table">
            <a:tbl>
              <a:tblPr/>
              <a:tblGrid>
                <a:gridCol w="2719324">
                  <a:extLst>
                    <a:ext uri="{9D8B030D-6E8A-4147-A177-3AD203B41FA5}">
                      <a16:colId xmlns:a16="http://schemas.microsoft.com/office/drawing/2014/main" val="2268129557"/>
                    </a:ext>
                  </a:extLst>
                </a:gridCol>
                <a:gridCol w="1593959">
                  <a:extLst>
                    <a:ext uri="{9D8B030D-6E8A-4147-A177-3AD203B41FA5}">
                      <a16:colId xmlns:a16="http://schemas.microsoft.com/office/drawing/2014/main" val="4186550305"/>
                    </a:ext>
                  </a:extLst>
                </a:gridCol>
              </a:tblGrid>
              <a:tr h="250743">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r>
                        <a:rPr lang="es-MX" sz="1100" b="1" u="none" strike="noStrike" dirty="0">
                          <a:solidFill>
                            <a:srgbClr val="000000"/>
                          </a:solidFill>
                          <a:effectLst/>
                          <a:latin typeface="+mn-lt"/>
                        </a:rPr>
                        <a:t>Dependencia</a:t>
                      </a:r>
                      <a:endParaRPr lang="es-MX" sz="1100" b="1" i="0" u="none" strike="noStrike" dirty="0">
                        <a:solidFill>
                          <a:srgbClr val="000000"/>
                        </a:solidFill>
                        <a:effectLst/>
                        <a:latin typeface="+mn-lt"/>
                      </a:endParaRPr>
                    </a:p>
                  </a:txBody>
                  <a:tcPr marL="6350" marR="6350" marT="6350" marB="0" anchor="ctr">
                    <a:lnL w="6350" cap="flat" cmpd="sng" algn="ctr">
                      <a:solidFill>
                        <a:srgbClr val="ED7D31"/>
                      </a:solidFill>
                      <a:prstDash val="solid"/>
                      <a:miter lim="800000"/>
                    </a:lnL>
                    <a:lnR>
                      <a:noFill/>
                    </a:lnR>
                    <a:lnT w="6350" cap="flat" cmpd="sng" algn="ctr">
                      <a:solidFill>
                        <a:srgbClr val="ED7D31"/>
                      </a:solidFill>
                      <a:prstDash val="solid"/>
                      <a:miter lim="800000"/>
                    </a:lnT>
                    <a:lnB>
                      <a:noFill/>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r>
                        <a:rPr lang="es-MX" sz="1100" b="1" u="none" strike="noStrike" dirty="0">
                          <a:solidFill>
                            <a:srgbClr val="000000"/>
                          </a:solidFill>
                          <a:effectLst/>
                          <a:latin typeface="+mn-lt"/>
                        </a:rPr>
                        <a:t>Avance 4Q</a:t>
                      </a:r>
                      <a:endParaRPr lang="es-MX" sz="1100" b="1" i="0" u="none" strike="noStrike" dirty="0">
                        <a:solidFill>
                          <a:srgbClr val="000000"/>
                        </a:solidFill>
                        <a:effectLst/>
                        <a:latin typeface="+mn-lt"/>
                      </a:endParaRPr>
                    </a:p>
                  </a:txBody>
                  <a:tcPr marL="6350" marR="6350" marT="6350" marB="0" anchor="ctr">
                    <a:lnL>
                      <a:noFill/>
                    </a:lnL>
                    <a:lnR w="6350" cap="flat" cmpd="sng" algn="ctr">
                      <a:solidFill>
                        <a:srgbClr val="ED7D31"/>
                      </a:solidFill>
                      <a:prstDash val="solid"/>
                      <a:miter lim="800000"/>
                    </a:lnR>
                    <a:lnT w="6350" cap="flat" cmpd="sng" algn="ctr">
                      <a:solidFill>
                        <a:srgbClr val="ED7D31"/>
                      </a:solidFill>
                      <a:prstDash val="solid"/>
                      <a:miter lim="800000"/>
                    </a:lnT>
                    <a:lnB>
                      <a:noFill/>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1701384830"/>
                  </a:ext>
                </a:extLst>
              </a:tr>
              <a:tr h="250743">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r>
                        <a:rPr lang="es-MX" sz="1100" b="0" i="0" u="none" strike="noStrike">
                          <a:solidFill>
                            <a:srgbClr val="000000"/>
                          </a:solidFill>
                          <a:effectLst/>
                          <a:latin typeface="+mn-lt"/>
                        </a:rPr>
                        <a:t>Oficina Asesora de Planeación</a:t>
                      </a:r>
                    </a:p>
                  </a:txBody>
                  <a:tcPr marL="6350" marR="6350" marT="6350" marB="0" anchor="b">
                    <a:lnL w="6350" cap="flat" cmpd="sng" algn="ctr">
                      <a:solidFill>
                        <a:srgbClr val="ED7D31"/>
                      </a:solidFill>
                      <a:prstDash val="solid"/>
                      <a:miter lim="800000"/>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r>
                        <a:rPr lang="es-MX" sz="1100" b="0" i="0" u="none" strike="noStrike" dirty="0">
                          <a:solidFill>
                            <a:srgbClr val="000000"/>
                          </a:solidFill>
                          <a:effectLst/>
                          <a:latin typeface="+mn-lt"/>
                        </a:rPr>
                        <a:t>100%</a:t>
                      </a:r>
                    </a:p>
                  </a:txBody>
                  <a:tcPr marL="6350" marR="6350" marT="6350" marB="0" anchor="b">
                    <a:lnL>
                      <a:noFill/>
                    </a:lnL>
                    <a:lnR w="6350" cap="flat" cmpd="sng" algn="ctr">
                      <a:solidFill>
                        <a:srgbClr val="ED7D31"/>
                      </a:solidFill>
                      <a:prstDash val="solid"/>
                      <a:miter lim="800000"/>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134310871"/>
                  </a:ext>
                </a:extLst>
              </a:tr>
              <a:tr h="250743">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r>
                        <a:rPr lang="es-MX" sz="1100" b="0" i="0" u="none" strike="noStrike" dirty="0">
                          <a:solidFill>
                            <a:srgbClr val="000000"/>
                          </a:solidFill>
                          <a:effectLst/>
                          <a:latin typeface="+mn-lt"/>
                        </a:rPr>
                        <a:t>Subdirección de Gestión Corporativa</a:t>
                      </a:r>
                    </a:p>
                  </a:txBody>
                  <a:tcPr marL="6350" marR="6350" marT="6350" marB="0" anchor="b">
                    <a:lnL w="6350" cap="flat" cmpd="sng" algn="ctr">
                      <a:solidFill>
                        <a:srgbClr val="ED7D31"/>
                      </a:solidFill>
                      <a:prstDash val="solid"/>
                      <a:miter lim="800000"/>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r>
                        <a:rPr lang="es-MX" sz="1100" b="0" i="0" u="none" strike="noStrike" dirty="0">
                          <a:solidFill>
                            <a:srgbClr val="000000"/>
                          </a:solidFill>
                          <a:effectLst/>
                          <a:latin typeface="+mn-lt"/>
                        </a:rPr>
                        <a:t>92%</a:t>
                      </a:r>
                    </a:p>
                  </a:txBody>
                  <a:tcPr marL="6350" marR="6350" marT="6350" marB="0" anchor="b">
                    <a:lnL>
                      <a:noFill/>
                    </a:lnL>
                    <a:lnR w="6350" cap="flat" cmpd="sng" algn="ctr">
                      <a:solidFill>
                        <a:srgbClr val="ED7D31"/>
                      </a:solidFill>
                      <a:prstDash val="solid"/>
                      <a:miter lim="800000"/>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322014333"/>
                  </a:ext>
                </a:extLst>
              </a:tr>
              <a:tr h="250743">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r>
                        <a:rPr lang="es-MX" sz="1100" b="0" i="0" u="none" strike="noStrike" dirty="0">
                          <a:solidFill>
                            <a:srgbClr val="000000"/>
                          </a:solidFill>
                          <a:effectLst/>
                          <a:latin typeface="+mn-lt"/>
                        </a:rPr>
                        <a:t>Subdirección de Gestión del Riesgo</a:t>
                      </a:r>
                    </a:p>
                  </a:txBody>
                  <a:tcPr marL="6350" marR="6350" marT="6350" marB="0" anchor="b">
                    <a:lnL w="6350" cap="flat" cmpd="sng" algn="ctr">
                      <a:solidFill>
                        <a:srgbClr val="ED7D31"/>
                      </a:solidFill>
                      <a:prstDash val="solid"/>
                      <a:miter lim="800000"/>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r>
                        <a:rPr lang="es-MX" sz="1100" b="0" i="0" u="none" strike="noStrike" dirty="0">
                          <a:solidFill>
                            <a:srgbClr val="000000"/>
                          </a:solidFill>
                          <a:effectLst/>
                          <a:latin typeface="+mn-lt"/>
                        </a:rPr>
                        <a:t>100%</a:t>
                      </a:r>
                    </a:p>
                  </a:txBody>
                  <a:tcPr marL="6350" marR="6350" marT="6350" marB="0" anchor="b">
                    <a:lnL>
                      <a:noFill/>
                    </a:lnL>
                    <a:lnR w="6350" cap="flat" cmpd="sng" algn="ctr">
                      <a:solidFill>
                        <a:srgbClr val="ED7D31"/>
                      </a:solidFill>
                      <a:prstDash val="solid"/>
                      <a:miter lim="800000"/>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992201625"/>
                  </a:ext>
                </a:extLst>
              </a:tr>
              <a:tr h="250743">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r>
                        <a:rPr lang="es-MX" sz="1100" b="0" i="0" u="none" strike="noStrike">
                          <a:solidFill>
                            <a:srgbClr val="000000"/>
                          </a:solidFill>
                          <a:effectLst/>
                          <a:latin typeface="+mn-lt"/>
                        </a:rPr>
                        <a:t>Subdirección Logística</a:t>
                      </a:r>
                    </a:p>
                  </a:txBody>
                  <a:tcPr marL="6350" marR="6350" marT="6350" marB="0" anchor="b">
                    <a:lnL w="6350" cap="flat" cmpd="sng" algn="ctr">
                      <a:solidFill>
                        <a:srgbClr val="ED7D31"/>
                      </a:solidFill>
                      <a:prstDash val="solid"/>
                      <a:miter lim="800000"/>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r>
                        <a:rPr lang="es-MX" sz="1100" b="0" i="0" u="none" strike="noStrike" dirty="0">
                          <a:solidFill>
                            <a:srgbClr val="000000"/>
                          </a:solidFill>
                          <a:effectLst/>
                          <a:latin typeface="+mn-lt"/>
                        </a:rPr>
                        <a:t>78%</a:t>
                      </a:r>
                    </a:p>
                  </a:txBody>
                  <a:tcPr marL="6350" marR="6350" marT="6350" marB="0" anchor="b">
                    <a:lnL>
                      <a:noFill/>
                    </a:lnL>
                    <a:lnR w="6350" cap="flat" cmpd="sng" algn="ctr">
                      <a:solidFill>
                        <a:srgbClr val="ED7D31"/>
                      </a:solidFill>
                      <a:prstDash val="solid"/>
                      <a:miter lim="800000"/>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890830813"/>
                  </a:ext>
                </a:extLst>
              </a:tr>
              <a:tr h="250743">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r>
                        <a:rPr lang="es-MX" sz="1100" b="0" i="0" u="none" strike="noStrike">
                          <a:solidFill>
                            <a:srgbClr val="000000"/>
                          </a:solidFill>
                          <a:effectLst/>
                          <a:latin typeface="+mn-lt"/>
                        </a:rPr>
                        <a:t>Subdirección Operativa</a:t>
                      </a:r>
                    </a:p>
                  </a:txBody>
                  <a:tcPr marL="6350" marR="6350" marT="6350" marB="0" anchor="b">
                    <a:lnL w="6350" cap="flat" cmpd="sng" algn="ctr">
                      <a:solidFill>
                        <a:srgbClr val="ED7D31"/>
                      </a:solidFill>
                      <a:prstDash val="solid"/>
                      <a:miter lim="800000"/>
                    </a:lnL>
                    <a:lnR>
                      <a:noFill/>
                    </a:lnR>
                    <a:lnT>
                      <a:noFill/>
                    </a:lnT>
                    <a:lnB w="6350" cap="flat" cmpd="sng" algn="ctr">
                      <a:noFill/>
                      <a:prstDash val="solid"/>
                      <a:miter lim="800000"/>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r>
                        <a:rPr lang="es-MX" sz="1100" b="0" i="0" u="none" strike="noStrike" dirty="0">
                          <a:solidFill>
                            <a:srgbClr val="000000"/>
                          </a:solidFill>
                          <a:effectLst/>
                          <a:latin typeface="+mn-lt"/>
                        </a:rPr>
                        <a:t>100%</a:t>
                      </a:r>
                    </a:p>
                  </a:txBody>
                  <a:tcPr marL="6350" marR="6350" marT="6350" marB="0" anchor="b">
                    <a:lnL>
                      <a:noFill/>
                    </a:lnL>
                    <a:lnR w="6350" cap="flat" cmpd="sng" algn="ctr">
                      <a:solidFill>
                        <a:srgbClr val="ED7D31"/>
                      </a:solidFill>
                      <a:prstDash val="solid"/>
                      <a:miter lim="800000"/>
                    </a:lnR>
                    <a:lnT>
                      <a:noFill/>
                    </a:lnT>
                    <a:lnB w="6350" cap="flat" cmpd="sng" algn="ctr">
                      <a:noFill/>
                      <a:prstDash val="solid"/>
                      <a:miter lim="800000"/>
                    </a:lnB>
                    <a:lnTlToBr w="12700" cmpd="sng">
                      <a:noFill/>
                      <a:prstDash val="solid"/>
                    </a:lnTlToBr>
                    <a:lnBlToTr w="12700" cmpd="sng">
                      <a:noFill/>
                      <a:prstDash val="solid"/>
                    </a:lnBlToTr>
                    <a:noFill/>
                  </a:tcPr>
                </a:tc>
                <a:extLst>
                  <a:ext uri="{0D108BD9-81ED-4DB2-BD59-A6C34878D82A}">
                    <a16:rowId xmlns:a16="http://schemas.microsoft.com/office/drawing/2014/main" val="149857279"/>
                  </a:ext>
                </a:extLst>
              </a:tr>
              <a:tr h="250743">
                <a:tc>
                  <a:txBody>
                    <a:bodyPr/>
                    <a:lstStyle/>
                    <a:p>
                      <a:pPr algn="l" fontAlgn="b"/>
                      <a:r>
                        <a:rPr lang="es-MX" sz="1100" b="0" i="0" u="none" strike="noStrike" dirty="0">
                          <a:solidFill>
                            <a:srgbClr val="000000"/>
                          </a:solidFill>
                          <a:effectLst/>
                          <a:latin typeface="+mn-lt"/>
                        </a:rPr>
                        <a:t>Subdirección de Gestión Humana</a:t>
                      </a:r>
                    </a:p>
                  </a:txBody>
                  <a:tcPr marL="6350" marR="6350" marT="6350" marB="0" anchor="b">
                    <a:lnL w="6350" cap="flat" cmpd="sng" algn="ctr">
                      <a:solidFill>
                        <a:srgbClr val="ED7D31"/>
                      </a:solidFill>
                      <a:prstDash val="solid"/>
                      <a:miter lim="800000"/>
                    </a:lnL>
                    <a:lnR>
                      <a:noFill/>
                    </a:lnR>
                    <a:lnT>
                      <a:noFill/>
                    </a:lnT>
                    <a:lnB w="6350" cap="flat" cmpd="sng" algn="ctr">
                      <a:noFill/>
                      <a:prstDash val="solid"/>
                      <a:miter lim="800000"/>
                    </a:lnB>
                    <a:lnTlToBr w="12700" cmpd="sng">
                      <a:noFill/>
                      <a:prstDash val="solid"/>
                    </a:lnTlToBr>
                    <a:lnBlToTr w="12700" cmpd="sng">
                      <a:noFill/>
                      <a:prstDash val="solid"/>
                    </a:lnBlToTr>
                    <a:noFill/>
                  </a:tcPr>
                </a:tc>
                <a:tc>
                  <a:txBody>
                    <a:bodyPr/>
                    <a:lstStyle/>
                    <a:p>
                      <a:pPr algn="ctr" fontAlgn="b"/>
                      <a:r>
                        <a:rPr lang="es-MX" sz="1100" b="0" i="0" u="none" strike="noStrike" dirty="0">
                          <a:solidFill>
                            <a:srgbClr val="000000"/>
                          </a:solidFill>
                          <a:effectLst/>
                          <a:latin typeface="+mn-lt"/>
                        </a:rPr>
                        <a:t>100%</a:t>
                      </a:r>
                    </a:p>
                  </a:txBody>
                  <a:tcPr marL="6350" marR="6350" marT="6350" marB="0" anchor="b">
                    <a:lnL>
                      <a:noFill/>
                    </a:lnL>
                    <a:lnR w="6350" cap="flat" cmpd="sng" algn="ctr">
                      <a:solidFill>
                        <a:srgbClr val="ED7D31"/>
                      </a:solidFill>
                      <a:prstDash val="solid"/>
                      <a:miter lim="800000"/>
                    </a:lnR>
                    <a:lnT>
                      <a:noFill/>
                    </a:lnT>
                    <a:lnB w="6350" cap="flat" cmpd="sng" algn="ctr">
                      <a:noFill/>
                      <a:prstDash val="solid"/>
                      <a:miter lim="800000"/>
                    </a:lnB>
                    <a:lnTlToBr w="12700" cmpd="sng">
                      <a:noFill/>
                      <a:prstDash val="solid"/>
                    </a:lnTlToBr>
                    <a:lnBlToTr w="12700" cmpd="sng">
                      <a:noFill/>
                      <a:prstDash val="solid"/>
                    </a:lnBlToTr>
                    <a:noFill/>
                  </a:tcPr>
                </a:tc>
                <a:extLst>
                  <a:ext uri="{0D108BD9-81ED-4DB2-BD59-A6C34878D82A}">
                    <a16:rowId xmlns:a16="http://schemas.microsoft.com/office/drawing/2014/main" val="1366933525"/>
                  </a:ext>
                </a:extLst>
              </a:tr>
              <a:tr h="250743">
                <a:tc>
                  <a:txBody>
                    <a:bodyPr/>
                    <a:lstStyle/>
                    <a:p>
                      <a:pPr algn="l" fontAlgn="b"/>
                      <a:r>
                        <a:rPr lang="es-MX" sz="1100" b="0" i="0" u="none" strike="noStrike" dirty="0">
                          <a:solidFill>
                            <a:srgbClr val="000000"/>
                          </a:solidFill>
                          <a:effectLst/>
                          <a:latin typeface="+mn-lt"/>
                        </a:rPr>
                        <a:t>Oficina de Control Interno</a:t>
                      </a:r>
                    </a:p>
                  </a:txBody>
                  <a:tcPr marL="6350" marR="6350" marT="6350" marB="0" anchor="b">
                    <a:lnL w="6350" cap="flat" cmpd="sng" algn="ctr">
                      <a:solidFill>
                        <a:srgbClr val="ED7D31"/>
                      </a:solidFill>
                      <a:prstDash val="solid"/>
                      <a:miter lim="800000"/>
                    </a:lnL>
                    <a:lnR>
                      <a:noFill/>
                    </a:lnR>
                    <a:lnT>
                      <a:noFill/>
                    </a:lnT>
                    <a:lnB w="6350" cap="flat" cmpd="sng" algn="ctr">
                      <a:solidFill>
                        <a:srgbClr val="ED7D31"/>
                      </a:solidFill>
                      <a:prstDash val="solid"/>
                      <a:miter lim="800000"/>
                    </a:lnB>
                    <a:lnTlToBr w="12700" cmpd="sng">
                      <a:noFill/>
                      <a:prstDash val="solid"/>
                    </a:lnTlToBr>
                    <a:lnBlToTr w="12700" cmpd="sng">
                      <a:noFill/>
                      <a:prstDash val="solid"/>
                    </a:lnBlToTr>
                    <a:noFill/>
                  </a:tcPr>
                </a:tc>
                <a:tc>
                  <a:txBody>
                    <a:bodyPr/>
                    <a:lstStyle/>
                    <a:p>
                      <a:pPr algn="ctr" fontAlgn="b"/>
                      <a:r>
                        <a:rPr lang="es-MX" sz="1100" b="0" i="0" u="none" strike="noStrike" dirty="0">
                          <a:solidFill>
                            <a:srgbClr val="000000"/>
                          </a:solidFill>
                          <a:effectLst/>
                          <a:latin typeface="+mn-lt"/>
                        </a:rPr>
                        <a:t>100%</a:t>
                      </a:r>
                    </a:p>
                  </a:txBody>
                  <a:tcPr marL="6350" marR="6350" marT="6350" marB="0" anchor="b">
                    <a:lnL>
                      <a:noFill/>
                    </a:lnL>
                    <a:lnR w="6350" cap="flat" cmpd="sng" algn="ctr">
                      <a:solidFill>
                        <a:srgbClr val="ED7D31"/>
                      </a:solidFill>
                      <a:prstDash val="solid"/>
                      <a:miter lim="800000"/>
                    </a:lnR>
                    <a:lnT>
                      <a:noFill/>
                    </a:lnT>
                    <a:lnB w="6350" cap="flat" cmpd="sng" algn="ctr">
                      <a:solidFill>
                        <a:srgbClr val="ED7D31"/>
                      </a:solidFill>
                      <a:prstDash val="solid"/>
                      <a:miter lim="800000"/>
                    </a:lnB>
                    <a:lnTlToBr w="12700" cmpd="sng">
                      <a:noFill/>
                      <a:prstDash val="solid"/>
                    </a:lnTlToBr>
                    <a:lnBlToTr w="12700" cmpd="sng">
                      <a:noFill/>
                      <a:prstDash val="solid"/>
                    </a:lnBlToTr>
                    <a:noFill/>
                  </a:tcPr>
                </a:tc>
                <a:extLst>
                  <a:ext uri="{0D108BD9-81ED-4DB2-BD59-A6C34878D82A}">
                    <a16:rowId xmlns:a16="http://schemas.microsoft.com/office/drawing/2014/main" val="265975835"/>
                  </a:ext>
                </a:extLst>
              </a:tr>
            </a:tbl>
          </a:graphicData>
        </a:graphic>
      </p:graphicFrame>
      <p:sp>
        <p:nvSpPr>
          <p:cNvPr id="10" name="Triángulo isósceles 9">
            <a:extLst>
              <a:ext uri="{FF2B5EF4-FFF2-40B4-BE49-F238E27FC236}">
                <a16:creationId xmlns:a16="http://schemas.microsoft.com/office/drawing/2014/main" id="{DDAD5526-52DB-F90B-CAE2-8206701B896E}"/>
              </a:ext>
            </a:extLst>
          </p:cNvPr>
          <p:cNvSpPr/>
          <p:nvPr/>
        </p:nvSpPr>
        <p:spPr>
          <a:xfrm>
            <a:off x="10052242" y="2804450"/>
            <a:ext cx="163902" cy="134654"/>
          </a:xfrm>
          <a:prstGeom prst="triangle">
            <a:avLst/>
          </a:prstGeom>
          <a:solidFill>
            <a:srgbClr val="92D05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2000" b="0" i="0" u="none" strike="noStrike" kern="0" cap="none" spc="0" normalizeH="0" baseline="0" noProof="0">
              <a:ln>
                <a:noFill/>
              </a:ln>
              <a:solidFill>
                <a:prstClr val="white"/>
              </a:solidFill>
              <a:effectLst/>
              <a:uLnTx/>
              <a:uFillTx/>
              <a:ea typeface="+mn-ea"/>
              <a:cs typeface="+mn-cs"/>
            </a:endParaRPr>
          </a:p>
        </p:txBody>
      </p:sp>
      <p:sp>
        <p:nvSpPr>
          <p:cNvPr id="11" name="Triángulo isósceles 10">
            <a:extLst>
              <a:ext uri="{FF2B5EF4-FFF2-40B4-BE49-F238E27FC236}">
                <a16:creationId xmlns:a16="http://schemas.microsoft.com/office/drawing/2014/main" id="{08F97EF9-A97D-38AE-143E-99B2E001AE5A}"/>
              </a:ext>
            </a:extLst>
          </p:cNvPr>
          <p:cNvSpPr/>
          <p:nvPr/>
        </p:nvSpPr>
        <p:spPr>
          <a:xfrm>
            <a:off x="10052242" y="3253553"/>
            <a:ext cx="163902" cy="134654"/>
          </a:xfrm>
          <a:prstGeom prst="triangle">
            <a:avLst/>
          </a:prstGeom>
          <a:solidFill>
            <a:srgbClr val="92D05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2000" b="0" i="0" u="none" strike="noStrike" kern="0" cap="none" spc="0" normalizeH="0" baseline="0" noProof="0">
              <a:ln>
                <a:noFill/>
              </a:ln>
              <a:solidFill>
                <a:prstClr val="white"/>
              </a:solidFill>
              <a:effectLst/>
              <a:uLnTx/>
              <a:uFillTx/>
              <a:ea typeface="+mn-ea"/>
              <a:cs typeface="+mn-cs"/>
            </a:endParaRPr>
          </a:p>
        </p:txBody>
      </p:sp>
      <p:sp>
        <p:nvSpPr>
          <p:cNvPr id="12" name="Triángulo isósceles 11">
            <a:extLst>
              <a:ext uri="{FF2B5EF4-FFF2-40B4-BE49-F238E27FC236}">
                <a16:creationId xmlns:a16="http://schemas.microsoft.com/office/drawing/2014/main" id="{53494D1A-D920-99AE-0A93-A64E29022D86}"/>
              </a:ext>
            </a:extLst>
          </p:cNvPr>
          <p:cNvSpPr/>
          <p:nvPr/>
        </p:nvSpPr>
        <p:spPr>
          <a:xfrm>
            <a:off x="10052242" y="3492673"/>
            <a:ext cx="163902" cy="134654"/>
          </a:xfrm>
          <a:prstGeom prst="triangle">
            <a:avLst/>
          </a:prstGeom>
          <a:solidFill>
            <a:srgbClr val="92D05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2000" b="0" i="0" u="none" strike="noStrike" kern="0" cap="none" spc="0" normalizeH="0" baseline="0" noProof="0">
              <a:ln>
                <a:noFill/>
              </a:ln>
              <a:solidFill>
                <a:prstClr val="white"/>
              </a:solidFill>
              <a:effectLst/>
              <a:uLnTx/>
              <a:uFillTx/>
              <a:ea typeface="+mn-ea"/>
              <a:cs typeface="+mn-cs"/>
            </a:endParaRPr>
          </a:p>
        </p:txBody>
      </p:sp>
      <p:sp>
        <p:nvSpPr>
          <p:cNvPr id="13" name="Triángulo isósceles 12">
            <a:extLst>
              <a:ext uri="{FF2B5EF4-FFF2-40B4-BE49-F238E27FC236}">
                <a16:creationId xmlns:a16="http://schemas.microsoft.com/office/drawing/2014/main" id="{6FD21E65-3522-5D3F-FBCA-26D6ABC4DDFC}"/>
              </a:ext>
            </a:extLst>
          </p:cNvPr>
          <p:cNvSpPr/>
          <p:nvPr/>
        </p:nvSpPr>
        <p:spPr>
          <a:xfrm>
            <a:off x="10052242" y="3738675"/>
            <a:ext cx="163902" cy="134654"/>
          </a:xfrm>
          <a:prstGeom prst="triangle">
            <a:avLst/>
          </a:prstGeom>
          <a:solidFill>
            <a:srgbClr val="92D05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2000" b="0" i="0" u="none" strike="noStrike" kern="0" cap="none" spc="0" normalizeH="0" baseline="0" noProof="0">
              <a:ln>
                <a:noFill/>
              </a:ln>
              <a:solidFill>
                <a:prstClr val="white"/>
              </a:solidFill>
              <a:effectLst/>
              <a:uLnTx/>
              <a:uFillTx/>
              <a:ea typeface="+mn-ea"/>
              <a:cs typeface="+mn-cs"/>
            </a:endParaRPr>
          </a:p>
        </p:txBody>
      </p:sp>
      <p:graphicFrame>
        <p:nvGraphicFramePr>
          <p:cNvPr id="15" name="Tabla 14">
            <a:extLst>
              <a:ext uri="{FF2B5EF4-FFF2-40B4-BE49-F238E27FC236}">
                <a16:creationId xmlns:a16="http://schemas.microsoft.com/office/drawing/2014/main" id="{59854158-48DD-F21C-8FF3-14E9ECDB2ABF}"/>
              </a:ext>
            </a:extLst>
          </p:cNvPr>
          <p:cNvGraphicFramePr>
            <a:graphicFrameLocks noGrp="1"/>
          </p:cNvGraphicFramePr>
          <p:nvPr>
            <p:extLst>
              <p:ext uri="{D42A27DB-BD31-4B8C-83A1-F6EECF244321}">
                <p14:modId xmlns:p14="http://schemas.microsoft.com/office/powerpoint/2010/main" val="2565340470"/>
              </p:ext>
            </p:extLst>
          </p:nvPr>
        </p:nvGraphicFramePr>
        <p:xfrm>
          <a:off x="919259" y="2434448"/>
          <a:ext cx="4570347" cy="2005940"/>
        </p:xfrm>
        <a:graphic>
          <a:graphicData uri="http://schemas.openxmlformats.org/drawingml/2006/table">
            <a:tbl>
              <a:tblPr/>
              <a:tblGrid>
                <a:gridCol w="2877061">
                  <a:extLst>
                    <a:ext uri="{9D8B030D-6E8A-4147-A177-3AD203B41FA5}">
                      <a16:colId xmlns:a16="http://schemas.microsoft.com/office/drawing/2014/main" val="3815272401"/>
                    </a:ext>
                  </a:extLst>
                </a:gridCol>
                <a:gridCol w="1693286">
                  <a:extLst>
                    <a:ext uri="{9D8B030D-6E8A-4147-A177-3AD203B41FA5}">
                      <a16:colId xmlns:a16="http://schemas.microsoft.com/office/drawing/2014/main" val="3327016596"/>
                    </a:ext>
                  </a:extLst>
                </a:gridCol>
              </a:tblGrid>
              <a:tr h="206285">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r>
                        <a:rPr lang="es-MX" sz="1100" b="1" u="none" strike="noStrike">
                          <a:solidFill>
                            <a:srgbClr val="000000"/>
                          </a:solidFill>
                          <a:effectLst/>
                          <a:latin typeface="+mn-lt"/>
                        </a:rPr>
                        <a:t>Proceso</a:t>
                      </a:r>
                      <a:endParaRPr lang="es-MX" sz="1100" b="1" i="0" u="none" strike="noStrike">
                        <a:solidFill>
                          <a:srgbClr val="000000"/>
                        </a:solidFill>
                        <a:effectLst/>
                        <a:latin typeface="+mn-lt"/>
                      </a:endParaRPr>
                    </a:p>
                  </a:txBody>
                  <a:tcPr marL="6350" marR="6350" marT="6350" marB="0" anchor="ctr">
                    <a:lnL>
                      <a:noFill/>
                    </a:lnL>
                    <a:lnR>
                      <a:noFill/>
                    </a:lnR>
                    <a:lnT w="12700" cmpd="sng">
                      <a:solidFill>
                        <a:srgbClr val="ED7D31"/>
                      </a:solidFill>
                    </a:lnT>
                    <a:lnB>
                      <a:noFill/>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r>
                        <a:rPr lang="es-MX" sz="1100" b="1" u="none" strike="noStrike" dirty="0">
                          <a:solidFill>
                            <a:srgbClr val="000000"/>
                          </a:solidFill>
                          <a:effectLst/>
                          <a:latin typeface="+mn-lt"/>
                        </a:rPr>
                        <a:t>Avance 4Q</a:t>
                      </a:r>
                      <a:endParaRPr lang="es-MX" sz="1100" b="1" i="0" u="none" strike="noStrike" dirty="0">
                        <a:solidFill>
                          <a:srgbClr val="000000"/>
                        </a:solidFill>
                        <a:effectLst/>
                        <a:latin typeface="+mn-lt"/>
                      </a:endParaRPr>
                    </a:p>
                  </a:txBody>
                  <a:tcPr marL="6350" marR="6350" marT="6350" marB="0" anchor="ctr">
                    <a:lnL>
                      <a:noFill/>
                    </a:lnL>
                    <a:lnR>
                      <a:noFill/>
                    </a:lnR>
                    <a:lnT w="12700" cmpd="sng">
                      <a:solidFill>
                        <a:srgbClr val="ED7D31"/>
                      </a:solidFill>
                    </a:lnT>
                    <a:lnB>
                      <a:noFill/>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1740925955"/>
                  </a:ext>
                </a:extLst>
              </a:tr>
              <a:tr h="206285">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ctr"/>
                      <a:r>
                        <a:rPr lang="es-MX" sz="1100" b="0" i="0" u="none" strike="noStrike" dirty="0">
                          <a:solidFill>
                            <a:srgbClr val="000000"/>
                          </a:solidFill>
                          <a:effectLst/>
                          <a:latin typeface="+mn-lt"/>
                        </a:rPr>
                        <a:t>Conocimiento</a:t>
                      </a:r>
                    </a:p>
                  </a:txBody>
                  <a:tcPr marL="6350" marR="6350" marT="635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es-MX" sz="1100" b="0" i="0" u="none" strike="noStrike" dirty="0">
                          <a:solidFill>
                            <a:srgbClr val="000000"/>
                          </a:solidFill>
                          <a:effectLst/>
                          <a:latin typeface="+mn-lt"/>
                        </a:rPr>
                        <a:t>100%</a:t>
                      </a:r>
                    </a:p>
                  </a:txBody>
                  <a:tcPr marL="6350" marR="6350" marT="6350" marB="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922620532"/>
                  </a:ext>
                </a:extLst>
              </a:tr>
              <a:tr h="194903">
                <a:tc>
                  <a:txBody>
                    <a:bodyPr/>
                    <a:lstStyle/>
                    <a:p>
                      <a:pPr algn="l" fontAlgn="ctr"/>
                      <a:r>
                        <a:rPr lang="es-MX" sz="1100" b="0" i="0" u="none" strike="noStrike" dirty="0">
                          <a:solidFill>
                            <a:srgbClr val="000000"/>
                          </a:solidFill>
                          <a:effectLst/>
                          <a:latin typeface="+mn-lt"/>
                        </a:rPr>
                        <a:t>Reducción</a:t>
                      </a:r>
                    </a:p>
                  </a:txBody>
                  <a:tcPr marL="6350" marR="6350" marT="6350" marB="0" anchor="ctr">
                    <a:lnL>
                      <a:noFill/>
                    </a:lnL>
                    <a:lnR>
                      <a:noFill/>
                    </a:lnR>
                    <a:lnT>
                      <a:noFill/>
                    </a:lnT>
                    <a:lnB>
                      <a:noFill/>
                    </a:lnB>
                    <a:lnTlToBr w="12700" cmpd="sng">
                      <a:noFill/>
                      <a:prstDash val="solid"/>
                    </a:lnTlToBr>
                    <a:lnBlToTr w="12700" cmpd="sng">
                      <a:noFill/>
                      <a:prstDash val="solid"/>
                    </a:lnBlToTr>
                    <a:noFill/>
                  </a:tcPr>
                </a:tc>
                <a:tc>
                  <a:txBody>
                    <a:bodyPr/>
                    <a:lstStyle/>
                    <a:p>
                      <a:pPr algn="ctr" fontAlgn="ctr"/>
                      <a:r>
                        <a:rPr lang="es-MX" sz="1100" b="0" i="0" u="none" strike="noStrike" dirty="0">
                          <a:solidFill>
                            <a:srgbClr val="000000"/>
                          </a:solidFill>
                          <a:effectLst/>
                          <a:latin typeface="+mn-lt"/>
                        </a:rPr>
                        <a:t>99%</a:t>
                      </a:r>
                    </a:p>
                  </a:txBody>
                  <a:tcPr marL="6350" marR="6350" marT="6350" marB="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168737767"/>
                  </a:ext>
                </a:extLst>
              </a:tr>
              <a:tr h="194903">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ctr"/>
                      <a:r>
                        <a:rPr lang="es-MX" sz="1100" b="0" i="0" u="none" strike="noStrike" dirty="0">
                          <a:solidFill>
                            <a:srgbClr val="000000"/>
                          </a:solidFill>
                          <a:effectLst/>
                          <a:latin typeface="+mn-lt"/>
                        </a:rPr>
                        <a:t>Manejo</a:t>
                      </a:r>
                    </a:p>
                  </a:txBody>
                  <a:tcPr marL="6350" marR="6350" marT="635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es-MX" sz="1100" b="0" i="0" u="none" strike="noStrike" dirty="0">
                          <a:solidFill>
                            <a:srgbClr val="000000"/>
                          </a:solidFill>
                          <a:effectLst/>
                          <a:latin typeface="+mn-lt"/>
                        </a:rPr>
                        <a:t>100%</a:t>
                      </a:r>
                    </a:p>
                  </a:txBody>
                  <a:tcPr marL="6350" marR="6350" marT="6350" marB="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44650098"/>
                  </a:ext>
                </a:extLst>
              </a:tr>
              <a:tr h="194903">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ctr"/>
                      <a:r>
                        <a:rPr lang="es-MX" sz="1100" b="0" i="0" u="none" strike="noStrike" dirty="0">
                          <a:solidFill>
                            <a:srgbClr val="000000"/>
                          </a:solidFill>
                          <a:effectLst/>
                          <a:latin typeface="+mn-lt"/>
                        </a:rPr>
                        <a:t>Gestión Estratégica</a:t>
                      </a:r>
                    </a:p>
                  </a:txBody>
                  <a:tcPr marL="6350" marR="6350" marT="635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es-MX" sz="1100" b="0" i="0" u="none" strike="noStrike" dirty="0">
                          <a:solidFill>
                            <a:srgbClr val="000000"/>
                          </a:solidFill>
                          <a:effectLst/>
                          <a:latin typeface="+mn-lt"/>
                        </a:rPr>
                        <a:t>100%</a:t>
                      </a:r>
                    </a:p>
                  </a:txBody>
                  <a:tcPr marL="6350" marR="6350" marT="6350" marB="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48429691"/>
                  </a:ext>
                </a:extLst>
              </a:tr>
              <a:tr h="194903">
                <a:tc>
                  <a:txBody>
                    <a:bodyPr/>
                    <a:lstStyle/>
                    <a:p>
                      <a:pPr algn="l" fontAlgn="ctr"/>
                      <a:r>
                        <a:rPr lang="es-MX" sz="1100" b="0" i="0" u="none" strike="noStrike" dirty="0">
                          <a:solidFill>
                            <a:srgbClr val="000000"/>
                          </a:solidFill>
                          <a:effectLst/>
                          <a:latin typeface="+mn-lt"/>
                        </a:rPr>
                        <a:t>Gestión del Talento Humano</a:t>
                      </a:r>
                    </a:p>
                  </a:txBody>
                  <a:tcPr marL="6350" marR="6350" marT="6350" marB="0" anchor="ctr">
                    <a:lnL>
                      <a:noFill/>
                    </a:lnL>
                    <a:lnR>
                      <a:noFill/>
                    </a:lnR>
                    <a:lnT>
                      <a:noFill/>
                    </a:lnT>
                    <a:lnB>
                      <a:noFill/>
                    </a:lnB>
                    <a:lnTlToBr w="12700" cmpd="sng">
                      <a:noFill/>
                      <a:prstDash val="solid"/>
                    </a:lnTlToBr>
                    <a:lnBlToTr w="12700" cmpd="sng">
                      <a:noFill/>
                      <a:prstDash val="solid"/>
                    </a:lnBlToTr>
                    <a:noFill/>
                  </a:tcPr>
                </a:tc>
                <a:tc>
                  <a:txBody>
                    <a:bodyPr/>
                    <a:lstStyle/>
                    <a:p>
                      <a:pPr algn="ctr" fontAlgn="ctr"/>
                      <a:r>
                        <a:rPr lang="es-MX" sz="1100" b="0" i="0" u="none" strike="noStrike" dirty="0">
                          <a:solidFill>
                            <a:srgbClr val="000000"/>
                          </a:solidFill>
                          <a:effectLst/>
                          <a:latin typeface="+mn-lt"/>
                        </a:rPr>
                        <a:t>100%</a:t>
                      </a:r>
                    </a:p>
                  </a:txBody>
                  <a:tcPr marL="6350" marR="6350" marT="6350" marB="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281398058"/>
                  </a:ext>
                </a:extLst>
              </a:tr>
              <a:tr h="194903">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ctr"/>
                      <a:r>
                        <a:rPr lang="es-MX" sz="1100" b="0" i="0" u="none" strike="noStrike" dirty="0">
                          <a:solidFill>
                            <a:srgbClr val="000000"/>
                          </a:solidFill>
                          <a:effectLst/>
                          <a:latin typeface="+mn-lt"/>
                        </a:rPr>
                        <a:t>Gestión de Recursos</a:t>
                      </a:r>
                    </a:p>
                  </a:txBody>
                  <a:tcPr marL="6350" marR="6350" marT="635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es-MX" sz="1100" b="0" i="0" u="none" strike="noStrike" dirty="0">
                          <a:solidFill>
                            <a:srgbClr val="000000"/>
                          </a:solidFill>
                          <a:effectLst/>
                          <a:latin typeface="+mn-lt"/>
                        </a:rPr>
                        <a:t>85%</a:t>
                      </a:r>
                    </a:p>
                  </a:txBody>
                  <a:tcPr marL="6350" marR="6350" marT="6350" marB="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634048381"/>
                  </a:ext>
                </a:extLst>
              </a:tr>
              <a:tr h="206285">
                <a:tc>
                  <a:txBody>
                    <a:bodyPr/>
                    <a:lstStyle/>
                    <a:p>
                      <a:pPr algn="l" fontAlgn="ctr"/>
                      <a:r>
                        <a:rPr lang="es-MX" sz="1100" b="0" i="0" u="none" strike="noStrike" dirty="0">
                          <a:solidFill>
                            <a:srgbClr val="000000"/>
                          </a:solidFill>
                          <a:effectLst/>
                          <a:latin typeface="+mn-lt"/>
                        </a:rPr>
                        <a:t>Servicio a la Ciudadanía</a:t>
                      </a:r>
                    </a:p>
                  </a:txBody>
                  <a:tcPr marL="6350" marR="6350" marT="6350" marB="0" anchor="ctr">
                    <a:lnL>
                      <a:noFill/>
                    </a:lnL>
                    <a:lnR>
                      <a:noFill/>
                    </a:lnR>
                    <a:lnT>
                      <a:noFill/>
                    </a:lnT>
                    <a:lnB w="12700" cmpd="sng">
                      <a:noFill/>
                    </a:lnB>
                    <a:lnTlToBr w="12700" cmpd="sng">
                      <a:noFill/>
                      <a:prstDash val="solid"/>
                    </a:lnTlToBr>
                    <a:lnBlToTr w="12700" cmpd="sng">
                      <a:noFill/>
                      <a:prstDash val="solid"/>
                    </a:lnBlToTr>
                    <a:noFill/>
                  </a:tcPr>
                </a:tc>
                <a:tc>
                  <a:txBody>
                    <a:bodyPr/>
                    <a:lstStyle/>
                    <a:p>
                      <a:pPr algn="ctr" fontAlgn="ctr"/>
                      <a:r>
                        <a:rPr lang="es-MX" sz="1100" b="0" i="0" u="none" strike="noStrike" dirty="0">
                          <a:solidFill>
                            <a:srgbClr val="000000"/>
                          </a:solidFill>
                          <a:effectLst/>
                          <a:latin typeface="+mn-lt"/>
                        </a:rPr>
                        <a:t>100%</a:t>
                      </a:r>
                    </a:p>
                  </a:txBody>
                  <a:tcPr marL="6350" marR="6350" marT="6350" marB="0" anchor="ctr">
                    <a:lnL>
                      <a:noFill/>
                    </a:lnL>
                    <a:lnR>
                      <a:noFill/>
                    </a:lnR>
                    <a:lnT>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69038606"/>
                  </a:ext>
                </a:extLst>
              </a:tr>
              <a:tr h="206285">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ctr"/>
                      <a:r>
                        <a:rPr lang="es-MX" sz="1100" b="0" i="0" u="none" strike="noStrike" dirty="0">
                          <a:solidFill>
                            <a:srgbClr val="000000"/>
                          </a:solidFill>
                          <a:effectLst/>
                          <a:latin typeface="+mn-lt"/>
                        </a:rPr>
                        <a:t>Evaluación y Control</a:t>
                      </a:r>
                    </a:p>
                  </a:txBody>
                  <a:tcPr marL="6350" marR="6350" marT="6350" marB="0" anchor="ctr">
                    <a:lnL>
                      <a:noFill/>
                    </a:lnL>
                    <a:lnR>
                      <a:noFill/>
                    </a:lnR>
                    <a:lnT>
                      <a:noFill/>
                    </a:lnT>
                    <a:lnB w="12700" cmpd="sng">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es-MX" sz="1100" b="0" i="0" u="none" strike="noStrike" dirty="0">
                          <a:solidFill>
                            <a:srgbClr val="000000"/>
                          </a:solidFill>
                          <a:effectLst/>
                          <a:latin typeface="+mn-lt"/>
                        </a:rPr>
                        <a:t>100%</a:t>
                      </a:r>
                    </a:p>
                  </a:txBody>
                  <a:tcPr marL="6350" marR="6350" marT="6350" marB="0" anchor="ctr">
                    <a:lnL>
                      <a:noFill/>
                    </a:lnL>
                    <a:lnR>
                      <a:noFill/>
                    </a:lnR>
                    <a:lnT>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80356667"/>
                  </a:ext>
                </a:extLst>
              </a:tr>
              <a:tr h="206285">
                <a:tc>
                  <a:txBody>
                    <a:bodyPr/>
                    <a:lstStyle/>
                    <a:p>
                      <a:pPr algn="l" fontAlgn="ctr"/>
                      <a:endParaRPr lang="es-MX" sz="1100" b="0" i="0" u="none" strike="noStrike">
                        <a:solidFill>
                          <a:srgbClr val="000000"/>
                        </a:solidFill>
                        <a:effectLst/>
                        <a:latin typeface="+mn-lt"/>
                      </a:endParaRPr>
                    </a:p>
                  </a:txBody>
                  <a:tcPr marL="6350" marR="6350" marT="6350" marB="0" anchor="ctr">
                    <a:lnL>
                      <a:noFill/>
                    </a:lnL>
                    <a:lnR>
                      <a:noFill/>
                    </a:lnR>
                    <a:lnT>
                      <a:noFill/>
                    </a:lnT>
                    <a:lnB w="12700" cmpd="sng">
                      <a:solidFill>
                        <a:srgbClr val="ED7D31"/>
                      </a:solidFill>
                    </a:lnB>
                    <a:lnTlToBr w="12700" cmpd="sng">
                      <a:noFill/>
                      <a:prstDash val="solid"/>
                    </a:lnTlToBr>
                    <a:lnBlToTr w="12700" cmpd="sng">
                      <a:noFill/>
                      <a:prstDash val="solid"/>
                    </a:lnBlToTr>
                    <a:noFill/>
                  </a:tcPr>
                </a:tc>
                <a:tc>
                  <a:txBody>
                    <a:bodyPr/>
                    <a:lstStyle/>
                    <a:p>
                      <a:pPr algn="ctr" fontAlgn="ctr"/>
                      <a:endParaRPr lang="es-MX" sz="1100" b="0" i="0" u="none" strike="noStrike" dirty="0">
                        <a:solidFill>
                          <a:srgbClr val="000000"/>
                        </a:solidFill>
                        <a:effectLst/>
                        <a:latin typeface="+mn-lt"/>
                      </a:endParaRPr>
                    </a:p>
                  </a:txBody>
                  <a:tcPr marL="6350" marR="6350" marT="6350" marB="0" anchor="ctr">
                    <a:lnL>
                      <a:noFill/>
                    </a:lnL>
                    <a:lnR>
                      <a:noFill/>
                    </a:lnR>
                    <a:lnT>
                      <a:noFill/>
                    </a:lnT>
                    <a:lnB w="12700" cmpd="sng">
                      <a:solidFill>
                        <a:srgbClr val="ED7D31"/>
                      </a:solidFill>
                    </a:lnB>
                    <a:lnTlToBr w="12700" cmpd="sng">
                      <a:noFill/>
                      <a:prstDash val="solid"/>
                    </a:lnTlToBr>
                    <a:lnBlToTr w="12700" cmpd="sng">
                      <a:noFill/>
                      <a:prstDash val="solid"/>
                    </a:lnBlToTr>
                    <a:noFill/>
                  </a:tcPr>
                </a:tc>
                <a:extLst>
                  <a:ext uri="{0D108BD9-81ED-4DB2-BD59-A6C34878D82A}">
                    <a16:rowId xmlns:a16="http://schemas.microsoft.com/office/drawing/2014/main" val="1088237243"/>
                  </a:ext>
                </a:extLst>
              </a:tr>
            </a:tbl>
          </a:graphicData>
        </a:graphic>
      </p:graphicFrame>
      <p:sp>
        <p:nvSpPr>
          <p:cNvPr id="16" name="Triángulo isósceles 15">
            <a:extLst>
              <a:ext uri="{FF2B5EF4-FFF2-40B4-BE49-F238E27FC236}">
                <a16:creationId xmlns:a16="http://schemas.microsoft.com/office/drawing/2014/main" id="{5036DE9A-2ED7-BC12-32AC-D2CBA36F4781}"/>
              </a:ext>
            </a:extLst>
          </p:cNvPr>
          <p:cNvSpPr/>
          <p:nvPr/>
        </p:nvSpPr>
        <p:spPr>
          <a:xfrm>
            <a:off x="4962418" y="4052004"/>
            <a:ext cx="163902" cy="122413"/>
          </a:xfrm>
          <a:prstGeom prst="triangle">
            <a:avLst/>
          </a:prstGeom>
          <a:solidFill>
            <a:srgbClr val="92D05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2000" b="0" i="0" u="none" strike="noStrike" kern="0" cap="none" spc="0" normalizeH="0" baseline="0" noProof="0">
              <a:ln>
                <a:noFill/>
              </a:ln>
              <a:solidFill>
                <a:prstClr val="white"/>
              </a:solidFill>
              <a:effectLst/>
              <a:uLnTx/>
              <a:uFillTx/>
              <a:ea typeface="+mn-ea"/>
              <a:cs typeface="+mn-cs"/>
            </a:endParaRPr>
          </a:p>
        </p:txBody>
      </p:sp>
      <p:sp>
        <p:nvSpPr>
          <p:cNvPr id="17" name="Triángulo isósceles 16">
            <a:extLst>
              <a:ext uri="{FF2B5EF4-FFF2-40B4-BE49-F238E27FC236}">
                <a16:creationId xmlns:a16="http://schemas.microsoft.com/office/drawing/2014/main" id="{B1106BBC-6455-4816-E2FF-6AD0168879A1}"/>
              </a:ext>
            </a:extLst>
          </p:cNvPr>
          <p:cNvSpPr/>
          <p:nvPr/>
        </p:nvSpPr>
        <p:spPr>
          <a:xfrm>
            <a:off x="4978019" y="2657341"/>
            <a:ext cx="163902" cy="134654"/>
          </a:xfrm>
          <a:prstGeom prst="triangle">
            <a:avLst/>
          </a:prstGeom>
          <a:solidFill>
            <a:srgbClr val="92D05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2000" b="0" i="0" u="none" strike="noStrike" kern="0" cap="none" spc="0" normalizeH="0" baseline="0" noProof="0">
              <a:ln>
                <a:noFill/>
              </a:ln>
              <a:solidFill>
                <a:prstClr val="white"/>
              </a:solidFill>
              <a:effectLst/>
              <a:uLnTx/>
              <a:uFillTx/>
              <a:ea typeface="+mn-ea"/>
              <a:cs typeface="+mn-cs"/>
            </a:endParaRPr>
          </a:p>
        </p:txBody>
      </p:sp>
      <p:sp>
        <p:nvSpPr>
          <p:cNvPr id="18" name="Triángulo isósceles 17">
            <a:extLst>
              <a:ext uri="{FF2B5EF4-FFF2-40B4-BE49-F238E27FC236}">
                <a16:creationId xmlns:a16="http://schemas.microsoft.com/office/drawing/2014/main" id="{CD0F9456-0115-03FB-C570-B628AECF3748}"/>
              </a:ext>
            </a:extLst>
          </p:cNvPr>
          <p:cNvSpPr/>
          <p:nvPr/>
        </p:nvSpPr>
        <p:spPr>
          <a:xfrm>
            <a:off x="4978979" y="2858826"/>
            <a:ext cx="163902" cy="134654"/>
          </a:xfrm>
          <a:prstGeom prst="triangle">
            <a:avLst/>
          </a:prstGeom>
          <a:solidFill>
            <a:srgbClr val="92D05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2000" b="0" i="0" u="none" strike="noStrike" kern="0" cap="none" spc="0" normalizeH="0" baseline="0" noProof="0">
              <a:ln>
                <a:noFill/>
              </a:ln>
              <a:solidFill>
                <a:prstClr val="white"/>
              </a:solidFill>
              <a:effectLst/>
              <a:uLnTx/>
              <a:uFillTx/>
              <a:ea typeface="+mn-ea"/>
              <a:cs typeface="+mn-cs"/>
            </a:endParaRPr>
          </a:p>
        </p:txBody>
      </p:sp>
      <p:sp>
        <p:nvSpPr>
          <p:cNvPr id="19" name="Triángulo isósceles 18">
            <a:extLst>
              <a:ext uri="{FF2B5EF4-FFF2-40B4-BE49-F238E27FC236}">
                <a16:creationId xmlns:a16="http://schemas.microsoft.com/office/drawing/2014/main" id="{21B68872-0492-7824-E935-AA687DCD7F5D}"/>
              </a:ext>
            </a:extLst>
          </p:cNvPr>
          <p:cNvSpPr/>
          <p:nvPr/>
        </p:nvSpPr>
        <p:spPr>
          <a:xfrm>
            <a:off x="4978979" y="3048665"/>
            <a:ext cx="163902" cy="134654"/>
          </a:xfrm>
          <a:prstGeom prst="triangle">
            <a:avLst/>
          </a:prstGeom>
          <a:solidFill>
            <a:srgbClr val="92D05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2000" b="0" i="0" u="none" strike="noStrike" kern="0" cap="none" spc="0" normalizeH="0" baseline="0" noProof="0">
              <a:ln>
                <a:noFill/>
              </a:ln>
              <a:solidFill>
                <a:prstClr val="white"/>
              </a:solidFill>
              <a:effectLst/>
              <a:uLnTx/>
              <a:uFillTx/>
              <a:ea typeface="+mn-ea"/>
              <a:cs typeface="+mn-cs"/>
            </a:endParaRPr>
          </a:p>
        </p:txBody>
      </p:sp>
      <p:sp>
        <p:nvSpPr>
          <p:cNvPr id="20" name="Triángulo isósceles 19">
            <a:extLst>
              <a:ext uri="{FF2B5EF4-FFF2-40B4-BE49-F238E27FC236}">
                <a16:creationId xmlns:a16="http://schemas.microsoft.com/office/drawing/2014/main" id="{6F7A5B40-44CA-1921-D27F-022F1F7EC9C7}"/>
              </a:ext>
            </a:extLst>
          </p:cNvPr>
          <p:cNvSpPr/>
          <p:nvPr/>
        </p:nvSpPr>
        <p:spPr>
          <a:xfrm>
            <a:off x="4978979" y="3238065"/>
            <a:ext cx="163902" cy="134654"/>
          </a:xfrm>
          <a:prstGeom prst="triangle">
            <a:avLst/>
          </a:prstGeom>
          <a:solidFill>
            <a:srgbClr val="92D05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2000" b="0" i="0" u="none" strike="noStrike" kern="0" cap="none" spc="0" normalizeH="0" baseline="0" noProof="0">
              <a:ln>
                <a:noFill/>
              </a:ln>
              <a:solidFill>
                <a:prstClr val="white"/>
              </a:solidFill>
              <a:effectLst/>
              <a:uLnTx/>
              <a:uFillTx/>
              <a:ea typeface="+mn-ea"/>
              <a:cs typeface="+mn-cs"/>
            </a:endParaRPr>
          </a:p>
        </p:txBody>
      </p:sp>
      <p:sp>
        <p:nvSpPr>
          <p:cNvPr id="21" name="Rectángulo 20">
            <a:extLst>
              <a:ext uri="{FF2B5EF4-FFF2-40B4-BE49-F238E27FC236}">
                <a16:creationId xmlns:a16="http://schemas.microsoft.com/office/drawing/2014/main" id="{76845594-CA17-7D78-C323-48E15E112538}"/>
              </a:ext>
            </a:extLst>
          </p:cNvPr>
          <p:cNvSpPr/>
          <p:nvPr/>
        </p:nvSpPr>
        <p:spPr>
          <a:xfrm>
            <a:off x="1179106" y="2173608"/>
            <a:ext cx="4526058" cy="261610"/>
          </a:xfrm>
          <a:prstGeom prst="rect">
            <a:avLst/>
          </a:prstGeom>
        </p:spPr>
        <p:txBody>
          <a:bodyPr wrap="square">
            <a:spAutoFit/>
          </a:bodyPr>
          <a:lstStyle/>
          <a:p>
            <a:pPr defTabSz="623346">
              <a:defRPr/>
            </a:pPr>
            <a:r>
              <a:rPr lang="es-CO" sz="1100" b="1" kern="0" dirty="0">
                <a:solidFill>
                  <a:prstClr val="black"/>
                </a:solidFill>
                <a:latin typeface="Calibri Light" panose="020F0302020204030204"/>
              </a:rPr>
              <a:t>Gráfica 3 . Avance en las acciones del Plan de Acción por Proceso  </a:t>
            </a:r>
          </a:p>
        </p:txBody>
      </p:sp>
      <p:sp>
        <p:nvSpPr>
          <p:cNvPr id="22" name="CuadroTexto 21">
            <a:extLst>
              <a:ext uri="{FF2B5EF4-FFF2-40B4-BE49-F238E27FC236}">
                <a16:creationId xmlns:a16="http://schemas.microsoft.com/office/drawing/2014/main" id="{033370C9-D8A5-94C1-E1F4-A2D4A6989CF6}"/>
              </a:ext>
            </a:extLst>
          </p:cNvPr>
          <p:cNvSpPr txBox="1"/>
          <p:nvPr/>
        </p:nvSpPr>
        <p:spPr>
          <a:xfrm>
            <a:off x="6206635" y="2201937"/>
            <a:ext cx="5115141" cy="261610"/>
          </a:xfrm>
          <a:prstGeom prst="rect">
            <a:avLst/>
          </a:prstGeom>
        </p:spPr>
        <p:txBody>
          <a:bodyPr wrap="square">
            <a:spAutoFit/>
          </a:bodyPr>
          <a:lstStyle>
            <a:defPPr>
              <a:defRPr lang="es-CO"/>
            </a:defPPr>
            <a:lvl1pPr defTabSz="623346">
              <a:defRPr sz="1000" i="1" kern="0">
                <a:solidFill>
                  <a:prstClr val="black"/>
                </a:solidFill>
              </a:defRPr>
            </a:lvl1pPr>
          </a:lstStyle>
          <a:p>
            <a:r>
              <a:rPr lang="es-CO" sz="1100" b="1" i="0" dirty="0">
                <a:latin typeface="Calibri Light" panose="020F0302020204030204"/>
              </a:rPr>
              <a:t>Gráfica 4 . Avance en las acciones del Plan de Acción por Dependencia</a:t>
            </a:r>
          </a:p>
        </p:txBody>
      </p:sp>
      <p:sp>
        <p:nvSpPr>
          <p:cNvPr id="36" name="Triángulo isósceles 35">
            <a:extLst>
              <a:ext uri="{FF2B5EF4-FFF2-40B4-BE49-F238E27FC236}">
                <a16:creationId xmlns:a16="http://schemas.microsoft.com/office/drawing/2014/main" id="{9F7C2278-24F8-D895-CE69-7F0059F052F2}"/>
              </a:ext>
            </a:extLst>
          </p:cNvPr>
          <p:cNvSpPr/>
          <p:nvPr/>
        </p:nvSpPr>
        <p:spPr>
          <a:xfrm>
            <a:off x="4978019" y="3617281"/>
            <a:ext cx="163902" cy="134654"/>
          </a:xfrm>
          <a:prstGeom prst="triangle">
            <a:avLst/>
          </a:prstGeom>
          <a:solidFill>
            <a:srgbClr val="92D05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2000" b="0" i="0" u="none" strike="noStrike" kern="0" cap="none" spc="0" normalizeH="0" baseline="0" noProof="0">
              <a:ln>
                <a:noFill/>
              </a:ln>
              <a:solidFill>
                <a:prstClr val="white"/>
              </a:solidFill>
              <a:effectLst/>
              <a:uLnTx/>
              <a:uFillTx/>
              <a:ea typeface="+mn-ea"/>
              <a:cs typeface="+mn-cs"/>
            </a:endParaRPr>
          </a:p>
        </p:txBody>
      </p:sp>
      <p:sp>
        <p:nvSpPr>
          <p:cNvPr id="37" name="Triángulo isósceles 36">
            <a:extLst>
              <a:ext uri="{FF2B5EF4-FFF2-40B4-BE49-F238E27FC236}">
                <a16:creationId xmlns:a16="http://schemas.microsoft.com/office/drawing/2014/main" id="{F2B586F7-43B0-307C-1FB0-C5C7A9237A35}"/>
              </a:ext>
            </a:extLst>
          </p:cNvPr>
          <p:cNvSpPr/>
          <p:nvPr/>
        </p:nvSpPr>
        <p:spPr>
          <a:xfrm>
            <a:off x="4978019" y="3835795"/>
            <a:ext cx="163902" cy="134654"/>
          </a:xfrm>
          <a:prstGeom prst="triangle">
            <a:avLst/>
          </a:prstGeom>
          <a:solidFill>
            <a:srgbClr val="92D05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2000" b="0" i="0" u="none" strike="noStrike" kern="0" cap="none" spc="0" normalizeH="0" baseline="0" noProof="0">
              <a:ln>
                <a:noFill/>
              </a:ln>
              <a:solidFill>
                <a:prstClr val="white"/>
              </a:solidFill>
              <a:effectLst/>
              <a:uLnTx/>
              <a:uFillTx/>
              <a:ea typeface="+mn-ea"/>
              <a:cs typeface="+mn-cs"/>
            </a:endParaRPr>
          </a:p>
        </p:txBody>
      </p:sp>
      <p:sp>
        <p:nvSpPr>
          <p:cNvPr id="38" name="Triángulo isósceles 37">
            <a:extLst>
              <a:ext uri="{FF2B5EF4-FFF2-40B4-BE49-F238E27FC236}">
                <a16:creationId xmlns:a16="http://schemas.microsoft.com/office/drawing/2014/main" id="{2778C033-2848-79CB-A438-9686EB980426}"/>
              </a:ext>
            </a:extLst>
          </p:cNvPr>
          <p:cNvSpPr/>
          <p:nvPr/>
        </p:nvSpPr>
        <p:spPr>
          <a:xfrm>
            <a:off x="4978019" y="3415796"/>
            <a:ext cx="163902" cy="134654"/>
          </a:xfrm>
          <a:prstGeom prst="triangle">
            <a:avLst/>
          </a:prstGeom>
          <a:solidFill>
            <a:srgbClr val="92D05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2000" b="0" i="0" u="none" strike="noStrike" kern="0" cap="none" spc="0" normalizeH="0" baseline="0" noProof="0">
              <a:ln>
                <a:noFill/>
              </a:ln>
              <a:solidFill>
                <a:prstClr val="white"/>
              </a:solidFill>
              <a:effectLst/>
              <a:uLnTx/>
              <a:uFillTx/>
              <a:ea typeface="+mn-ea"/>
              <a:cs typeface="+mn-cs"/>
            </a:endParaRPr>
          </a:p>
        </p:txBody>
      </p:sp>
      <p:sp>
        <p:nvSpPr>
          <p:cNvPr id="39" name="Triángulo isósceles 38">
            <a:extLst>
              <a:ext uri="{FF2B5EF4-FFF2-40B4-BE49-F238E27FC236}">
                <a16:creationId xmlns:a16="http://schemas.microsoft.com/office/drawing/2014/main" id="{D30AF292-7442-7F8F-2E7A-00895C90AA22}"/>
              </a:ext>
            </a:extLst>
          </p:cNvPr>
          <p:cNvSpPr/>
          <p:nvPr/>
        </p:nvSpPr>
        <p:spPr>
          <a:xfrm>
            <a:off x="10052242" y="3984677"/>
            <a:ext cx="163902" cy="134654"/>
          </a:xfrm>
          <a:prstGeom prst="triangle">
            <a:avLst/>
          </a:prstGeom>
          <a:solidFill>
            <a:srgbClr val="92D05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2000" b="0" i="0" u="none" strike="noStrike" kern="0" cap="none" spc="0" normalizeH="0" baseline="0" noProof="0">
              <a:ln>
                <a:noFill/>
              </a:ln>
              <a:solidFill>
                <a:prstClr val="white"/>
              </a:solidFill>
              <a:effectLst/>
              <a:uLnTx/>
              <a:uFillTx/>
              <a:ea typeface="+mn-ea"/>
              <a:cs typeface="+mn-cs"/>
            </a:endParaRPr>
          </a:p>
        </p:txBody>
      </p:sp>
      <p:sp>
        <p:nvSpPr>
          <p:cNvPr id="40" name="Triángulo isósceles 39">
            <a:extLst>
              <a:ext uri="{FF2B5EF4-FFF2-40B4-BE49-F238E27FC236}">
                <a16:creationId xmlns:a16="http://schemas.microsoft.com/office/drawing/2014/main" id="{1FB64EB3-B0A2-DB41-3C4F-24F716BB9EF6}"/>
              </a:ext>
            </a:extLst>
          </p:cNvPr>
          <p:cNvSpPr/>
          <p:nvPr/>
        </p:nvSpPr>
        <p:spPr>
          <a:xfrm>
            <a:off x="10052242" y="4255662"/>
            <a:ext cx="163902" cy="134654"/>
          </a:xfrm>
          <a:prstGeom prst="triangle">
            <a:avLst/>
          </a:prstGeom>
          <a:solidFill>
            <a:srgbClr val="92D05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2000" b="0" i="0" u="none" strike="noStrike" kern="0" cap="none" spc="0" normalizeH="0" baseline="0" noProof="0">
              <a:ln>
                <a:noFill/>
              </a:ln>
              <a:solidFill>
                <a:prstClr val="white"/>
              </a:solidFill>
              <a:effectLst/>
              <a:uLnTx/>
              <a:uFillTx/>
              <a:ea typeface="+mn-ea"/>
              <a:cs typeface="+mn-cs"/>
            </a:endParaRPr>
          </a:p>
        </p:txBody>
      </p:sp>
      <p:sp>
        <p:nvSpPr>
          <p:cNvPr id="41" name="Triángulo isósceles 40">
            <a:extLst>
              <a:ext uri="{FF2B5EF4-FFF2-40B4-BE49-F238E27FC236}">
                <a16:creationId xmlns:a16="http://schemas.microsoft.com/office/drawing/2014/main" id="{8552537E-46D3-01A6-BFBB-9F7F15112942}"/>
              </a:ext>
            </a:extLst>
          </p:cNvPr>
          <p:cNvSpPr/>
          <p:nvPr/>
        </p:nvSpPr>
        <p:spPr>
          <a:xfrm>
            <a:off x="10052242" y="3007114"/>
            <a:ext cx="163902" cy="134654"/>
          </a:xfrm>
          <a:prstGeom prst="triangle">
            <a:avLst/>
          </a:prstGeom>
          <a:solidFill>
            <a:srgbClr val="92D05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2000" b="0" i="0" u="none" strike="noStrike" kern="0" cap="none" spc="0" normalizeH="0" baseline="0" noProof="0">
              <a:ln>
                <a:noFill/>
              </a:ln>
              <a:solidFill>
                <a:prstClr val="white"/>
              </a:solidFill>
              <a:effectLst/>
              <a:uLnTx/>
              <a:uFillTx/>
              <a:ea typeface="+mn-ea"/>
              <a:cs typeface="+mn-cs"/>
            </a:endParaRPr>
          </a:p>
        </p:txBody>
      </p:sp>
    </p:spTree>
    <p:extLst>
      <p:ext uri="{BB962C8B-B14F-4D97-AF65-F5344CB8AC3E}">
        <p14:creationId xmlns:p14="http://schemas.microsoft.com/office/powerpoint/2010/main" val="20218211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00116EE4-1023-E6A8-E9E3-3194907833E2}"/>
            </a:ext>
          </a:extLst>
        </p:cNvPr>
        <p:cNvGrpSpPr/>
        <p:nvPr/>
      </p:nvGrpSpPr>
      <p:grpSpPr>
        <a:xfrm>
          <a:off x="0" y="0"/>
          <a:ext cx="0" cy="0"/>
          <a:chOff x="0" y="0"/>
          <a:chExt cx="0" cy="0"/>
        </a:xfrm>
      </p:grpSpPr>
      <p:sp>
        <p:nvSpPr>
          <p:cNvPr id="4" name="Rectángulo 3">
            <a:extLst>
              <a:ext uri="{FF2B5EF4-FFF2-40B4-BE49-F238E27FC236}">
                <a16:creationId xmlns:a16="http://schemas.microsoft.com/office/drawing/2014/main" id="{3CB86779-52E3-93A6-6DC5-B3ED2D08618A}"/>
              </a:ext>
            </a:extLst>
          </p:cNvPr>
          <p:cNvSpPr/>
          <p:nvPr/>
        </p:nvSpPr>
        <p:spPr>
          <a:xfrm>
            <a:off x="541679" y="264697"/>
            <a:ext cx="9749985" cy="646331"/>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CO" sz="3600" b="1" i="0" u="none" strike="noStrike" kern="1200" cap="none" spc="0" normalizeH="0" baseline="0" noProof="0">
                <a:ln>
                  <a:noFill/>
                </a:ln>
                <a:solidFill>
                  <a:prstClr val="black">
                    <a:lumMod val="75000"/>
                    <a:lumOff val="25000"/>
                  </a:prstClr>
                </a:solidFill>
                <a:effectLst/>
                <a:uLnTx/>
                <a:uFillTx/>
                <a:latin typeface="Aptos ExtraBold"/>
                <a:ea typeface="+mn-ea"/>
                <a:cs typeface="+mn-cs"/>
              </a:rPr>
              <a:t>Planes Institucionales - FOGEDI  </a:t>
            </a:r>
          </a:p>
        </p:txBody>
      </p:sp>
      <p:sp>
        <p:nvSpPr>
          <p:cNvPr id="6" name="CuadroTexto 14">
            <a:extLst>
              <a:ext uri="{FF2B5EF4-FFF2-40B4-BE49-F238E27FC236}">
                <a16:creationId xmlns:a16="http://schemas.microsoft.com/office/drawing/2014/main" id="{18BA5B04-549D-27FA-ABF1-C521DB34E486}"/>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a:t>
            </a:r>
          </a:p>
        </p:txBody>
      </p:sp>
      <p:graphicFrame>
        <p:nvGraphicFramePr>
          <p:cNvPr id="2" name="Tabla 1">
            <a:extLst>
              <a:ext uri="{FF2B5EF4-FFF2-40B4-BE49-F238E27FC236}">
                <a16:creationId xmlns:a16="http://schemas.microsoft.com/office/drawing/2014/main" id="{66BDF7FC-020A-F5EC-B46A-8856483F3640}"/>
              </a:ext>
            </a:extLst>
          </p:cNvPr>
          <p:cNvGraphicFramePr>
            <a:graphicFrameLocks noGrp="1"/>
          </p:cNvGraphicFramePr>
          <p:nvPr>
            <p:extLst>
              <p:ext uri="{D42A27DB-BD31-4B8C-83A1-F6EECF244321}">
                <p14:modId xmlns:p14="http://schemas.microsoft.com/office/powerpoint/2010/main" val="2723524656"/>
              </p:ext>
            </p:extLst>
          </p:nvPr>
        </p:nvGraphicFramePr>
        <p:xfrm>
          <a:off x="667699" y="1213752"/>
          <a:ext cx="6707054" cy="4565143"/>
        </p:xfrm>
        <a:graphic>
          <a:graphicData uri="http://schemas.openxmlformats.org/drawingml/2006/table">
            <a:tbl>
              <a:tblPr>
                <a:tableStyleId>{0E3FDE45-AF77-4B5C-9715-49D594BDF05E}</a:tableStyleId>
              </a:tblPr>
              <a:tblGrid>
                <a:gridCol w="5368912">
                  <a:extLst>
                    <a:ext uri="{9D8B030D-6E8A-4147-A177-3AD203B41FA5}">
                      <a16:colId xmlns:a16="http://schemas.microsoft.com/office/drawing/2014/main" val="3651989540"/>
                    </a:ext>
                  </a:extLst>
                </a:gridCol>
                <a:gridCol w="37518">
                  <a:extLst>
                    <a:ext uri="{9D8B030D-6E8A-4147-A177-3AD203B41FA5}">
                      <a16:colId xmlns:a16="http://schemas.microsoft.com/office/drawing/2014/main" val="3253126105"/>
                    </a:ext>
                  </a:extLst>
                </a:gridCol>
                <a:gridCol w="1300624">
                  <a:extLst>
                    <a:ext uri="{9D8B030D-6E8A-4147-A177-3AD203B41FA5}">
                      <a16:colId xmlns:a16="http://schemas.microsoft.com/office/drawing/2014/main" val="1637395388"/>
                    </a:ext>
                  </a:extLst>
                </a:gridCol>
              </a:tblGrid>
              <a:tr h="498073">
                <a:tc>
                  <a:txBody>
                    <a:bodyPr/>
                    <a:lstStyle/>
                    <a:p>
                      <a:pPr algn="l" fontAlgn="b"/>
                      <a:r>
                        <a:rPr lang="es-MX" sz="1400" b="1" u="none" strike="noStrike">
                          <a:effectLst/>
                        </a:rPr>
                        <a:t>Plan Institucional</a:t>
                      </a:r>
                      <a:endParaRPr lang="es-MX" sz="1400" b="1"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FFC000"/>
                    </a:solidFill>
                  </a:tcPr>
                </a:tc>
                <a:tc>
                  <a:txBody>
                    <a:bodyPr/>
                    <a:lstStyle/>
                    <a:p>
                      <a:pPr algn="ctr" fontAlgn="b"/>
                      <a:r>
                        <a:rPr lang="es-MX" sz="1400" b="1" u="none" strike="noStrike">
                          <a:effectLst/>
                        </a:rPr>
                        <a:t> </a:t>
                      </a:r>
                      <a:endParaRPr lang="es-MX" sz="1400" b="1"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FFC000"/>
                    </a:solidFill>
                  </a:tcPr>
                </a:tc>
                <a:tc>
                  <a:txBody>
                    <a:bodyPr/>
                    <a:lstStyle/>
                    <a:p>
                      <a:pPr algn="ctr" fontAlgn="b"/>
                      <a:r>
                        <a:rPr lang="es-MX" sz="1400" b="1" u="none" strike="noStrike" dirty="0">
                          <a:effectLst/>
                        </a:rPr>
                        <a:t>Avance Acumulado Q4</a:t>
                      </a:r>
                      <a:endParaRPr lang="es-MX" sz="1400" b="1" i="0" u="none" strike="noStrike" dirty="0">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FFC000"/>
                    </a:solidFill>
                  </a:tcPr>
                </a:tc>
                <a:extLst>
                  <a:ext uri="{0D108BD9-81ED-4DB2-BD59-A6C34878D82A}">
                    <a16:rowId xmlns:a16="http://schemas.microsoft.com/office/drawing/2014/main" val="3566684549"/>
                  </a:ext>
                </a:extLst>
              </a:tr>
              <a:tr h="193670">
                <a:tc>
                  <a:txBody>
                    <a:bodyPr/>
                    <a:lstStyle/>
                    <a:p>
                      <a:pPr algn="l" fontAlgn="b"/>
                      <a:r>
                        <a:rPr lang="es-MX" sz="1200" u="none" strike="noStrike" dirty="0">
                          <a:effectLst/>
                        </a:rPr>
                        <a:t>Plan Institucional de Archivos de la Entidad ­PINAR</a:t>
                      </a:r>
                      <a:endParaRPr lang="es-MX" sz="1200" b="0" i="0" u="none" strike="noStrike" dirty="0">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200" u="none" strike="noStrike" dirty="0">
                          <a:effectLst/>
                        </a:rPr>
                        <a:t>88% </a:t>
                      </a:r>
                      <a:endParaRPr lang="es-MX" sz="1200" b="0" i="0" u="none" strike="noStrike" dirty="0">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321942707"/>
                  </a:ext>
                </a:extLst>
              </a:tr>
              <a:tr h="193670">
                <a:tc>
                  <a:txBody>
                    <a:bodyPr/>
                    <a:lstStyle/>
                    <a:p>
                      <a:pPr algn="l" fontAlgn="b"/>
                      <a:r>
                        <a:rPr lang="es-MX" sz="1200" u="none" strike="noStrike" dirty="0">
                          <a:effectLst/>
                        </a:rPr>
                        <a:t>Plan Estratégico de Tecnologías de la Información y las Comunicaciones ­ PETI</a:t>
                      </a:r>
                      <a:endParaRPr lang="es-MX" sz="1200" b="0" i="0" u="none" strike="noStrike" dirty="0">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200" u="none" strike="noStrike" dirty="0">
                          <a:effectLst/>
                        </a:rPr>
                        <a:t>100%</a:t>
                      </a:r>
                      <a:endParaRPr lang="es-MX" sz="1200" b="0" i="0" u="none" strike="noStrike" dirty="0">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738859857"/>
                  </a:ext>
                </a:extLst>
              </a:tr>
              <a:tr h="193670">
                <a:tc>
                  <a:txBody>
                    <a:bodyPr/>
                    <a:lstStyle/>
                    <a:p>
                      <a:pPr algn="l" fontAlgn="b"/>
                      <a:r>
                        <a:rPr lang="es-MX" sz="1200" u="none" strike="noStrike" dirty="0">
                          <a:effectLst/>
                        </a:rPr>
                        <a:t>Plan de Tratamiento de Riesgos de Seguridad y Privacidad de la Información</a:t>
                      </a:r>
                      <a:endParaRPr lang="es-MX" sz="1200" b="0" i="0" u="none" strike="noStrike" dirty="0">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200" u="none" strike="noStrike" dirty="0">
                          <a:effectLst/>
                        </a:rPr>
                        <a:t>90%</a:t>
                      </a:r>
                      <a:endParaRPr lang="es-MX" sz="1200" b="0" i="0" u="none" strike="noStrike" dirty="0">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986243153"/>
                  </a:ext>
                </a:extLst>
              </a:tr>
              <a:tr h="193670">
                <a:tc>
                  <a:txBody>
                    <a:bodyPr/>
                    <a:lstStyle/>
                    <a:p>
                      <a:pPr algn="l" fontAlgn="b"/>
                      <a:r>
                        <a:rPr lang="es-MX" sz="1200" u="none" strike="noStrike">
                          <a:effectLst/>
                        </a:rPr>
                        <a:t>Plan de Seguridad y Privacidad de la Información</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200" u="none" strike="noStrike" dirty="0">
                          <a:effectLst/>
                        </a:rPr>
                        <a:t>100%</a:t>
                      </a:r>
                      <a:endParaRPr lang="es-MX" sz="1200" b="0" i="0" u="none" strike="noStrike" dirty="0">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744828579"/>
                  </a:ext>
                </a:extLst>
              </a:tr>
              <a:tr h="193670">
                <a:tc>
                  <a:txBody>
                    <a:bodyPr/>
                    <a:lstStyle/>
                    <a:p>
                      <a:pPr algn="l" fontAlgn="b"/>
                      <a:r>
                        <a:rPr lang="es-MX" sz="1200" u="none" strike="noStrike">
                          <a:effectLst/>
                        </a:rPr>
                        <a:t>Plan Estratégico de Seguridad Vial – PESV </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200" u="none" strike="noStrike" dirty="0">
                          <a:effectLst/>
                        </a:rPr>
                        <a:t>100%</a:t>
                      </a:r>
                      <a:endParaRPr lang="es-MX" sz="1200" b="0" i="0" u="none" strike="noStrike" dirty="0">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690982463"/>
                  </a:ext>
                </a:extLst>
              </a:tr>
              <a:tr h="193670">
                <a:tc>
                  <a:txBody>
                    <a:bodyPr/>
                    <a:lstStyle/>
                    <a:p>
                      <a:pPr algn="l" fontAlgn="b"/>
                      <a:r>
                        <a:rPr lang="es-MX" sz="1200" u="none" strike="noStrike">
                          <a:effectLst/>
                        </a:rPr>
                        <a:t>Plan de Gestión de la Integridad</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200" u="none" strike="noStrike" dirty="0">
                          <a:effectLst/>
                        </a:rPr>
                        <a:t>100%</a:t>
                      </a:r>
                      <a:endParaRPr lang="es-MX" sz="1200" b="0" i="0" u="none" strike="noStrike" dirty="0">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4122782113"/>
                  </a:ext>
                </a:extLst>
              </a:tr>
              <a:tr h="193670">
                <a:tc>
                  <a:txBody>
                    <a:bodyPr/>
                    <a:lstStyle/>
                    <a:p>
                      <a:pPr algn="l" fontAlgn="b"/>
                      <a:r>
                        <a:rPr lang="es-MX" sz="1200" u="none" strike="noStrike">
                          <a:effectLst/>
                        </a:rPr>
                        <a:t>Plan Institucional de Participación Ciudadana</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200" u="none" strike="noStrike" dirty="0">
                          <a:effectLst/>
                        </a:rPr>
                        <a:t>99%</a:t>
                      </a:r>
                      <a:endParaRPr lang="es-MX" sz="1200" b="0" i="0" u="none" strike="noStrike" dirty="0">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667721737"/>
                  </a:ext>
                </a:extLst>
              </a:tr>
              <a:tr h="193670">
                <a:tc>
                  <a:txBody>
                    <a:bodyPr/>
                    <a:lstStyle/>
                    <a:p>
                      <a:pPr algn="l" fontAlgn="b"/>
                      <a:r>
                        <a:rPr lang="es-MX" sz="1200" u="none" strike="noStrike">
                          <a:effectLst/>
                        </a:rPr>
                        <a:t>Plan Institucional de Gestión Ambiental – PIGA</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200" u="none" strike="noStrike" dirty="0">
                          <a:effectLst/>
                        </a:rPr>
                        <a:t>94%</a:t>
                      </a:r>
                      <a:endParaRPr lang="es-MX" sz="1200" b="0" i="0" u="none" strike="noStrike" dirty="0">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232855381"/>
                  </a:ext>
                </a:extLst>
              </a:tr>
              <a:tr h="193670">
                <a:tc>
                  <a:txBody>
                    <a:bodyPr/>
                    <a:lstStyle/>
                    <a:p>
                      <a:pPr algn="l" fontAlgn="b"/>
                      <a:r>
                        <a:rPr lang="es-MX" sz="1200" u="none" strike="noStrike">
                          <a:effectLst/>
                        </a:rPr>
                        <a:t>Plan de Acción</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200" u="none" strike="noStrike" dirty="0">
                          <a:effectLst/>
                        </a:rPr>
                        <a:t>98%</a:t>
                      </a:r>
                      <a:endParaRPr lang="es-MX" sz="1200" b="0" i="0" u="none" strike="noStrike" dirty="0">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785690280"/>
                  </a:ext>
                </a:extLst>
              </a:tr>
              <a:tr h="193670">
                <a:tc>
                  <a:txBody>
                    <a:bodyPr/>
                    <a:lstStyle/>
                    <a:p>
                      <a:pPr algn="l" fontAlgn="b"/>
                      <a:r>
                        <a:rPr lang="es-MX" sz="1200" u="none" strike="noStrike">
                          <a:effectLst/>
                        </a:rPr>
                        <a:t>MIPG</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200" u="none" strike="noStrike" dirty="0">
                          <a:effectLst/>
                        </a:rPr>
                        <a:t>97%</a:t>
                      </a:r>
                      <a:endParaRPr lang="es-MX" sz="1200" b="0" i="0" u="none" strike="noStrike" dirty="0">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501683882"/>
                  </a:ext>
                </a:extLst>
              </a:tr>
              <a:tr h="193670">
                <a:tc>
                  <a:txBody>
                    <a:bodyPr/>
                    <a:lstStyle/>
                    <a:p>
                      <a:pPr algn="l" fontAlgn="b"/>
                      <a:r>
                        <a:rPr lang="es-MX" sz="1200" u="none" strike="noStrike">
                          <a:effectLst/>
                        </a:rPr>
                        <a:t>Planes de mejoramiento</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200" u="none" strike="noStrike" dirty="0">
                          <a:effectLst/>
                        </a:rPr>
                        <a:t>100%</a:t>
                      </a:r>
                      <a:endParaRPr lang="es-MX" sz="1200" b="0" i="0" u="none" strike="noStrike" dirty="0">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3003339057"/>
                  </a:ext>
                </a:extLst>
              </a:tr>
              <a:tr h="193670">
                <a:tc>
                  <a:txBody>
                    <a:bodyPr/>
                    <a:lstStyle/>
                    <a:p>
                      <a:pPr algn="l" fontAlgn="b"/>
                      <a:r>
                        <a:rPr lang="es-MX" sz="1200" u="none" strike="noStrike">
                          <a:effectLst/>
                        </a:rPr>
                        <a:t>Plan de fortalecimiento Subdirección Operativa (P.F.S.O.)</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200" u="none" strike="noStrike" dirty="0">
                          <a:effectLst/>
                        </a:rPr>
                        <a:t>100%</a:t>
                      </a:r>
                      <a:endParaRPr lang="es-MX" sz="1200" b="0" i="0" u="none" strike="noStrike" dirty="0">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897590959"/>
                  </a:ext>
                </a:extLst>
              </a:tr>
              <a:tr h="193670">
                <a:tc>
                  <a:txBody>
                    <a:bodyPr/>
                    <a:lstStyle/>
                    <a:p>
                      <a:pPr algn="l" fontAlgn="b"/>
                      <a:r>
                        <a:rPr lang="pt-BR" sz="1200" u="none" strike="noStrike">
                          <a:effectLst/>
                        </a:rPr>
                        <a:t>Plan Anual de Auditorias</a:t>
                      </a:r>
                      <a:endParaRPr lang="pt-BR"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200" u="none" strike="noStrike" dirty="0">
                          <a:effectLst/>
                        </a:rPr>
                        <a:t>100%</a:t>
                      </a:r>
                      <a:endParaRPr lang="es-MX" sz="1200" b="0" i="0" u="none" strike="noStrike" dirty="0">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618048546"/>
                  </a:ext>
                </a:extLst>
              </a:tr>
              <a:tr h="193670">
                <a:tc>
                  <a:txBody>
                    <a:bodyPr/>
                    <a:lstStyle/>
                    <a:p>
                      <a:pPr algn="l" fontAlgn="b"/>
                      <a:r>
                        <a:rPr lang="es-MX" sz="1200" u="none" strike="noStrike">
                          <a:effectLst/>
                        </a:rPr>
                        <a:t>Plan de Comunicaciones Bomberos Bogotá 2024</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200" u="none" strike="noStrike" dirty="0">
                          <a:effectLst/>
                        </a:rPr>
                        <a:t>100%</a:t>
                      </a:r>
                      <a:endParaRPr lang="es-MX" sz="1200" b="0" i="0" u="none" strike="noStrike" dirty="0">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379131945"/>
                  </a:ext>
                </a:extLst>
              </a:tr>
              <a:tr h="193670">
                <a:tc>
                  <a:txBody>
                    <a:bodyPr/>
                    <a:lstStyle/>
                    <a:p>
                      <a:pPr algn="l" fontAlgn="b"/>
                      <a:r>
                        <a:rPr lang="es-MX" sz="1200" u="none" strike="noStrike">
                          <a:effectLst/>
                        </a:rPr>
                        <a:t>Plan Anual de Vacantes</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200" u="none" strike="noStrike" dirty="0">
                          <a:effectLst/>
                        </a:rPr>
                        <a:t>100%</a:t>
                      </a:r>
                      <a:endParaRPr lang="es-MX" sz="1200" b="0" i="0" u="none" strike="noStrike" dirty="0">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280238057"/>
                  </a:ext>
                </a:extLst>
              </a:tr>
              <a:tr h="193670">
                <a:tc>
                  <a:txBody>
                    <a:bodyPr/>
                    <a:lstStyle/>
                    <a:p>
                      <a:pPr algn="l" fontAlgn="b"/>
                      <a:r>
                        <a:rPr lang="es-MX" sz="1200" u="none" strike="noStrike">
                          <a:effectLst/>
                        </a:rPr>
                        <a:t>Plan de Previsión de Recursos Humanos</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200" u="none" strike="noStrike" dirty="0">
                          <a:effectLst/>
                        </a:rPr>
                        <a:t>100%</a:t>
                      </a:r>
                      <a:endParaRPr lang="es-MX" sz="1200" b="0" i="0" u="none" strike="noStrike" dirty="0">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722574851"/>
                  </a:ext>
                </a:extLst>
              </a:tr>
              <a:tr h="193670">
                <a:tc>
                  <a:txBody>
                    <a:bodyPr/>
                    <a:lstStyle/>
                    <a:p>
                      <a:pPr algn="l" fontAlgn="b"/>
                      <a:r>
                        <a:rPr lang="es-MX" sz="1200" u="none" strike="noStrike">
                          <a:effectLst/>
                        </a:rPr>
                        <a:t>Plan Estratégico de Talento Humano</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200" u="none" strike="noStrike" dirty="0">
                          <a:effectLst/>
                        </a:rPr>
                        <a:t>100%</a:t>
                      </a:r>
                      <a:endParaRPr lang="es-MX" sz="1200" b="0" i="0" u="none" strike="noStrike" dirty="0">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843746053"/>
                  </a:ext>
                </a:extLst>
              </a:tr>
              <a:tr h="193670">
                <a:tc>
                  <a:txBody>
                    <a:bodyPr/>
                    <a:lstStyle/>
                    <a:p>
                      <a:pPr algn="l" fontAlgn="b"/>
                      <a:r>
                        <a:rPr lang="es-MX" sz="1200" u="none" strike="noStrike">
                          <a:effectLst/>
                        </a:rPr>
                        <a:t>Plan Institucional de Capacitación</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200" u="none" strike="noStrike" dirty="0">
                          <a:effectLst/>
                        </a:rPr>
                        <a:t>90%</a:t>
                      </a:r>
                      <a:endParaRPr lang="es-MX" sz="1200" b="0" i="0" u="none" strike="noStrike" dirty="0">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197657399"/>
                  </a:ext>
                </a:extLst>
              </a:tr>
              <a:tr h="193670">
                <a:tc>
                  <a:txBody>
                    <a:bodyPr/>
                    <a:lstStyle/>
                    <a:p>
                      <a:pPr algn="l" fontAlgn="b"/>
                      <a:r>
                        <a:rPr lang="es-MX" sz="1200" u="none" strike="noStrike">
                          <a:effectLst/>
                        </a:rPr>
                        <a:t>Plan de Incentivos Institucionales</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200" u="none" strike="noStrike" dirty="0">
                          <a:effectLst/>
                        </a:rPr>
                        <a:t>100%</a:t>
                      </a:r>
                      <a:endParaRPr lang="es-MX" sz="1200" b="0" i="0" u="none" strike="noStrike" dirty="0">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3271682078"/>
                  </a:ext>
                </a:extLst>
              </a:tr>
              <a:tr h="193670">
                <a:tc>
                  <a:txBody>
                    <a:bodyPr/>
                    <a:lstStyle/>
                    <a:p>
                      <a:pPr algn="l" fontAlgn="b"/>
                      <a:r>
                        <a:rPr lang="es-MX" sz="1200" u="none" strike="noStrike">
                          <a:effectLst/>
                        </a:rPr>
                        <a:t>Plan de Trabajo Anual en Seguridad y Salud en el Trabajo</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200" u="none" strike="noStrike" dirty="0">
                          <a:effectLst/>
                        </a:rPr>
                        <a:t>100%</a:t>
                      </a:r>
                      <a:endParaRPr lang="es-MX" sz="1200" b="0" i="0" u="none" strike="noStrike" dirty="0">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373550003"/>
                  </a:ext>
                </a:extLst>
              </a:tr>
              <a:tr h="193670">
                <a:tc>
                  <a:txBody>
                    <a:bodyPr/>
                    <a:lstStyle/>
                    <a:p>
                      <a:pPr algn="l" fontAlgn="b"/>
                      <a:r>
                        <a:rPr lang="es-MX" sz="1200" u="none" strike="noStrike" dirty="0">
                          <a:effectLst/>
                        </a:rPr>
                        <a:t>Programa de Transparencia y ética pública</a:t>
                      </a:r>
                      <a:endParaRPr lang="es-MX" sz="1200" b="0" i="0" u="none" strike="noStrike" dirty="0">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endParaRPr lang="es-MX" sz="1200" b="0" i="0" u="none" strike="noStrike" dirty="0">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200" u="none" strike="noStrike" dirty="0">
                          <a:effectLst/>
                        </a:rPr>
                        <a:t>100%</a:t>
                      </a:r>
                      <a:endParaRPr lang="es-MX" sz="1200" b="0" i="0" u="none" strike="noStrike" dirty="0">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541993128"/>
                  </a:ext>
                </a:extLst>
              </a:tr>
            </a:tbl>
          </a:graphicData>
        </a:graphic>
      </p:graphicFrame>
      <p:grpSp>
        <p:nvGrpSpPr>
          <p:cNvPr id="3" name="Grupo 2">
            <a:extLst>
              <a:ext uri="{FF2B5EF4-FFF2-40B4-BE49-F238E27FC236}">
                <a16:creationId xmlns:a16="http://schemas.microsoft.com/office/drawing/2014/main" id="{1935B6F5-04F8-64A1-168B-C91F68D2D29C}"/>
              </a:ext>
              <a:ext uri="{C183D7F6-B498-43B3-948B-1728B52AA6E4}">
                <adec:decorative xmlns:adec="http://schemas.microsoft.com/office/drawing/2017/decorative" val="1"/>
              </a:ext>
            </a:extLst>
          </p:cNvPr>
          <p:cNvGrpSpPr/>
          <p:nvPr/>
        </p:nvGrpSpPr>
        <p:grpSpPr>
          <a:xfrm>
            <a:off x="693812" y="929367"/>
            <a:ext cx="5726486" cy="5264006"/>
            <a:chOff x="568209" y="3091643"/>
            <a:chExt cx="8408888" cy="7194784"/>
          </a:xfrm>
        </p:grpSpPr>
        <p:sp>
          <p:nvSpPr>
            <p:cNvPr id="5" name="Rectángulo 4">
              <a:extLst>
                <a:ext uri="{FF2B5EF4-FFF2-40B4-BE49-F238E27FC236}">
                  <a16:creationId xmlns:a16="http://schemas.microsoft.com/office/drawing/2014/main" id="{F2C8DCFF-586B-CB5F-37F1-0C229A90FAB7}"/>
                </a:ext>
              </a:extLst>
            </p:cNvPr>
            <p:cNvSpPr/>
            <p:nvPr/>
          </p:nvSpPr>
          <p:spPr>
            <a:xfrm>
              <a:off x="568209" y="3091643"/>
              <a:ext cx="3173504" cy="315499"/>
            </a:xfrm>
            <a:prstGeom prst="rect">
              <a:avLst/>
            </a:prstGeom>
          </p:spPr>
          <p:txBody>
            <a:bodyPr wrap="none">
              <a:spAutoFit/>
            </a:bodyPr>
            <a:lstStyle/>
            <a:p>
              <a:pPr defTabSz="623346">
                <a:defRPr/>
              </a:pPr>
              <a:r>
                <a:rPr lang="es-CO" sz="900" i="1" kern="0" dirty="0">
                  <a:solidFill>
                    <a:prstClr val="black"/>
                  </a:solidFill>
                  <a:latin typeface="Arial Narrow" panose="020B0606020202030204" pitchFamily="34" charset="0"/>
                </a:rPr>
                <a:t>Gráfica 5. % de avance Planes Institucionales </a:t>
              </a:r>
              <a:r>
                <a:rPr lang="es-CO" sz="818" i="1" kern="0" dirty="0">
                  <a:solidFill>
                    <a:prstClr val="black"/>
                  </a:solidFill>
                  <a:latin typeface="Arial Narrow" panose="020B0606020202030204" pitchFamily="34" charset="0"/>
                </a:rPr>
                <a:t> </a:t>
              </a:r>
            </a:p>
          </p:txBody>
        </p:sp>
        <p:sp>
          <p:nvSpPr>
            <p:cNvPr id="7" name="CuadroTexto 6">
              <a:extLst>
                <a:ext uri="{FF2B5EF4-FFF2-40B4-BE49-F238E27FC236}">
                  <a16:creationId xmlns:a16="http://schemas.microsoft.com/office/drawing/2014/main" id="{1E430F4B-985F-DD0E-4723-1B7004C77B31}"/>
                </a:ext>
              </a:extLst>
            </p:cNvPr>
            <p:cNvSpPr txBox="1"/>
            <p:nvPr/>
          </p:nvSpPr>
          <p:spPr>
            <a:xfrm>
              <a:off x="1933016" y="9988192"/>
              <a:ext cx="7044081" cy="298235"/>
            </a:xfrm>
            <a:prstGeom prst="rect">
              <a:avLst/>
            </a:prstGeom>
            <a:noFill/>
          </p:spPr>
          <p:txBody>
            <a:bodyPr wrap="square" rtlCol="0">
              <a:spAutoFit/>
            </a:bodyPr>
            <a:lstStyle/>
            <a:p>
              <a:pPr defTabSz="623346">
                <a:defRPr/>
              </a:pPr>
              <a:r>
                <a:rPr lang="es-ES" sz="818" i="1" kern="0">
                  <a:solidFill>
                    <a:prstClr val="black"/>
                  </a:solidFill>
                  <a:latin typeface="Calibri" panose="020F0502020204030204"/>
                </a:rPr>
                <a:t>Fuente: Oficina Asesora de Planeación – U.A.E Cuerpo Oficial de Bomberos de Bogotá </a:t>
              </a:r>
              <a:endParaRPr lang="es-CO" sz="818" i="1" kern="0">
                <a:solidFill>
                  <a:prstClr val="black"/>
                </a:solidFill>
                <a:latin typeface="Calibri" panose="020F0502020204030204"/>
              </a:endParaRPr>
            </a:p>
          </p:txBody>
        </p:sp>
      </p:grpSp>
    </p:spTree>
    <p:extLst>
      <p:ext uri="{BB962C8B-B14F-4D97-AF65-F5344CB8AC3E}">
        <p14:creationId xmlns:p14="http://schemas.microsoft.com/office/powerpoint/2010/main" val="24655588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Portada separatoria avances en la implementacion del Modelo Integrado de Planeacion y Gestion- MIPG" title="Portada separatoria avances en la implementacion del Modelo Integrado de Planeacion y Gestion- MIPG ">
            <a:extLst>
              <a:ext uri="{FF2B5EF4-FFF2-40B4-BE49-F238E27FC236}">
                <a16:creationId xmlns:a16="http://schemas.microsoft.com/office/drawing/2014/main" id="{5EFE8C47-7246-6A21-FC85-A37E7889C3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147701"/>
            <a:ext cx="12214510" cy="7734153"/>
          </a:xfrm>
          <a:prstGeom prst="rect">
            <a:avLst/>
          </a:prstGeom>
        </p:spPr>
      </p:pic>
      <p:sp>
        <p:nvSpPr>
          <p:cNvPr id="3" name="Rectángulo 2" descr="Portada separatoria avances en la implementacion del Modelo Integrado de Planeacion y Gestion- MIPG" title="Portada separatoria avances en la implementacion del Modelo Integrado de Planeacion y Gestion- MIPG">
            <a:extLst>
              <a:ext uri="{FF2B5EF4-FFF2-40B4-BE49-F238E27FC236}">
                <a16:creationId xmlns:a16="http://schemas.microsoft.com/office/drawing/2014/main" id="{3D0E4CAC-445B-A6A5-8116-82FBF2A4BE31}"/>
              </a:ext>
            </a:extLst>
          </p:cNvPr>
          <p:cNvSpPr/>
          <p:nvPr/>
        </p:nvSpPr>
        <p:spPr>
          <a:xfrm>
            <a:off x="-22509" y="4007278"/>
            <a:ext cx="12214510" cy="2847956"/>
          </a:xfrm>
          <a:prstGeom prst="rect">
            <a:avLst/>
          </a:prstGeom>
          <a:gradFill>
            <a:gsLst>
              <a:gs pos="7000">
                <a:sysClr val="window" lastClr="FFFFFF">
                  <a:alpha val="0"/>
                </a:sysClr>
              </a:gs>
              <a:gs pos="28000">
                <a:sysClr val="window" lastClr="FFFFFF"/>
              </a:gs>
            </a:gsLst>
            <a:lin ang="5400000" scaled="0"/>
          </a:gradFill>
          <a:ln w="25400" cap="flat" cmpd="sng" algn="ctr">
            <a:noFill/>
            <a:prstDash val="solid"/>
          </a:ln>
          <a:effectLst/>
        </p:spPr>
        <p:txBody>
          <a:bodyPr rtlCol="0" anchor="ctr"/>
          <a:lstStyle/>
          <a:p>
            <a:pPr marL="0" marR="0" lvl="0" indent="0" algn="ctr" defTabSz="623346" rtl="0" eaLnBrk="1" fontAlgn="auto" latinLnBrk="0" hangingPunct="1">
              <a:lnSpc>
                <a:spcPct val="100000"/>
              </a:lnSpc>
              <a:spcBef>
                <a:spcPts val="0"/>
              </a:spcBef>
              <a:spcAft>
                <a:spcPts val="0"/>
              </a:spcAft>
              <a:buClrTx/>
              <a:buSzTx/>
              <a:buFontTx/>
              <a:buNone/>
              <a:tabLst/>
              <a:defRPr/>
            </a:pPr>
            <a:endParaRPr kumimoji="0" lang="es-CO" sz="1227" b="0" i="0" u="none" strike="noStrike" kern="0" cap="none" spc="0" normalizeH="0" baseline="0" noProof="0">
              <a:ln>
                <a:noFill/>
              </a:ln>
              <a:solidFill>
                <a:prstClr val="white"/>
              </a:solidFill>
              <a:effectLst/>
              <a:uLnTx/>
              <a:uFillTx/>
              <a:latin typeface="Calibri"/>
              <a:ea typeface="+mn-ea"/>
              <a:cs typeface="+mn-cs"/>
            </a:endParaRPr>
          </a:p>
        </p:txBody>
      </p:sp>
      <p:sp>
        <p:nvSpPr>
          <p:cNvPr id="4" name="Título 7">
            <a:extLst>
              <a:ext uri="{FF2B5EF4-FFF2-40B4-BE49-F238E27FC236}">
                <a16:creationId xmlns:a16="http://schemas.microsoft.com/office/drawing/2014/main" id="{A7FC6F2C-5842-E494-F7B0-408B37851880}"/>
              </a:ext>
            </a:extLst>
          </p:cNvPr>
          <p:cNvSpPr txBox="1">
            <a:spLocks/>
          </p:cNvSpPr>
          <p:nvPr/>
        </p:nvSpPr>
        <p:spPr>
          <a:xfrm>
            <a:off x="1245357" y="4920914"/>
            <a:ext cx="9752682" cy="1112012"/>
          </a:xfrm>
          <a:prstGeom prst="rect">
            <a:avLst/>
          </a:prstGeom>
          <a:noFill/>
          <a:ln>
            <a:noFill/>
            <a:prstDash/>
          </a:ln>
          <a:effectLst/>
        </p:spPr>
        <p:txBody>
          <a:bodyPr rot="0" spcFirstLastPara="0" vertOverflow="overflow" horzOverflow="overflow" vert="horz" wrap="square" lIns="62334" tIns="31167" rIns="62334" bIns="31167" numCol="1" spcCol="0" rtlCol="0" fromWordArt="0" anchor="t" anchorCtr="0" forceAA="0" compatLnSpc="1">
            <a:prstTxWarp prst="textNoShape">
              <a:avLst/>
            </a:prstTxWarp>
            <a:spAutoFit/>
          </a:bodyPr>
          <a:lstStyle>
            <a:lvl1pPr algn="ctr" defTabSz="1462704" rtl="0" eaLnBrk="1" latinLnBrk="0" hangingPunct="1">
              <a:spcBef>
                <a:spcPct val="0"/>
              </a:spcBef>
              <a:buNone/>
              <a:defRPr sz="7000" kern="1200">
                <a:solidFill>
                  <a:schemeClr val="tx1"/>
                </a:solidFill>
                <a:latin typeface="+mj-lt"/>
                <a:ea typeface="+mj-ea"/>
                <a:cs typeface="+mj-cs"/>
              </a:defRPr>
            </a:lvl1pPr>
          </a:lstStyle>
          <a:p>
            <a:pPr marL="0" marR="0" lvl="0" indent="0" algn="ctr" defTabSz="623346" rtl="0" eaLnBrk="1" fontAlgn="auto" latinLnBrk="0" hangingPunct="1">
              <a:lnSpc>
                <a:spcPct val="100000"/>
              </a:lnSpc>
              <a:spcBef>
                <a:spcPts val="0"/>
              </a:spcBef>
              <a:spcAft>
                <a:spcPts val="0"/>
              </a:spcAft>
              <a:buClrTx/>
              <a:buSzTx/>
              <a:buFontTx/>
              <a:buNone/>
              <a:tabLst/>
              <a:defRPr/>
            </a:pPr>
            <a:r>
              <a:rPr kumimoji="0" lang="es-ES" sz="6817" b="0" i="0" u="none" strike="noStrike" kern="1200" cap="none" spc="0" normalizeH="0" baseline="0" noProof="0">
                <a:ln>
                  <a:noFill/>
                </a:ln>
                <a:solidFill>
                  <a:prstClr val="black"/>
                </a:solidFill>
                <a:effectLst/>
                <a:uLnTx/>
                <a:uFillTx/>
                <a:latin typeface="Impact" panose="020B0806030902050204" pitchFamily="34" charset="0"/>
                <a:ea typeface="+mj-ea"/>
                <a:cs typeface="+mj-cs"/>
              </a:rPr>
              <a:t>MIPG</a:t>
            </a:r>
            <a:endParaRPr kumimoji="0" lang="es-CO" sz="6817" b="0" i="0" u="none" strike="noStrike" kern="1200" cap="none" spc="0" normalizeH="0" baseline="0" noProof="0">
              <a:ln>
                <a:noFill/>
              </a:ln>
              <a:solidFill>
                <a:prstClr val="black"/>
              </a:solidFill>
              <a:effectLst/>
              <a:uLnTx/>
              <a:uFillTx/>
              <a:latin typeface="Impact" panose="020B0806030902050204" pitchFamily="34" charset="0"/>
              <a:ea typeface="+mj-ea"/>
              <a:cs typeface="+mj-cs"/>
            </a:endParaRPr>
          </a:p>
        </p:txBody>
      </p:sp>
      <p:sp>
        <p:nvSpPr>
          <p:cNvPr id="5" name="Rectángulo 4">
            <a:extLst>
              <a:ext uri="{FF2B5EF4-FFF2-40B4-BE49-F238E27FC236}">
                <a16:creationId xmlns:a16="http://schemas.microsoft.com/office/drawing/2014/main" id="{04B92C37-C793-6723-7F4F-C498944CCFE9}"/>
              </a:ext>
            </a:extLst>
          </p:cNvPr>
          <p:cNvSpPr/>
          <p:nvPr/>
        </p:nvSpPr>
        <p:spPr>
          <a:xfrm>
            <a:off x="2611344" y="5998289"/>
            <a:ext cx="7215884" cy="595869"/>
          </a:xfrm>
          <a:prstGeom prst="rect">
            <a:avLst/>
          </a:prstGeom>
        </p:spPr>
        <p:txBody>
          <a:bodyPr wrap="square">
            <a:spAutoFit/>
          </a:bodyPr>
          <a:lstStyle/>
          <a:p>
            <a:pPr marL="0" marR="0" lvl="0" indent="0" algn="ctr" defTabSz="997125" rtl="0" eaLnBrk="1" fontAlgn="ctr" latinLnBrk="0" hangingPunct="1">
              <a:lnSpc>
                <a:spcPct val="100000"/>
              </a:lnSpc>
              <a:spcBef>
                <a:spcPts val="0"/>
              </a:spcBef>
              <a:spcAft>
                <a:spcPts val="0"/>
              </a:spcAft>
              <a:buClrTx/>
              <a:buSzTx/>
              <a:buFontTx/>
              <a:buNone/>
              <a:tabLst/>
              <a:defRPr/>
            </a:pPr>
            <a:r>
              <a:rPr kumimoji="0" lang="es-CO" sz="3272" b="0" i="0" u="none" strike="noStrike" kern="1200" cap="none" spc="0" normalizeH="0" baseline="0" noProof="0">
                <a:ln>
                  <a:noFill/>
                </a:ln>
                <a:solidFill>
                  <a:prstClr val="black"/>
                </a:solidFill>
                <a:effectLst/>
                <a:uLnTx/>
                <a:uFillTx/>
                <a:latin typeface="Calibri" panose="020F0502020204030204"/>
                <a:ea typeface="+mn-ea"/>
                <a:cs typeface="Arial Narrow" panose="020B0604020202020204" pitchFamily="34" charset="0"/>
              </a:rPr>
              <a:t> </a:t>
            </a:r>
            <a:r>
              <a:rPr kumimoji="0" lang="es-CO" sz="2181" b="0" i="0" u="none" strike="noStrike" kern="1200" cap="none" spc="0" normalizeH="0" baseline="0" noProof="0">
                <a:ln>
                  <a:noFill/>
                </a:ln>
                <a:solidFill>
                  <a:prstClr val="black"/>
                </a:solidFill>
                <a:effectLst/>
                <a:uLnTx/>
                <a:uFillTx/>
                <a:latin typeface="Calibri" panose="020F0502020204030204"/>
                <a:ea typeface="+mn-ea"/>
                <a:cs typeface="Arial Narrow" panose="020B0604020202020204" pitchFamily="34" charset="0"/>
              </a:rPr>
              <a:t>MODELO INTEGRADO DE PLANEACIÓN Y GESTIÓN</a:t>
            </a:r>
            <a:endParaRPr kumimoji="0" lang="es-ES" sz="2181" b="0" i="0" u="none" strike="noStrike" kern="1200" cap="none" spc="0" normalizeH="0" baseline="0" noProof="0">
              <a:ln>
                <a:noFill/>
              </a:ln>
              <a:solidFill>
                <a:prstClr val="black"/>
              </a:solidFill>
              <a:effectLst/>
              <a:uLnTx/>
              <a:uFillTx/>
              <a:latin typeface="Calibri" panose="020F0502020204030204"/>
              <a:ea typeface="+mn-ea"/>
              <a:cs typeface="Arial Narrow" panose="020B0604020202020204" pitchFamily="34" charset="0"/>
            </a:endParaRPr>
          </a:p>
        </p:txBody>
      </p:sp>
      <p:pic>
        <p:nvPicPr>
          <p:cNvPr id="7" name="Gráfico 6">
            <a:extLst>
              <a:ext uri="{FF2B5EF4-FFF2-40B4-BE49-F238E27FC236}">
                <a16:creationId xmlns:a16="http://schemas.microsoft.com/office/drawing/2014/main" id="{8D980795-83ED-5D87-C403-4B9B2A1E611F}"/>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62451" y="78253"/>
            <a:ext cx="4403997" cy="1058325"/>
          </a:xfrm>
          <a:prstGeom prst="rect">
            <a:avLst/>
          </a:prstGeom>
        </p:spPr>
      </p:pic>
    </p:spTree>
    <p:extLst>
      <p:ext uri="{BB962C8B-B14F-4D97-AF65-F5344CB8AC3E}">
        <p14:creationId xmlns:p14="http://schemas.microsoft.com/office/powerpoint/2010/main" val="3998951340"/>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B3816D0CC9E6C947A54E9A8E222A4551" ma:contentTypeVersion="12" ma:contentTypeDescription="Crear nuevo documento." ma:contentTypeScope="" ma:versionID="d56033d406c7352d7d8d20e01f23ebc7">
  <xsd:schema xmlns:xsd="http://www.w3.org/2001/XMLSchema" xmlns:xs="http://www.w3.org/2001/XMLSchema" xmlns:p="http://schemas.microsoft.com/office/2006/metadata/properties" xmlns:ns3="2bac114d-8967-41f3-a89b-b5c57db4910f" targetNamespace="http://schemas.microsoft.com/office/2006/metadata/properties" ma:root="true" ma:fieldsID="141c6d1210dd68449aba6f397a5cfd38" ns3:_="">
    <xsd:import namespace="2bac114d-8967-41f3-a89b-b5c57db4910f"/>
    <xsd:element name="properties">
      <xsd:complexType>
        <xsd:sequence>
          <xsd:element name="documentManagement">
            <xsd:complexType>
              <xsd:all>
                <xsd:element ref="ns3:MediaServiceDateTaken" minOccurs="0"/>
                <xsd:element ref="ns3:_activity" minOccurs="0"/>
                <xsd:element ref="ns3:MediaServiceMetadata" minOccurs="0"/>
                <xsd:element ref="ns3:MediaServiceFastMetadata" minOccurs="0"/>
                <xsd:element ref="ns3:MediaServiceSearchProperties" minOccurs="0"/>
                <xsd:element ref="ns3:MediaServiceObjectDetectorVersions" minOccurs="0"/>
                <xsd:element ref="ns3:MediaServiceSystemTags" minOccurs="0"/>
                <xsd:element ref="ns3:MediaServiceGenerationTime" minOccurs="0"/>
                <xsd:element ref="ns3:MediaServiceEventHashCode" minOccurs="0"/>
                <xsd:element ref="ns3:MediaLengthInSeconds" minOccurs="0"/>
                <xsd:element ref="ns3:MediaServiceLocation"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bac114d-8967-41f3-a89b-b5c57db4910f"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_activity" ma:index="9" nillable="true" ma:displayName="_activity" ma:hidden="true" ma:internalName="_activity">
      <xsd:simpleType>
        <xsd:restriction base="dms:Note"/>
      </xsd:simpleType>
    </xsd:element>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SystemTags" ma:index="14" nillable="true" ma:displayName="MediaServiceSystemTags" ma:hidden="true" ma:internalName="MediaServiceSystemTags" ma:readOnly="true">
      <xsd:simpleType>
        <xsd:restriction base="dms:Note"/>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2bac114d-8967-41f3-a89b-b5c57db4910f" xsi:nil="true"/>
  </documentManagement>
</p:properties>
</file>

<file path=customXml/itemProps1.xml><?xml version="1.0" encoding="utf-8"?>
<ds:datastoreItem xmlns:ds="http://schemas.openxmlformats.org/officeDocument/2006/customXml" ds:itemID="{3F3BC738-4C54-476B-829D-A4766C05C2F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bac114d-8967-41f3-a89b-b5c57db4910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5BAC4DF-9FCD-4A11-A7AD-4FF409BD3982}">
  <ds:schemaRefs>
    <ds:schemaRef ds:uri="http://schemas.microsoft.com/sharepoint/v3/contenttype/forms"/>
  </ds:schemaRefs>
</ds:datastoreItem>
</file>

<file path=customXml/itemProps3.xml><?xml version="1.0" encoding="utf-8"?>
<ds:datastoreItem xmlns:ds="http://schemas.openxmlformats.org/officeDocument/2006/customXml" ds:itemID="{AA378B86-BAEC-4197-887E-04643C42840E}">
  <ds:schemaRefs>
    <ds:schemaRef ds:uri="http://purl.org/dc/terms/"/>
    <ds:schemaRef ds:uri="http://schemas.microsoft.com/office/2006/documentManagement/types"/>
    <ds:schemaRef ds:uri="http://purl.org/dc/dcmitype/"/>
    <ds:schemaRef ds:uri="2bac114d-8967-41f3-a89b-b5c57db4910f"/>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1554</TotalTime>
  <Words>3246</Words>
  <Application>Microsoft Office PowerPoint</Application>
  <PresentationFormat>Panorámica</PresentationFormat>
  <Paragraphs>427</Paragraphs>
  <Slides>18</Slides>
  <Notes>0</Notes>
  <HiddenSlides>0</HiddenSlides>
  <MMClips>0</MMClips>
  <ScaleCrop>false</ScaleCrop>
  <HeadingPairs>
    <vt:vector size="6" baseType="variant">
      <vt:variant>
        <vt:lpstr>Fuentes usadas</vt:lpstr>
      </vt:variant>
      <vt:variant>
        <vt:i4>12</vt:i4>
      </vt:variant>
      <vt:variant>
        <vt:lpstr>Tema</vt:lpstr>
      </vt:variant>
      <vt:variant>
        <vt:i4>1</vt:i4>
      </vt:variant>
      <vt:variant>
        <vt:lpstr>Títulos de diapositiva</vt:lpstr>
      </vt:variant>
      <vt:variant>
        <vt:i4>18</vt:i4>
      </vt:variant>
    </vt:vector>
  </HeadingPairs>
  <TitlesOfParts>
    <vt:vector size="31" baseType="lpstr">
      <vt:lpstr>Aptos</vt:lpstr>
      <vt:lpstr>Aptos Display</vt:lpstr>
      <vt:lpstr>Aptos ExtraBold</vt:lpstr>
      <vt:lpstr>Aptos Narrow</vt:lpstr>
      <vt:lpstr>Arial</vt:lpstr>
      <vt:lpstr>Arial Narrow</vt:lpstr>
      <vt:lpstr>Calibri</vt:lpstr>
      <vt:lpstr>Calibri Light</vt:lpstr>
      <vt:lpstr>Impact</vt:lpstr>
      <vt:lpstr>Lexend Deca</vt:lpstr>
      <vt:lpstr>Museo Sans Condensed</vt:lpstr>
      <vt:lpstr>Oswald</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Mileidy Zabala Medina</cp:lastModifiedBy>
  <cp:revision>6</cp:revision>
  <dcterms:created xsi:type="dcterms:W3CDTF">2012-07-30T22:48:03Z</dcterms:created>
  <dcterms:modified xsi:type="dcterms:W3CDTF">2025-03-20T06:26:35Z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0x010100B3816D0CC9E6C947A54E9A8E222A4551</vt:lpwstr>
  </property>
</Properties>
</file>